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7" r:id="rId2"/>
    <p:sldId id="258" r:id="rId3"/>
    <p:sldId id="277" r:id="rId4"/>
    <p:sldId id="260" r:id="rId5"/>
    <p:sldId id="279" r:id="rId6"/>
    <p:sldId id="261" r:id="rId7"/>
    <p:sldId id="259" r:id="rId8"/>
    <p:sldId id="262" r:id="rId9"/>
    <p:sldId id="263" r:id="rId10"/>
    <p:sldId id="264" r:id="rId11"/>
    <p:sldId id="280" r:id="rId12"/>
    <p:sldId id="269" r:id="rId13"/>
    <p:sldId id="270" r:id="rId14"/>
    <p:sldId id="271" r:id="rId15"/>
    <p:sldId id="273" r:id="rId16"/>
    <p:sldId id="276" r:id="rId17"/>
    <p:sldId id="274" r:id="rId18"/>
    <p:sldId id="275" r:id="rId19"/>
    <p:sldId id="286" r:id="rId20"/>
    <p:sldId id="287" r:id="rId21"/>
    <p:sldId id="281" r:id="rId22"/>
    <p:sldId id="282" r:id="rId23"/>
    <p:sldId id="283" r:id="rId24"/>
    <p:sldId id="284" r:id="rId25"/>
    <p:sldId id="285" r:id="rId26"/>
    <p:sldId id="266" r:id="rId27"/>
    <p:sldId id="267"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306" autoAdjust="0"/>
  </p:normalViewPr>
  <p:slideViewPr>
    <p:cSldViewPr snapToGrid="0" snapToObjects="1">
      <p:cViewPr varScale="1">
        <p:scale>
          <a:sx n="79" d="100"/>
          <a:sy n="79" d="100"/>
        </p:scale>
        <p:origin x="101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171676-B591-0D4D-91FF-C40DA7AF813D}" type="datetimeFigureOut">
              <a:rPr lang="en-US" smtClean="0"/>
              <a:t>3/25/2019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4EFEE5-152C-2A4B-AF2B-FFD8552D36DF}" type="slidenum">
              <a:rPr lang="en-US" smtClean="0"/>
              <a:t>‹#›</a:t>
            </a:fld>
            <a:endParaRPr lang="en-US"/>
          </a:p>
        </p:txBody>
      </p:sp>
    </p:spTree>
    <p:extLst>
      <p:ext uri="{BB962C8B-B14F-4D97-AF65-F5344CB8AC3E}">
        <p14:creationId xmlns:p14="http://schemas.microsoft.com/office/powerpoint/2010/main" val="221611567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a:t>
            </a:r>
            <a:r>
              <a:rPr lang="en-US" baseline="0" dirty="0"/>
              <a:t> it as a class</a:t>
            </a:r>
            <a:endParaRPr lang="en-US" dirty="0"/>
          </a:p>
        </p:txBody>
      </p:sp>
      <p:sp>
        <p:nvSpPr>
          <p:cNvPr id="4" name="Slide Number Placeholder 3"/>
          <p:cNvSpPr>
            <a:spLocks noGrp="1"/>
          </p:cNvSpPr>
          <p:nvPr>
            <p:ph type="sldNum" sz="quarter" idx="10"/>
          </p:nvPr>
        </p:nvSpPr>
        <p:spPr/>
        <p:txBody>
          <a:bodyPr/>
          <a:lstStyle/>
          <a:p>
            <a:fld id="{014EFEE5-152C-2A4B-AF2B-FFD8552D36DF}" type="slidenum">
              <a:rPr lang="en-US" smtClean="0"/>
              <a:t>4</a:t>
            </a:fld>
            <a:endParaRPr lang="en-US"/>
          </a:p>
        </p:txBody>
      </p:sp>
    </p:spTree>
    <p:extLst>
      <p:ext uri="{BB962C8B-B14F-4D97-AF65-F5344CB8AC3E}">
        <p14:creationId xmlns:p14="http://schemas.microsoft.com/office/powerpoint/2010/main" val="3085016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a:latin typeface="Times New Roman" charset="0"/>
              </a:rPr>
              <a:t>Examples from p65 of the textbook.</a:t>
            </a:r>
          </a:p>
        </p:txBody>
      </p:sp>
    </p:spTree>
    <p:extLst>
      <p:ext uri="{BB962C8B-B14F-4D97-AF65-F5344CB8AC3E}">
        <p14:creationId xmlns:p14="http://schemas.microsoft.com/office/powerpoint/2010/main" val="4032067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p:sp>
      <p:sp>
        <p:nvSpPr>
          <p:cNvPr id="15363" name="Notes Placeholder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dirty="0">
                <a:latin typeface="Times New Roman" charset="0"/>
              </a:rPr>
              <a:t>Anyone can model behaviour.  It can be family members, peers, sports personalities characters from TV.  At the same time not everyone is a role model, there needs to be something about the role model that the person imitating the behaviour </a:t>
            </a:r>
            <a:r>
              <a:rPr lang="en-GB" b="1" dirty="0" smtClean="0">
                <a:latin typeface="Times New Roman" charset="0"/>
              </a:rPr>
              <a:t>identifies</a:t>
            </a:r>
            <a:endParaRPr lang="en-GB" dirty="0">
              <a:latin typeface="Times New Roman" charset="0"/>
            </a:endParaRPr>
          </a:p>
        </p:txBody>
      </p:sp>
      <p:sp>
        <p:nvSpPr>
          <p:cNvPr id="15364" name="Slide Number Placeholder 3"/>
          <p:cNvSpPr>
            <a:spLocks noGrp="1"/>
          </p:cNvSpPr>
          <p:nvPr>
            <p:ph type="sldNum" sz="quarter"/>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lvl1pPr>
              <a:tabLst>
                <a:tab pos="608013" algn="l"/>
                <a:tab pos="1216025" algn="l"/>
                <a:tab pos="1824038" algn="l"/>
                <a:tab pos="2432050" algn="l"/>
              </a:tabLst>
              <a:defRPr sz="1200">
                <a:solidFill>
                  <a:srgbClr val="000000"/>
                </a:solidFill>
                <a:latin typeface="Times New Roman" charset="0"/>
                <a:ea typeface="ＭＳ Ｐゴシック" charset="0"/>
              </a:defRPr>
            </a:lvl1pPr>
            <a:lvl2pPr marL="623888" indent="-239713">
              <a:tabLst>
                <a:tab pos="608013" algn="l"/>
                <a:tab pos="1216025" algn="l"/>
                <a:tab pos="1824038" algn="l"/>
                <a:tab pos="2432050" algn="l"/>
              </a:tabLst>
              <a:defRPr sz="1200">
                <a:solidFill>
                  <a:srgbClr val="000000"/>
                </a:solidFill>
                <a:latin typeface="Times New Roman" charset="0"/>
                <a:ea typeface="ＭＳ Ｐゴシック" charset="0"/>
              </a:defRPr>
            </a:lvl2pPr>
            <a:lvl3pPr marL="958850" indent="-190500">
              <a:tabLst>
                <a:tab pos="608013" algn="l"/>
                <a:tab pos="1216025" algn="l"/>
                <a:tab pos="1824038" algn="l"/>
                <a:tab pos="2432050" algn="l"/>
              </a:tabLst>
              <a:defRPr sz="1200">
                <a:solidFill>
                  <a:srgbClr val="000000"/>
                </a:solidFill>
                <a:latin typeface="Times New Roman" charset="0"/>
                <a:ea typeface="ＭＳ Ｐゴシック" charset="0"/>
              </a:defRPr>
            </a:lvl3pPr>
            <a:lvl4pPr marL="1343025" indent="-190500">
              <a:tabLst>
                <a:tab pos="608013" algn="l"/>
                <a:tab pos="1216025" algn="l"/>
                <a:tab pos="1824038" algn="l"/>
                <a:tab pos="2432050" algn="l"/>
              </a:tabLst>
              <a:defRPr sz="1200">
                <a:solidFill>
                  <a:srgbClr val="000000"/>
                </a:solidFill>
                <a:latin typeface="Times New Roman" charset="0"/>
                <a:ea typeface="ＭＳ Ｐゴシック" charset="0"/>
              </a:defRPr>
            </a:lvl4pPr>
            <a:lvl5pPr marL="1727200" indent="-190500">
              <a:tabLst>
                <a:tab pos="608013" algn="l"/>
                <a:tab pos="1216025" algn="l"/>
                <a:tab pos="1824038" algn="l"/>
                <a:tab pos="2432050" algn="l"/>
              </a:tabLst>
              <a:defRPr sz="1200">
                <a:solidFill>
                  <a:srgbClr val="000000"/>
                </a:solidFill>
                <a:latin typeface="Times New Roman" charset="0"/>
                <a:ea typeface="ＭＳ Ｐゴシック" charset="0"/>
              </a:defRPr>
            </a:lvl5pPr>
            <a:lvl6pPr marL="2184400" indent="-190500" defTabSz="449263" eaLnBrk="0" fontAlgn="base" hangingPunct="0">
              <a:spcBef>
                <a:spcPct val="30000"/>
              </a:spcBef>
              <a:spcAft>
                <a:spcPct val="0"/>
              </a:spcAft>
              <a:buClr>
                <a:srgbClr val="000000"/>
              </a:buClr>
              <a:buSzPct val="100000"/>
              <a:buFont typeface="Times New Roman" charset="0"/>
              <a:tabLst>
                <a:tab pos="608013" algn="l"/>
                <a:tab pos="1216025" algn="l"/>
                <a:tab pos="1824038" algn="l"/>
                <a:tab pos="2432050" algn="l"/>
              </a:tabLst>
              <a:defRPr sz="1200">
                <a:solidFill>
                  <a:srgbClr val="000000"/>
                </a:solidFill>
                <a:latin typeface="Times New Roman" charset="0"/>
                <a:ea typeface="ＭＳ Ｐゴシック" charset="0"/>
              </a:defRPr>
            </a:lvl6pPr>
            <a:lvl7pPr marL="2641600" indent="-190500" defTabSz="449263" eaLnBrk="0" fontAlgn="base" hangingPunct="0">
              <a:spcBef>
                <a:spcPct val="30000"/>
              </a:spcBef>
              <a:spcAft>
                <a:spcPct val="0"/>
              </a:spcAft>
              <a:buClr>
                <a:srgbClr val="000000"/>
              </a:buClr>
              <a:buSzPct val="100000"/>
              <a:buFont typeface="Times New Roman" charset="0"/>
              <a:tabLst>
                <a:tab pos="608013" algn="l"/>
                <a:tab pos="1216025" algn="l"/>
                <a:tab pos="1824038" algn="l"/>
                <a:tab pos="2432050" algn="l"/>
              </a:tabLst>
              <a:defRPr sz="1200">
                <a:solidFill>
                  <a:srgbClr val="000000"/>
                </a:solidFill>
                <a:latin typeface="Times New Roman" charset="0"/>
                <a:ea typeface="ＭＳ Ｐゴシック" charset="0"/>
              </a:defRPr>
            </a:lvl7pPr>
            <a:lvl8pPr marL="3098800" indent="-190500" defTabSz="449263" eaLnBrk="0" fontAlgn="base" hangingPunct="0">
              <a:spcBef>
                <a:spcPct val="30000"/>
              </a:spcBef>
              <a:spcAft>
                <a:spcPct val="0"/>
              </a:spcAft>
              <a:buClr>
                <a:srgbClr val="000000"/>
              </a:buClr>
              <a:buSzPct val="100000"/>
              <a:buFont typeface="Times New Roman" charset="0"/>
              <a:tabLst>
                <a:tab pos="608013" algn="l"/>
                <a:tab pos="1216025" algn="l"/>
                <a:tab pos="1824038" algn="l"/>
                <a:tab pos="2432050" algn="l"/>
              </a:tabLst>
              <a:defRPr sz="1200">
                <a:solidFill>
                  <a:srgbClr val="000000"/>
                </a:solidFill>
                <a:latin typeface="Times New Roman" charset="0"/>
                <a:ea typeface="ＭＳ Ｐゴシック" charset="0"/>
              </a:defRPr>
            </a:lvl8pPr>
            <a:lvl9pPr marL="3556000" indent="-190500" defTabSz="449263" eaLnBrk="0" fontAlgn="base" hangingPunct="0">
              <a:spcBef>
                <a:spcPct val="30000"/>
              </a:spcBef>
              <a:spcAft>
                <a:spcPct val="0"/>
              </a:spcAft>
              <a:buClr>
                <a:srgbClr val="000000"/>
              </a:buClr>
              <a:buSzPct val="100000"/>
              <a:buFont typeface="Times New Roman" charset="0"/>
              <a:tabLst>
                <a:tab pos="608013" algn="l"/>
                <a:tab pos="1216025" algn="l"/>
                <a:tab pos="1824038" algn="l"/>
                <a:tab pos="2432050" algn="l"/>
              </a:tabLst>
              <a:defRPr sz="1200">
                <a:solidFill>
                  <a:srgbClr val="000000"/>
                </a:solidFill>
                <a:latin typeface="Times New Roman" charset="0"/>
                <a:ea typeface="ＭＳ Ｐゴシック" charset="0"/>
              </a:defRPr>
            </a:lvl9pPr>
          </a:lstStyle>
          <a:p>
            <a:fld id="{AAA5C001-1AF2-354E-BEA9-1B7F703666CD}" type="slidenum">
              <a:rPr lang="en-GB">
                <a:solidFill>
                  <a:srgbClr val="FFFFFF"/>
                </a:solidFill>
                <a:ea typeface="MS Gothic" charset="0"/>
                <a:cs typeface="Arial Unicode MS" charset="0"/>
              </a:rPr>
              <a:pPr/>
              <a:t>10</a:t>
            </a:fld>
            <a:endParaRPr lang="en-GB">
              <a:solidFill>
                <a:srgbClr val="FFFFFF"/>
              </a:solidFill>
              <a:ea typeface="MS Gothic" charset="0"/>
              <a:cs typeface="Arial Unicode MS" charset="0"/>
            </a:endParaRPr>
          </a:p>
        </p:txBody>
      </p:sp>
    </p:spTree>
    <p:extLst>
      <p:ext uri="{BB962C8B-B14F-4D97-AF65-F5344CB8AC3E}">
        <p14:creationId xmlns:p14="http://schemas.microsoft.com/office/powerpoint/2010/main" val="1699263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www.youtube.com</a:t>
            </a:r>
            <a:r>
              <a:rPr lang="en-US" dirty="0"/>
              <a:t>/</a:t>
            </a:r>
            <a:r>
              <a:rPr lang="en-US" dirty="0" err="1"/>
              <a:t>watch?v</a:t>
            </a:r>
            <a:r>
              <a:rPr lang="en-US" dirty="0"/>
              <a:t>=nWu44AqF0iI</a:t>
            </a:r>
          </a:p>
        </p:txBody>
      </p:sp>
      <p:sp>
        <p:nvSpPr>
          <p:cNvPr id="4" name="Slide Number Placeholder 3"/>
          <p:cNvSpPr>
            <a:spLocks noGrp="1"/>
          </p:cNvSpPr>
          <p:nvPr>
            <p:ph type="sldNum" sz="quarter" idx="10"/>
          </p:nvPr>
        </p:nvSpPr>
        <p:spPr/>
        <p:txBody>
          <a:bodyPr/>
          <a:lstStyle/>
          <a:p>
            <a:fld id="{014EFEE5-152C-2A4B-AF2B-FFD8552D36DF}" type="slidenum">
              <a:rPr lang="en-US" smtClean="0"/>
              <a:t>16</a:t>
            </a:fld>
            <a:endParaRPr lang="en-US"/>
          </a:p>
        </p:txBody>
      </p:sp>
    </p:spTree>
    <p:extLst>
      <p:ext uri="{BB962C8B-B14F-4D97-AF65-F5344CB8AC3E}">
        <p14:creationId xmlns:p14="http://schemas.microsoft.com/office/powerpoint/2010/main" val="2840790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3DB5207B-A1AE-E94D-9B4F-8ECCCC66A24D}"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C4A827-109F-CF4C-B1BD-DD7165008C08}" type="slidenum">
              <a:rPr lang="en-US" smtClean="0"/>
              <a:t>‹#›</a:t>
            </a:fld>
            <a:endParaRPr lang="en-US"/>
          </a:p>
        </p:txBody>
      </p:sp>
    </p:spTree>
    <p:extLst>
      <p:ext uri="{BB962C8B-B14F-4D97-AF65-F5344CB8AC3E}">
        <p14:creationId xmlns:p14="http://schemas.microsoft.com/office/powerpoint/2010/main" val="4181205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DB5207B-A1AE-E94D-9B4F-8ECCCC66A24D}"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C4A827-109F-CF4C-B1BD-DD7165008C08}" type="slidenum">
              <a:rPr lang="en-US" smtClean="0"/>
              <a:t>‹#›</a:t>
            </a:fld>
            <a:endParaRPr lang="en-US"/>
          </a:p>
        </p:txBody>
      </p:sp>
    </p:spTree>
    <p:extLst>
      <p:ext uri="{BB962C8B-B14F-4D97-AF65-F5344CB8AC3E}">
        <p14:creationId xmlns:p14="http://schemas.microsoft.com/office/powerpoint/2010/main" val="1708478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DB5207B-A1AE-E94D-9B4F-8ECCCC66A24D}"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C4A827-109F-CF4C-B1BD-DD7165008C08}" type="slidenum">
              <a:rPr lang="en-US" smtClean="0"/>
              <a:t>‹#›</a:t>
            </a:fld>
            <a:endParaRPr lang="en-US"/>
          </a:p>
        </p:txBody>
      </p:sp>
    </p:spTree>
    <p:extLst>
      <p:ext uri="{BB962C8B-B14F-4D97-AF65-F5344CB8AC3E}">
        <p14:creationId xmlns:p14="http://schemas.microsoft.com/office/powerpoint/2010/main" val="3051332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3DB5207B-A1AE-E94D-9B4F-8ECCCC66A24D}" type="datetimeFigureOut">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C4A827-109F-CF4C-B1BD-DD7165008C08}" type="slidenum">
              <a:rPr lang="en-US" smtClean="0"/>
              <a:t>‹#›</a:t>
            </a:fld>
            <a:endParaRPr lang="en-US"/>
          </a:p>
        </p:txBody>
      </p:sp>
    </p:spTree>
    <p:extLst>
      <p:ext uri="{BB962C8B-B14F-4D97-AF65-F5344CB8AC3E}">
        <p14:creationId xmlns:p14="http://schemas.microsoft.com/office/powerpoint/2010/main" val="2795326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3DB5207B-A1AE-E94D-9B4F-8ECCCC66A24D}" type="datetimeFigureOut">
              <a:rPr lang="en-US" smtClean="0"/>
              <a:t>3/25/2019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C4A827-109F-CF4C-B1BD-DD7165008C08}" type="slidenum">
              <a:rPr lang="en-US" smtClean="0"/>
              <a:t>‹#›</a:t>
            </a:fld>
            <a:endParaRPr lang="en-US"/>
          </a:p>
        </p:txBody>
      </p:sp>
    </p:spTree>
    <p:extLst>
      <p:ext uri="{BB962C8B-B14F-4D97-AF65-F5344CB8AC3E}">
        <p14:creationId xmlns:p14="http://schemas.microsoft.com/office/powerpoint/2010/main" val="3838462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3DB5207B-A1AE-E94D-9B4F-8ECCCC66A24D}" type="datetimeFigureOut">
              <a:rPr lang="en-US" smtClean="0"/>
              <a:t>3/25/2019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C4A827-109F-CF4C-B1BD-DD7165008C08}" type="slidenum">
              <a:rPr lang="en-US" smtClean="0"/>
              <a:t>‹#›</a:t>
            </a:fld>
            <a:endParaRPr lang="en-US"/>
          </a:p>
        </p:txBody>
      </p:sp>
    </p:spTree>
    <p:extLst>
      <p:ext uri="{BB962C8B-B14F-4D97-AF65-F5344CB8AC3E}">
        <p14:creationId xmlns:p14="http://schemas.microsoft.com/office/powerpoint/2010/main" val="312010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B5207B-A1AE-E94D-9B4F-8ECCCC66A24D}" type="datetimeFigureOut">
              <a:rPr lang="en-US" smtClean="0"/>
              <a:t>3/25/2019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C4A827-109F-CF4C-B1BD-DD7165008C08}" type="slidenum">
              <a:rPr lang="en-US" smtClean="0"/>
              <a:t>‹#›</a:t>
            </a:fld>
            <a:endParaRPr lang="en-US"/>
          </a:p>
        </p:txBody>
      </p:sp>
    </p:spTree>
    <p:extLst>
      <p:ext uri="{BB962C8B-B14F-4D97-AF65-F5344CB8AC3E}">
        <p14:creationId xmlns:p14="http://schemas.microsoft.com/office/powerpoint/2010/main" val="1028801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DB5207B-A1AE-E94D-9B4F-8ECCCC66A24D}" type="datetimeFigureOut">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C4A827-109F-CF4C-B1BD-DD7165008C08}" type="slidenum">
              <a:rPr lang="en-US" smtClean="0"/>
              <a:t>‹#›</a:t>
            </a:fld>
            <a:endParaRPr lang="en-US"/>
          </a:p>
        </p:txBody>
      </p:sp>
    </p:spTree>
    <p:extLst>
      <p:ext uri="{BB962C8B-B14F-4D97-AF65-F5344CB8AC3E}">
        <p14:creationId xmlns:p14="http://schemas.microsoft.com/office/powerpoint/2010/main" val="1264890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DB5207B-A1AE-E94D-9B4F-8ECCCC66A24D}" type="datetimeFigureOut">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C4A827-109F-CF4C-B1BD-DD7165008C08}" type="slidenum">
              <a:rPr lang="en-US" smtClean="0"/>
              <a:t>‹#›</a:t>
            </a:fld>
            <a:endParaRPr lang="en-US"/>
          </a:p>
        </p:txBody>
      </p:sp>
    </p:spTree>
    <p:extLst>
      <p:ext uri="{BB962C8B-B14F-4D97-AF65-F5344CB8AC3E}">
        <p14:creationId xmlns:p14="http://schemas.microsoft.com/office/powerpoint/2010/main" val="565677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DB5207B-A1AE-E94D-9B4F-8ECCCC66A24D}"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C4A827-109F-CF4C-B1BD-DD7165008C08}" type="slidenum">
              <a:rPr lang="en-US" smtClean="0"/>
              <a:t>‹#›</a:t>
            </a:fld>
            <a:endParaRPr lang="en-US"/>
          </a:p>
        </p:txBody>
      </p:sp>
    </p:spTree>
    <p:extLst>
      <p:ext uri="{BB962C8B-B14F-4D97-AF65-F5344CB8AC3E}">
        <p14:creationId xmlns:p14="http://schemas.microsoft.com/office/powerpoint/2010/main" val="3468491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DB5207B-A1AE-E94D-9B4F-8ECCCC66A24D}"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C4A827-109F-CF4C-B1BD-DD7165008C08}" type="slidenum">
              <a:rPr lang="en-US" smtClean="0"/>
              <a:t>‹#›</a:t>
            </a:fld>
            <a:endParaRPr lang="en-US"/>
          </a:p>
        </p:txBody>
      </p:sp>
    </p:spTree>
    <p:extLst>
      <p:ext uri="{BB962C8B-B14F-4D97-AF65-F5344CB8AC3E}">
        <p14:creationId xmlns:p14="http://schemas.microsoft.com/office/powerpoint/2010/main" val="1590423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B5207B-A1AE-E94D-9B4F-8ECCCC66A24D}" type="datetimeFigureOut">
              <a:rPr lang="en-US" smtClean="0"/>
              <a:t>3/25/2019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4A827-109F-CF4C-B1BD-DD7165008C08}" type="slidenum">
              <a:rPr lang="en-US" smtClean="0"/>
              <a:t>‹#›</a:t>
            </a:fld>
            <a:endParaRPr lang="en-US"/>
          </a:p>
        </p:txBody>
      </p:sp>
    </p:spTree>
    <p:extLst>
      <p:ext uri="{BB962C8B-B14F-4D97-AF65-F5344CB8AC3E}">
        <p14:creationId xmlns:p14="http://schemas.microsoft.com/office/powerpoint/2010/main" val="1809994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youtube.com/watch?v=7d4gmdl3zNQ" TargetMode="Externa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hyperlink" Target="http://www.publicdomainpictures.net/view-image.php?picture=weak-fence-strong-temple&amp;image=4648&amp;jazyk=SE" TargetMode="External"/><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nWu44AqF0iI"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7" descr="image0121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39040" y="3560054"/>
            <a:ext cx="1893600" cy="25778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3" name="Content Placeholder 3" descr="image0011[1].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56481" y="1468955"/>
            <a:ext cx="2139840" cy="2220713"/>
          </a:xfrm>
        </p:spPr>
      </p:pic>
      <p:sp>
        <p:nvSpPr>
          <p:cNvPr id="5124" name="Title 2"/>
          <p:cNvSpPr>
            <a:spLocks noGrp="1"/>
          </p:cNvSpPr>
          <p:nvPr>
            <p:ph type="title"/>
          </p:nvPr>
        </p:nvSpPr>
        <p:spPr/>
        <p:txBody>
          <a:bodyPr/>
          <a:lstStyle/>
          <a:p>
            <a:r>
              <a:rPr lang="en-GB">
                <a:latin typeface="Calibri Light" charset="0"/>
              </a:rPr>
              <a:t>Boys will be boys?</a:t>
            </a:r>
          </a:p>
        </p:txBody>
      </p:sp>
      <p:pic>
        <p:nvPicPr>
          <p:cNvPr id="5125" name="Picture 4" descr="image0033[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84800" y="1182365"/>
            <a:ext cx="2295360" cy="16417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6" name="Picture 5" descr="image0044[1].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10861" y="554458"/>
            <a:ext cx="2172960" cy="2896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7" name="Picture 6" descr="image01313[1].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0641" y="3886969"/>
            <a:ext cx="2508480" cy="18693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8" name="Picture 8" descr="image01111[1].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50400" y="4474550"/>
            <a:ext cx="1697760" cy="15049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9" name="Picture 9" descr="image01010[1].JPG"/>
          <p:cNvPicPr>
            <a:picLocks noChangeAspect="1"/>
          </p:cNvPicPr>
          <p:nvPr/>
        </p:nvPicPr>
        <p:blipFill>
          <a:blip r:embed="rId8">
            <a:extLst>
              <a:ext uri="{28A0092B-C50C-407E-A947-70E740481C1C}">
                <a14:useLocalDpi xmlns:a14="http://schemas.microsoft.com/office/drawing/2010/main" val="0"/>
              </a:ext>
            </a:extLst>
          </a:blip>
          <a:srcRect l="41124" r="11171" b="6282"/>
          <a:stretch>
            <a:fillRect/>
          </a:stretch>
        </p:blipFill>
        <p:spPr bwMode="auto">
          <a:xfrm>
            <a:off x="5094721" y="3037279"/>
            <a:ext cx="1893600" cy="26786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54866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14560" y="489652"/>
            <a:ext cx="7119360" cy="1322059"/>
          </a:xfrm>
          <a:solidFill>
            <a:schemeClr val="accent2">
              <a:lumMod val="40000"/>
              <a:lumOff val="60000"/>
            </a:schemeClr>
          </a:solidFill>
          <a:ln>
            <a:solidFill>
              <a:schemeClr val="accent1"/>
            </a:solidFill>
            <a:miter lim="800000"/>
            <a:headEnd/>
            <a:tailEnd/>
          </a:ln>
          <a:extLst/>
        </p:spPr>
        <p:txBody>
          <a:bodyPr rtlCol="0">
            <a:normAutofit fontScale="90000"/>
          </a:bodyPr>
          <a:lstStyle/>
          <a:p>
            <a:pPr defTabSz="685791">
              <a:defRPr/>
            </a:pPr>
            <a:r>
              <a:rPr lang="en-GB" b="1" dirty="0">
                <a:latin typeface="Calibri" panose="020F0502020204030204" pitchFamily="34" charset="0"/>
                <a:ea typeface="+mj-ea"/>
              </a:rPr>
              <a:t>Social Learning Explanation for Gender Development </a:t>
            </a:r>
          </a:p>
        </p:txBody>
      </p:sp>
      <p:sp>
        <p:nvSpPr>
          <p:cNvPr id="5" name="Subtitle 4"/>
          <p:cNvSpPr txBox="1">
            <a:spLocks/>
          </p:cNvSpPr>
          <p:nvPr/>
        </p:nvSpPr>
        <p:spPr>
          <a:xfrm>
            <a:off x="1114560" y="4874913"/>
            <a:ext cx="7119360" cy="1869316"/>
          </a:xfrm>
          <a:prstGeom prst="rect">
            <a:avLst/>
          </a:prstGeom>
        </p:spPr>
        <p:txBody>
          <a:bodyPr lIns="82945" tIns="41473" rIns="82945" bIns="41473"/>
          <a:lstStyle>
            <a:lvl1pPr marL="0" indent="0" algn="ctr" defTabSz="756026"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8013" indent="0" algn="ctr" defTabSz="756026" rtl="0" eaLnBrk="1" latinLnBrk="0" hangingPunct="1">
              <a:lnSpc>
                <a:spcPct val="90000"/>
              </a:lnSpc>
              <a:spcBef>
                <a:spcPts val="413"/>
              </a:spcBef>
              <a:buFont typeface="Arial" panose="020B0604020202020204" pitchFamily="34" charset="0"/>
              <a:buNone/>
              <a:defRPr sz="1654" kern="1200">
                <a:solidFill>
                  <a:schemeClr val="tx1"/>
                </a:solidFill>
                <a:latin typeface="+mn-lt"/>
                <a:ea typeface="+mn-ea"/>
                <a:cs typeface="+mn-cs"/>
              </a:defRPr>
            </a:lvl2pPr>
            <a:lvl3pPr marL="756026" indent="0" algn="ctr" defTabSz="756026"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4039" indent="0" algn="ctr" defTabSz="756026"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2052" indent="0" algn="ctr" defTabSz="756026"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90065" indent="0" algn="ctr" defTabSz="756026"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8078" indent="0" algn="ctr" defTabSz="756026"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6091" indent="0" algn="ctr" defTabSz="756026"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4104" indent="0" algn="ctr" defTabSz="756026"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defRPr/>
            </a:pPr>
            <a:r>
              <a:rPr lang="en-GB" sz="2500" b="1" u="sng" dirty="0">
                <a:latin typeface="Candara" panose="020E0502030303020204" pitchFamily="34" charset="0"/>
              </a:rPr>
              <a:t>Specification Details</a:t>
            </a:r>
            <a:r>
              <a:rPr lang="en-GB" sz="2500" dirty="0">
                <a:latin typeface="Candara" panose="020E0502030303020204" pitchFamily="34" charset="0"/>
              </a:rPr>
              <a:t>:</a:t>
            </a:r>
          </a:p>
          <a:p>
            <a:pPr>
              <a:defRPr/>
            </a:pPr>
            <a:r>
              <a:rPr lang="en-GB" dirty="0">
                <a:latin typeface="Candara" panose="020E0502030303020204" pitchFamily="34" charset="0"/>
              </a:rPr>
              <a:t> S</a:t>
            </a:r>
            <a:r>
              <a:rPr lang="en-GB" sz="2200" dirty="0">
                <a:latin typeface="Candara" panose="020E0502030303020204" pitchFamily="34" charset="0"/>
              </a:rPr>
              <a:t>ocial Learning theory as applied to gender development </a:t>
            </a:r>
            <a:endParaRPr lang="en-GB" sz="2200" b="1" dirty="0">
              <a:latin typeface="Candara" panose="020E0502030303020204" pitchFamily="34" charset="0"/>
            </a:endParaRPr>
          </a:p>
        </p:txBody>
      </p:sp>
      <p:pic>
        <p:nvPicPr>
          <p:cNvPr id="614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85920" y="2733407"/>
            <a:ext cx="1961280" cy="19600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5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5121" y="2020533"/>
            <a:ext cx="1886400" cy="12543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5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40960" y="2890384"/>
            <a:ext cx="2471040" cy="16475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52"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96641" y="2003251"/>
            <a:ext cx="1949760" cy="12990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315159"/>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a:t>Learning outcomes:</a:t>
            </a:r>
          </a:p>
        </p:txBody>
      </p:sp>
      <p:sp>
        <p:nvSpPr>
          <p:cNvPr id="3" name="Content Placeholder 2"/>
          <p:cNvSpPr>
            <a:spLocks noGrp="1"/>
          </p:cNvSpPr>
          <p:nvPr>
            <p:ph idx="1"/>
          </p:nvPr>
        </p:nvSpPr>
        <p:spPr/>
        <p:txBody>
          <a:bodyPr>
            <a:normAutofit lnSpcReduction="10000"/>
          </a:bodyPr>
          <a:lstStyle/>
          <a:p>
            <a:r>
              <a:rPr lang="en-US" sz="4000" dirty="0"/>
              <a:t>Recap SLT</a:t>
            </a:r>
          </a:p>
          <a:p>
            <a:r>
              <a:rPr lang="en-US" sz="4000" dirty="0"/>
              <a:t>Identify the differences between direct and vicarious reinforcement/punishment</a:t>
            </a:r>
          </a:p>
          <a:p>
            <a:r>
              <a:rPr lang="en-US" sz="4000" dirty="0"/>
              <a:t>Watch and answer questions on Smith and Lloyd’s research into SLT of GD</a:t>
            </a:r>
          </a:p>
          <a:p>
            <a:endParaRPr lang="en-US" dirty="0"/>
          </a:p>
          <a:p>
            <a:endParaRPr lang="en-US" dirty="0"/>
          </a:p>
        </p:txBody>
      </p:sp>
    </p:spTree>
    <p:extLst>
      <p:ext uri="{BB962C8B-B14F-4D97-AF65-F5344CB8AC3E}">
        <p14:creationId xmlns:p14="http://schemas.microsoft.com/office/powerpoint/2010/main" val="21869043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solidFill>
        </p:spPr>
        <p:txBody>
          <a:bodyPr>
            <a:normAutofit fontScale="90000"/>
          </a:bodyPr>
          <a:lstStyle/>
          <a:p>
            <a:r>
              <a:rPr lang="en-US" dirty="0"/>
              <a:t>What do we already know about the Social learning theory?</a:t>
            </a:r>
          </a:p>
        </p:txBody>
      </p:sp>
      <p:sp>
        <p:nvSpPr>
          <p:cNvPr id="3" name="Content Placeholder 2"/>
          <p:cNvSpPr>
            <a:spLocks noGrp="1"/>
          </p:cNvSpPr>
          <p:nvPr>
            <p:ph idx="1"/>
          </p:nvPr>
        </p:nvSpPr>
        <p:spPr/>
        <p:txBody>
          <a:bodyPr/>
          <a:lstStyle/>
          <a:p>
            <a:r>
              <a:rPr lang="en-US" dirty="0"/>
              <a:t>On your write down the key terms you need to know for SLT </a:t>
            </a:r>
          </a:p>
          <a:p>
            <a:r>
              <a:rPr lang="en-US" dirty="0"/>
              <a:t>What are the mediational </a:t>
            </a:r>
            <a:r>
              <a:rPr lang="en-US" dirty="0" smtClean="0"/>
              <a:t>processes?</a:t>
            </a:r>
            <a:endParaRPr lang="en-US" dirty="0"/>
          </a:p>
          <a:p>
            <a:r>
              <a:rPr lang="en-US" dirty="0"/>
              <a:t>Discuss with a partner how these concepts can be applied to understanding gender </a:t>
            </a:r>
            <a:r>
              <a:rPr lang="en-US" dirty="0" smtClean="0"/>
              <a:t>development.</a:t>
            </a:r>
            <a:endParaRPr lang="en-US" dirty="0"/>
          </a:p>
        </p:txBody>
      </p:sp>
      <p:pic>
        <p:nvPicPr>
          <p:cNvPr id="4" name="Picture 1"/>
          <p:cNvPicPr>
            <a:picLocks noChangeAspect="1"/>
          </p:cNvPicPr>
          <p:nvPr/>
        </p:nvPicPr>
        <p:blipFill>
          <a:blip r:embed="rId3">
            <a:extLst>
              <a:ext uri="{28A0092B-C50C-407E-A947-70E740481C1C}">
                <a14:useLocalDpi xmlns:a14="http://schemas.microsoft.com/office/drawing/2010/main" val="0"/>
              </a:ext>
            </a:extLst>
          </a:blip>
          <a:srcRect l="7628" t="9586" r="-43" b="3897"/>
          <a:stretch>
            <a:fillRect/>
          </a:stretch>
        </p:blipFill>
        <p:spPr bwMode="auto">
          <a:xfrm>
            <a:off x="3565524" y="4254079"/>
            <a:ext cx="3444875" cy="24362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48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40DA66-3DC4-4B1F-9758-6EB5F8D859C3}"/>
              </a:ext>
            </a:extLst>
          </p:cNvPr>
          <p:cNvSpPr>
            <a:spLocks noGrp="1"/>
          </p:cNvSpPr>
          <p:nvPr>
            <p:ph type="title"/>
          </p:nvPr>
        </p:nvSpPr>
        <p:spPr/>
        <p:txBody>
          <a:bodyPr/>
          <a:lstStyle/>
          <a:p>
            <a:r>
              <a:rPr lang="en-GB" dirty="0"/>
              <a:t>Social Learning Theory </a:t>
            </a:r>
          </a:p>
        </p:txBody>
      </p:sp>
      <p:sp>
        <p:nvSpPr>
          <p:cNvPr id="3" name="Content Placeholder 2">
            <a:extLst>
              <a:ext uri="{FF2B5EF4-FFF2-40B4-BE49-F238E27FC236}">
                <a16:creationId xmlns:a16="http://schemas.microsoft.com/office/drawing/2014/main" xmlns="" id="{582C6A5F-E5BC-4941-8203-F411860AC1C3}"/>
              </a:ext>
            </a:extLst>
          </p:cNvPr>
          <p:cNvSpPr>
            <a:spLocks noGrp="1"/>
          </p:cNvSpPr>
          <p:nvPr>
            <p:ph idx="1"/>
          </p:nvPr>
        </p:nvSpPr>
        <p:spPr/>
        <p:txBody>
          <a:bodyPr>
            <a:normAutofit fontScale="92500" lnSpcReduction="20000"/>
          </a:bodyPr>
          <a:lstStyle/>
          <a:p>
            <a:r>
              <a:rPr lang="en-GB" dirty="0"/>
              <a:t>SLT is one of the two learning approaches covered last year, the other being Behaviourism.</a:t>
            </a:r>
          </a:p>
          <a:p>
            <a:endParaRPr lang="en-GB" dirty="0"/>
          </a:p>
          <a:p>
            <a:r>
              <a:rPr lang="en-GB" dirty="0"/>
              <a:t>SLT is a way of explaining behaviour that includes both direct and indirect reinforcement. It combines learning theory with the role of cognitive factors</a:t>
            </a:r>
          </a:p>
          <a:p>
            <a:endParaRPr lang="en-GB" dirty="0"/>
          </a:p>
          <a:p>
            <a:r>
              <a:rPr lang="en-GB" dirty="0"/>
              <a:t>SLT acknowledges the social context in which learning takes place</a:t>
            </a:r>
          </a:p>
        </p:txBody>
      </p:sp>
    </p:spTree>
    <p:extLst>
      <p:ext uri="{BB962C8B-B14F-4D97-AF65-F5344CB8AC3E}">
        <p14:creationId xmlns:p14="http://schemas.microsoft.com/office/powerpoint/2010/main" val="200713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5"/>
          <p:cNvSpPr>
            <a:spLocks noGrp="1"/>
          </p:cNvSpPr>
          <p:nvPr>
            <p:ph idx="1"/>
          </p:nvPr>
        </p:nvSpPr>
        <p:spPr/>
        <p:txBody>
          <a:bodyPr/>
          <a:lstStyle/>
          <a:p>
            <a:pPr marL="0" indent="0">
              <a:buNone/>
            </a:pPr>
            <a:r>
              <a:rPr lang="en-GB" dirty="0">
                <a:latin typeface="Calibri" charset="0"/>
                <a:hlinkClick r:id="rId2"/>
              </a:rPr>
              <a:t>Children see, children do</a:t>
            </a:r>
            <a:r>
              <a:rPr lang="en-GB" dirty="0">
                <a:latin typeface="Calibri" charset="0"/>
              </a:rPr>
              <a:t> </a:t>
            </a:r>
          </a:p>
          <a:p>
            <a:pPr marL="0" indent="0"/>
            <a:endParaRPr lang="en-GB" dirty="0">
              <a:latin typeface="Calibri" charset="0"/>
            </a:endParaRPr>
          </a:p>
        </p:txBody>
      </p:sp>
      <p:sp>
        <p:nvSpPr>
          <p:cNvPr id="5" name="Title 4"/>
          <p:cNvSpPr>
            <a:spLocks noGrp="1"/>
          </p:cNvSpPr>
          <p:nvPr>
            <p:ph type="title"/>
          </p:nvPr>
        </p:nvSpPr>
        <p:spPr>
          <a:solidFill>
            <a:schemeClr val="accent2">
              <a:lumMod val="40000"/>
              <a:lumOff val="60000"/>
            </a:schemeClr>
          </a:solidFill>
          <a:ln>
            <a:solidFill>
              <a:schemeClr val="accent1"/>
            </a:solidFill>
          </a:ln>
        </p:spPr>
        <p:txBody>
          <a:bodyPr>
            <a:normAutofit/>
          </a:bodyPr>
          <a:lstStyle/>
          <a:p>
            <a:pPr>
              <a:defRPr/>
            </a:pPr>
            <a:r>
              <a:rPr lang="en-GB" sz="4000" b="1" dirty="0">
                <a:latin typeface="+mn-lt"/>
              </a:rPr>
              <a:t>Significant others</a:t>
            </a:r>
          </a:p>
        </p:txBody>
      </p:sp>
      <p:pic>
        <p:nvPicPr>
          <p:cNvPr id="10244" name="Picture 6" descr="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70081" y="2504424"/>
            <a:ext cx="2786400" cy="3672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45"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9280" y="2504424"/>
            <a:ext cx="2194560" cy="1460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46"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9280" y="4660330"/>
            <a:ext cx="2194560" cy="14617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7" name="TextBox 1"/>
          <p:cNvSpPr txBox="1">
            <a:spLocks noChangeArrowheads="1"/>
          </p:cNvSpPr>
          <p:nvPr/>
        </p:nvSpPr>
        <p:spPr bwMode="auto">
          <a:xfrm>
            <a:off x="6033601" y="2504424"/>
            <a:ext cx="2481120" cy="3469298"/>
          </a:xfrm>
          <a:prstGeom prst="rect">
            <a:avLst/>
          </a:prstGeom>
          <a:noFill/>
          <a:ln w="9525">
            <a:solidFill>
              <a:schemeClr val="accent1"/>
            </a:solidFill>
            <a:miter lim="800000"/>
            <a:headEnd/>
            <a:tailEnd/>
          </a:ln>
          <a:extLst>
            <a:ext uri="{909E8E84-426E-40dd-AFC4-6F175D3DCCD1}">
              <a14:hiddenFill xmlns="" xmlns:a14="http://schemas.microsoft.com/office/drawing/2010/main">
                <a:solidFill>
                  <a:srgbClr val="FFFFFF"/>
                </a:solidFill>
              </a14:hiddenFill>
            </a:ext>
          </a:extLst>
        </p:spPr>
        <p:txBody>
          <a:bodyPr lIns="82945" tIns="41473" rIns="82945" bIns="41473">
            <a:spAutoFit/>
          </a:bodyPr>
          <a:lstStyle/>
          <a:p>
            <a:pPr algn="ctr"/>
            <a:r>
              <a:rPr lang="en-GB" sz="2200"/>
              <a:t>The environment is important in shaping gender development – this includes significant others that the child comes into contact with (including parents, peers and teachers, etc.) </a:t>
            </a:r>
          </a:p>
        </p:txBody>
      </p:sp>
    </p:spTree>
    <p:extLst>
      <p:ext uri="{BB962C8B-B14F-4D97-AF65-F5344CB8AC3E}">
        <p14:creationId xmlns:p14="http://schemas.microsoft.com/office/powerpoint/2010/main" val="3082945847"/>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a:ln>
            <a:solidFill>
              <a:schemeClr val="accent1"/>
            </a:solidFill>
          </a:ln>
        </p:spPr>
        <p:txBody>
          <a:bodyPr/>
          <a:lstStyle/>
          <a:p>
            <a:pPr>
              <a:defRPr/>
            </a:pPr>
            <a:r>
              <a:rPr lang="en-GB" sz="4000" b="1" dirty="0">
                <a:latin typeface="+mn-lt"/>
              </a:rPr>
              <a:t>The main principles of SLT</a:t>
            </a:r>
          </a:p>
        </p:txBody>
      </p:sp>
      <p:sp>
        <p:nvSpPr>
          <p:cNvPr id="3" name="Content Placeholder 2"/>
          <p:cNvSpPr>
            <a:spLocks noGrp="1"/>
          </p:cNvSpPr>
          <p:nvPr>
            <p:ph idx="1"/>
          </p:nvPr>
        </p:nvSpPr>
        <p:spPr/>
        <p:txBody>
          <a:bodyPr>
            <a:normAutofit/>
          </a:bodyPr>
          <a:lstStyle/>
          <a:p>
            <a:pPr>
              <a:buFont typeface="Wingdings" charset="0"/>
              <a:buChar char="Ø"/>
            </a:pPr>
            <a:r>
              <a:rPr lang="en-US" sz="2500" dirty="0">
                <a:latin typeface="Calibri" charset="0"/>
              </a:rPr>
              <a:t>Social learning theory proposes that we learn through </a:t>
            </a:r>
            <a:r>
              <a:rPr lang="en-US" sz="2500" b="1" dirty="0">
                <a:solidFill>
                  <a:srgbClr val="0070C0"/>
                </a:solidFill>
                <a:latin typeface="Calibri" charset="0"/>
              </a:rPr>
              <a:t>observation</a:t>
            </a:r>
            <a:r>
              <a:rPr lang="en-US" sz="2500" dirty="0">
                <a:solidFill>
                  <a:srgbClr val="0070C0"/>
                </a:solidFill>
                <a:latin typeface="Calibri" charset="0"/>
              </a:rPr>
              <a:t> </a:t>
            </a:r>
            <a:r>
              <a:rPr lang="en-US" sz="2500" dirty="0">
                <a:latin typeface="Calibri" charset="0"/>
              </a:rPr>
              <a:t>that is watching and internalizing the consequences of other people’s actions. </a:t>
            </a:r>
            <a:r>
              <a:rPr lang="en-US" sz="2500" i="1" dirty="0">
                <a:solidFill>
                  <a:srgbClr val="FF0000"/>
                </a:solidFill>
                <a:latin typeface="Calibri" charset="0"/>
              </a:rPr>
              <a:t>(vicarious learning) </a:t>
            </a:r>
          </a:p>
          <a:p>
            <a:pPr>
              <a:buFont typeface="Wingdings" charset="0"/>
              <a:buChar char="Ø"/>
            </a:pPr>
            <a:r>
              <a:rPr lang="en-US" sz="2500" dirty="0">
                <a:latin typeface="Calibri" charset="0"/>
              </a:rPr>
              <a:t>Children look to ‘</a:t>
            </a:r>
            <a:r>
              <a:rPr lang="en-US" sz="2500" b="1" dirty="0">
                <a:solidFill>
                  <a:srgbClr val="0070C0"/>
                </a:solidFill>
                <a:latin typeface="Calibri" charset="0"/>
              </a:rPr>
              <a:t>models</a:t>
            </a:r>
            <a:r>
              <a:rPr lang="en-US" sz="2500" dirty="0">
                <a:latin typeface="Calibri" charset="0"/>
              </a:rPr>
              <a:t>’ for guidance as to how they should act and then </a:t>
            </a:r>
            <a:r>
              <a:rPr lang="en-US" sz="2500" b="1" dirty="0">
                <a:solidFill>
                  <a:srgbClr val="0070C0"/>
                </a:solidFill>
                <a:latin typeface="Calibri" charset="0"/>
              </a:rPr>
              <a:t>imitate</a:t>
            </a:r>
            <a:r>
              <a:rPr lang="en-US" sz="2500" dirty="0">
                <a:latin typeface="Calibri" charset="0"/>
              </a:rPr>
              <a:t> the behaviour observed. </a:t>
            </a:r>
          </a:p>
          <a:p>
            <a:pPr>
              <a:buFont typeface="Wingdings" charset="0"/>
              <a:buChar char="Ø"/>
            </a:pPr>
            <a:r>
              <a:rPr lang="en-US" sz="2500" dirty="0">
                <a:latin typeface="Calibri" charset="0"/>
              </a:rPr>
              <a:t>It also suggests that gender related behaviour is learnt when </a:t>
            </a:r>
            <a:r>
              <a:rPr lang="en-US" sz="2500" dirty="0" smtClean="0">
                <a:latin typeface="Calibri" charset="0"/>
              </a:rPr>
              <a:t>children</a:t>
            </a:r>
            <a:r>
              <a:rPr lang="en-US" sz="2500" dirty="0" smtClean="0">
                <a:latin typeface="Calibri" charset="0"/>
              </a:rPr>
              <a:t> </a:t>
            </a:r>
            <a:r>
              <a:rPr lang="en-US" sz="2500" dirty="0">
                <a:latin typeface="Calibri" charset="0"/>
              </a:rPr>
              <a:t>receive </a:t>
            </a:r>
            <a:r>
              <a:rPr lang="en-US" sz="2500" dirty="0" smtClean="0">
                <a:latin typeface="Calibri" charset="0"/>
              </a:rPr>
              <a:t>both </a:t>
            </a:r>
            <a:r>
              <a:rPr lang="en-US" sz="2500" b="1" dirty="0">
                <a:solidFill>
                  <a:srgbClr val="0070C0"/>
                </a:solidFill>
                <a:latin typeface="Calibri" charset="0"/>
              </a:rPr>
              <a:t>direct and indirect reinforcement </a:t>
            </a:r>
            <a:r>
              <a:rPr lang="en-US" sz="2500" dirty="0" smtClean="0">
                <a:latin typeface="Calibri" charset="0"/>
              </a:rPr>
              <a:t>for </a:t>
            </a:r>
            <a:r>
              <a:rPr lang="en-US" sz="2500" dirty="0">
                <a:latin typeface="Calibri" charset="0"/>
              </a:rPr>
              <a:t>the behaviour </a:t>
            </a:r>
          </a:p>
          <a:p>
            <a:pPr>
              <a:lnSpc>
                <a:spcPct val="60000"/>
              </a:lnSpc>
              <a:buFont typeface="Arial" charset="0"/>
              <a:buNone/>
            </a:pPr>
            <a:r>
              <a:rPr lang="en-US" sz="2500" dirty="0">
                <a:latin typeface="Calibri" charset="0"/>
              </a:rPr>
              <a:t> </a:t>
            </a:r>
          </a:p>
          <a:p>
            <a:pPr>
              <a:lnSpc>
                <a:spcPct val="60000"/>
              </a:lnSpc>
              <a:buFont typeface="Arial" charset="0"/>
              <a:buNone/>
            </a:pPr>
            <a:r>
              <a:rPr lang="en-US" sz="2200" dirty="0">
                <a:latin typeface="Calibri" charset="0"/>
              </a:rPr>
              <a:t>	</a:t>
            </a:r>
            <a:endParaRPr lang="en-GB" sz="1600" dirty="0">
              <a:latin typeface="Calibri" charset="0"/>
            </a:endParaRPr>
          </a:p>
        </p:txBody>
      </p:sp>
      <p:pic>
        <p:nvPicPr>
          <p:cNvPr id="9220"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64704" y="4537174"/>
            <a:ext cx="3862080" cy="1898119"/>
          </a:xfrm>
          <a:prstGeom prst="rect">
            <a:avLst/>
          </a:prstGeom>
          <a:noFill/>
          <a:ln w="9525">
            <a:solidFill>
              <a:srgbClr val="7030A0"/>
            </a:solidFill>
            <a:miter lim="800000"/>
            <a:headEnd/>
            <a:tailEnd/>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22070201"/>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2"/>
          <p:cNvSpPr>
            <a:spLocks noGrp="1"/>
          </p:cNvSpPr>
          <p:nvPr>
            <p:ph type="title"/>
          </p:nvPr>
        </p:nvSpPr>
        <p:spPr>
          <a:solidFill>
            <a:schemeClr val="accent2">
              <a:lumMod val="40000"/>
              <a:lumOff val="60000"/>
            </a:schemeClr>
          </a:solidFill>
          <a:ln>
            <a:solidFill>
              <a:schemeClr val="accent1"/>
            </a:solidFill>
          </a:ln>
        </p:spPr>
        <p:txBody>
          <a:bodyPr/>
          <a:lstStyle/>
          <a:p>
            <a:pPr>
              <a:defRPr/>
            </a:pPr>
            <a:r>
              <a:rPr lang="en-GB" altLang="en-US" sz="4000" b="1" dirty="0">
                <a:latin typeface="+mn-lt"/>
              </a:rPr>
              <a:t>Reinforcement: positive + negative </a:t>
            </a:r>
          </a:p>
        </p:txBody>
      </p:sp>
      <p:sp>
        <p:nvSpPr>
          <p:cNvPr id="11267" name="Content Placeholder 1"/>
          <p:cNvSpPr>
            <a:spLocks noGrp="1"/>
          </p:cNvSpPr>
          <p:nvPr>
            <p:ph idx="1"/>
          </p:nvPr>
        </p:nvSpPr>
        <p:spPr>
          <a:xfrm>
            <a:off x="333046" y="1417638"/>
            <a:ext cx="5552235" cy="5251386"/>
          </a:xfrm>
        </p:spPr>
        <p:txBody>
          <a:bodyPr>
            <a:normAutofit fontScale="92500" lnSpcReduction="20000"/>
          </a:bodyPr>
          <a:lstStyle/>
          <a:p>
            <a:pPr marL="0" indent="0">
              <a:buNone/>
            </a:pPr>
            <a:r>
              <a:rPr lang="en-GB" sz="2700" b="1" dirty="0">
                <a:solidFill>
                  <a:srgbClr val="7030A0"/>
                </a:solidFill>
                <a:latin typeface="Calibri" charset="0"/>
              </a:rPr>
              <a:t>What is positive reinforcement?</a:t>
            </a:r>
          </a:p>
          <a:p>
            <a:r>
              <a:rPr lang="en-GB" sz="2700" dirty="0">
                <a:latin typeface="Calibri" charset="0"/>
              </a:rPr>
              <a:t>Anything that strengthens behaviour because it is rewarding to the learner, </a:t>
            </a:r>
            <a:r>
              <a:rPr lang="en-GB" sz="2700" i="1" dirty="0">
                <a:latin typeface="Calibri" charset="0"/>
              </a:rPr>
              <a:t>e.g. a girl receiving praise/affirmation when she is dressed as a princess</a:t>
            </a:r>
          </a:p>
          <a:p>
            <a:pPr marL="0" indent="0">
              <a:buNone/>
            </a:pPr>
            <a:r>
              <a:rPr lang="en-GB" sz="2700" b="1" dirty="0">
                <a:solidFill>
                  <a:srgbClr val="7030A0"/>
                </a:solidFill>
                <a:latin typeface="Calibri" charset="0"/>
              </a:rPr>
              <a:t>What is negative reinforcement</a:t>
            </a:r>
            <a:r>
              <a:rPr lang="en-GB" sz="2700" dirty="0">
                <a:latin typeface="Calibri" charset="0"/>
              </a:rPr>
              <a:t>? </a:t>
            </a:r>
          </a:p>
          <a:p>
            <a:r>
              <a:rPr lang="en-GB" sz="2700" dirty="0">
                <a:latin typeface="Calibri" charset="0"/>
              </a:rPr>
              <a:t>Anything that strengthens behaviour because it stops an unpleasant experience, </a:t>
            </a:r>
            <a:r>
              <a:rPr lang="en-GB" sz="2700" i="1" dirty="0">
                <a:latin typeface="Calibri" charset="0"/>
              </a:rPr>
              <a:t>e.g. boy repeatedly teased for long hair, so he cuts it short and the teasing stops, so he keeps his hair short. </a:t>
            </a:r>
          </a:p>
          <a:p>
            <a:pPr marL="0" indent="0">
              <a:buNone/>
            </a:pPr>
            <a:r>
              <a:rPr lang="en-GB" sz="2700" b="1" i="1" dirty="0">
                <a:solidFill>
                  <a:srgbClr val="7030A0"/>
                </a:solidFill>
                <a:latin typeface="Calibri" charset="0"/>
              </a:rPr>
              <a:t>Differential reinforcement </a:t>
            </a:r>
            <a:r>
              <a:rPr lang="en-GB" sz="2700" i="1" dirty="0">
                <a:latin typeface="Calibri" charset="0"/>
              </a:rPr>
              <a:t>describes the way boys and girls are reinforced for showing gender appropriate behaviours </a:t>
            </a:r>
            <a:endParaRPr lang="en-GB" dirty="0">
              <a:latin typeface="Calibri" charset="0"/>
            </a:endParaRPr>
          </a:p>
        </p:txBody>
      </p:sp>
      <p:pic>
        <p:nvPicPr>
          <p:cNvPr id="1126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29441" y="2056537"/>
            <a:ext cx="2285280" cy="22855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269" name="Picture 1"/>
          <p:cNvPicPr>
            <a:picLocks noChangeAspect="1"/>
          </p:cNvPicPr>
          <p:nvPr/>
        </p:nvPicPr>
        <p:blipFill>
          <a:blip r:embed="rId3">
            <a:extLst>
              <a:ext uri="{28A0092B-C50C-407E-A947-70E740481C1C}">
                <a14:useLocalDpi xmlns:a14="http://schemas.microsoft.com/office/drawing/2010/main" val="0"/>
              </a:ext>
            </a:extLst>
          </a:blip>
          <a:srcRect r="3468"/>
          <a:stretch>
            <a:fillRect/>
          </a:stretch>
        </p:blipFill>
        <p:spPr bwMode="auto">
          <a:xfrm>
            <a:off x="6229440" y="4866271"/>
            <a:ext cx="2321280" cy="16014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270" name="Picture 2"/>
          <p:cNvPicPr>
            <a:picLocks noChangeAspect="1"/>
          </p:cNvPicPr>
          <p:nvPr/>
        </p:nvPicPr>
        <p:blipFill>
          <a:blip r:embed="rId4">
            <a:extLst>
              <a:ext uri="{28A0092B-C50C-407E-A947-70E740481C1C}">
                <a14:useLocalDpi xmlns:a14="http://schemas.microsoft.com/office/drawing/2010/main" val="0"/>
              </a:ext>
            </a:extLst>
          </a:blip>
          <a:srcRect l="20473" t="28091" r="20473" b="26187"/>
          <a:stretch>
            <a:fillRect/>
          </a:stretch>
        </p:blipFill>
        <p:spPr bwMode="auto">
          <a:xfrm>
            <a:off x="6573601" y="5257993"/>
            <a:ext cx="1632960" cy="12644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68587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a:xfrm>
            <a:off x="485280" y="1664815"/>
            <a:ext cx="8229600" cy="4234045"/>
          </a:xfrm>
        </p:spPr>
        <p:txBody>
          <a:bodyPr/>
          <a:lstStyle/>
          <a:p>
            <a:pPr eaLnBrk="1" hangingPunct="1">
              <a:lnSpc>
                <a:spcPct val="85000"/>
              </a:lnSpc>
            </a:pPr>
            <a:r>
              <a:rPr lang="en-GB" sz="2500" dirty="0">
                <a:latin typeface="Calibri" charset="0"/>
              </a:rPr>
              <a:t>Children are more likely to be praised for gender appropriate behaviours (differential reinforcement)</a:t>
            </a:r>
          </a:p>
          <a:p>
            <a:pPr eaLnBrk="1" hangingPunct="1">
              <a:lnSpc>
                <a:spcPct val="85000"/>
              </a:lnSpc>
            </a:pPr>
            <a:r>
              <a:rPr lang="en-GB" sz="2500" dirty="0">
                <a:latin typeface="Calibri" charset="0"/>
              </a:rPr>
              <a:t>They are unlikely to continue to reproduce a behaviour that has been punished (</a:t>
            </a:r>
            <a:r>
              <a:rPr lang="en-GB" sz="2500" i="1" dirty="0">
                <a:solidFill>
                  <a:srgbClr val="FF0000"/>
                </a:solidFill>
                <a:latin typeface="Calibri" charset="0"/>
              </a:rPr>
              <a:t>direct</a:t>
            </a:r>
            <a:r>
              <a:rPr lang="en-GB" sz="2500" dirty="0">
                <a:latin typeface="Calibri" charset="0"/>
              </a:rPr>
              <a:t>)</a:t>
            </a:r>
          </a:p>
          <a:p>
            <a:pPr eaLnBrk="1" hangingPunct="1">
              <a:lnSpc>
                <a:spcPct val="85000"/>
              </a:lnSpc>
            </a:pPr>
            <a:r>
              <a:rPr lang="en-GB" sz="2500" dirty="0">
                <a:latin typeface="Calibri" charset="0"/>
              </a:rPr>
              <a:t>They are also unlikely to reproduce a behaviour where the role-model has a negative experience (</a:t>
            </a:r>
            <a:r>
              <a:rPr lang="en-GB" sz="2500" i="1" dirty="0">
                <a:solidFill>
                  <a:srgbClr val="FF0000"/>
                </a:solidFill>
                <a:latin typeface="Calibri" charset="0"/>
              </a:rPr>
              <a:t>vicarious</a:t>
            </a:r>
            <a:r>
              <a:rPr lang="en-GB" sz="2500" dirty="0">
                <a:latin typeface="Calibri" charset="0"/>
              </a:rPr>
              <a:t>);</a:t>
            </a:r>
          </a:p>
          <a:p>
            <a:pPr eaLnBrk="1" hangingPunct="1">
              <a:lnSpc>
                <a:spcPct val="85000"/>
              </a:lnSpc>
            </a:pPr>
            <a:r>
              <a:rPr lang="en-GB" sz="2400" dirty="0">
                <a:latin typeface="Arial" charset="0"/>
              </a:rPr>
              <a:t>Identification is important too. Children select role models who they identify with and want to be like. </a:t>
            </a:r>
          </a:p>
        </p:txBody>
      </p:sp>
      <p:sp>
        <p:nvSpPr>
          <p:cNvPr id="53250" name="Rectangle 2"/>
          <p:cNvSpPr>
            <a:spLocks noGrp="1" noChangeArrowheads="1"/>
          </p:cNvSpPr>
          <p:nvPr>
            <p:ph type="title"/>
          </p:nvPr>
        </p:nvSpPr>
        <p:spPr>
          <a:xfrm>
            <a:off x="483840" y="275070"/>
            <a:ext cx="8231040" cy="1142039"/>
          </a:xfrm>
          <a:solidFill>
            <a:schemeClr val="accent2">
              <a:lumMod val="40000"/>
              <a:lumOff val="60000"/>
            </a:schemeClr>
          </a:solidFill>
          <a:ln>
            <a:solidFill>
              <a:schemeClr val="accent1"/>
            </a:solidFill>
          </a:ln>
        </p:spPr>
        <p:txBody>
          <a:bodyPr/>
          <a:lstStyle/>
          <a:p>
            <a:pPr marL="319974" indent="-319974" defTabSz="914210">
              <a:buClr>
                <a:schemeClr val="accent6">
                  <a:lumMod val="75000"/>
                </a:schemeClr>
              </a:buClr>
              <a:defRPr/>
            </a:pPr>
            <a:r>
              <a:rPr lang="en-GB" sz="4000" b="1" dirty="0">
                <a:latin typeface="+mn-lt"/>
              </a:rPr>
              <a:t>Reinforcement: direct and vicarious</a:t>
            </a:r>
          </a:p>
        </p:txBody>
      </p:sp>
      <p:pic>
        <p:nvPicPr>
          <p:cNvPr id="1229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88640" y="4594433"/>
            <a:ext cx="1560600" cy="2175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09388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fade">
                                      <p:cBhvr>
                                        <p:cTn id="7" dur="2000"/>
                                        <p:tgtEl>
                                          <p:spTgt spid="532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251">
                                            <p:txEl>
                                              <p:pRg st="0" end="0"/>
                                            </p:txEl>
                                          </p:spTgt>
                                        </p:tgtEl>
                                        <p:attrNameLst>
                                          <p:attrName>style.visibility</p:attrName>
                                        </p:attrNameLst>
                                      </p:cBhvr>
                                      <p:to>
                                        <p:strVal val="visible"/>
                                      </p:to>
                                    </p:set>
                                    <p:animEffect transition="in" filter="fade">
                                      <p:cBhvr>
                                        <p:cTn id="12" dur="2000"/>
                                        <p:tgtEl>
                                          <p:spTgt spid="532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3251">
                                            <p:txEl>
                                              <p:pRg st="1" end="1"/>
                                            </p:txEl>
                                          </p:spTgt>
                                        </p:tgtEl>
                                        <p:attrNameLst>
                                          <p:attrName>style.visibility</p:attrName>
                                        </p:attrNameLst>
                                      </p:cBhvr>
                                      <p:to>
                                        <p:strVal val="visible"/>
                                      </p:to>
                                    </p:set>
                                    <p:animEffect transition="in" filter="fade">
                                      <p:cBhvr>
                                        <p:cTn id="17" dur="2000"/>
                                        <p:tgtEl>
                                          <p:spTgt spid="532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251">
                                            <p:txEl>
                                              <p:pRg st="2" end="2"/>
                                            </p:txEl>
                                          </p:spTgt>
                                        </p:tgtEl>
                                        <p:attrNameLst>
                                          <p:attrName>style.visibility</p:attrName>
                                        </p:attrNameLst>
                                      </p:cBhvr>
                                      <p:to>
                                        <p:strVal val="visible"/>
                                      </p:to>
                                    </p:set>
                                    <p:animEffect transition="in" filter="fade">
                                      <p:cBhvr>
                                        <p:cTn id="22" dur="2000"/>
                                        <p:tgtEl>
                                          <p:spTgt spid="5325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3251">
                                            <p:txEl>
                                              <p:pRg st="3" end="3"/>
                                            </p:txEl>
                                          </p:spTgt>
                                        </p:tgtEl>
                                        <p:attrNameLst>
                                          <p:attrName>style.visibility</p:attrName>
                                        </p:attrNameLst>
                                      </p:cBhvr>
                                      <p:to>
                                        <p:strVal val="visible"/>
                                      </p:to>
                                    </p:set>
                                    <p:animEffect transition="in" filter="fade">
                                      <p:cBhvr>
                                        <p:cTn id="27" dur="2000"/>
                                        <p:tgtEl>
                                          <p:spTgt spid="532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3" descr="k and w.jpg"/>
          <p:cNvPicPr>
            <a:picLocks noChangeAspect="1"/>
          </p:cNvPicPr>
          <p:nvPr/>
        </p:nvPicPr>
        <p:blipFill>
          <a:blip r:embed="rId3">
            <a:extLst>
              <a:ext uri="{28A0092B-C50C-407E-A947-70E740481C1C}">
                <a14:useLocalDpi xmlns:a14="http://schemas.microsoft.com/office/drawing/2010/main" val="0"/>
              </a:ext>
            </a:extLst>
          </a:blip>
          <a:srcRect l="54846" t="9309" b="26442"/>
          <a:stretch>
            <a:fillRect/>
          </a:stretch>
        </p:blipFill>
        <p:spPr bwMode="auto">
          <a:xfrm>
            <a:off x="2920321" y="2536107"/>
            <a:ext cx="1294560" cy="13897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315" name="Content Placeholder 7"/>
          <p:cNvSpPr>
            <a:spLocks noGrp="1"/>
          </p:cNvSpPr>
          <p:nvPr>
            <p:ph idx="1"/>
          </p:nvPr>
        </p:nvSpPr>
        <p:spPr>
          <a:xfrm>
            <a:off x="326880" y="1418549"/>
            <a:ext cx="8465760" cy="1052750"/>
          </a:xfrm>
        </p:spPr>
        <p:txBody>
          <a:bodyPr>
            <a:normAutofit fontScale="92500"/>
          </a:bodyPr>
          <a:lstStyle/>
          <a:p>
            <a:pPr marL="0" indent="0">
              <a:buNone/>
            </a:pPr>
            <a:r>
              <a:rPr lang="en-GB" sz="2200">
                <a:latin typeface="Calibri" charset="0"/>
                <a:cs typeface="Arial" charset="0"/>
              </a:rPr>
              <a:t>…identifying with people who </a:t>
            </a:r>
            <a:r>
              <a:rPr lang="en-GB" sz="2200" b="1">
                <a:latin typeface="Calibri" charset="0"/>
                <a:cs typeface="Arial" charset="0"/>
              </a:rPr>
              <a:t>model</a:t>
            </a:r>
            <a:r>
              <a:rPr lang="en-GB" sz="2200">
                <a:latin typeface="Calibri" charset="0"/>
                <a:cs typeface="Arial" charset="0"/>
              </a:rPr>
              <a:t> gender behaviour.  </a:t>
            </a:r>
            <a:r>
              <a:rPr lang="en-GB" sz="2200" b="1">
                <a:solidFill>
                  <a:srgbClr val="7030A0"/>
                </a:solidFill>
                <a:latin typeface="Calibri" charset="0"/>
                <a:cs typeface="Arial" charset="0"/>
              </a:rPr>
              <a:t>Identification</a:t>
            </a:r>
            <a:r>
              <a:rPr lang="en-GB" sz="2200">
                <a:latin typeface="Calibri" charset="0"/>
                <a:cs typeface="Arial" charset="0"/>
              </a:rPr>
              <a:t> refers to the process whereby a child attaches himself or herself to a person who is seen to be ‘</a:t>
            </a:r>
            <a:r>
              <a:rPr lang="en-GB" sz="2200" i="1">
                <a:latin typeface="Calibri" charset="0"/>
                <a:cs typeface="Arial" charset="0"/>
              </a:rPr>
              <a:t>like me</a:t>
            </a:r>
            <a:r>
              <a:rPr lang="en-GB" sz="2200">
                <a:latin typeface="Calibri" charset="0"/>
                <a:cs typeface="Arial" charset="0"/>
              </a:rPr>
              <a:t>’ or because a person is like someone ‘</a:t>
            </a:r>
            <a:r>
              <a:rPr lang="en-GB" sz="2200" i="1">
                <a:latin typeface="Calibri" charset="0"/>
                <a:cs typeface="Arial" charset="0"/>
              </a:rPr>
              <a:t>I want to be’</a:t>
            </a:r>
            <a:r>
              <a:rPr lang="en-GB" sz="2200">
                <a:latin typeface="Calibri" charset="0"/>
                <a:cs typeface="Arial" charset="0"/>
              </a:rPr>
              <a:t>.</a:t>
            </a:r>
          </a:p>
          <a:p>
            <a:pPr marL="0" indent="0"/>
            <a:endParaRPr lang="en-GB">
              <a:latin typeface="Arial" charset="0"/>
              <a:cs typeface="Arial" charset="0"/>
            </a:endParaRPr>
          </a:p>
        </p:txBody>
      </p:sp>
      <p:sp>
        <p:nvSpPr>
          <p:cNvPr id="23554" name="Title 6"/>
          <p:cNvSpPr>
            <a:spLocks noGrp="1"/>
          </p:cNvSpPr>
          <p:nvPr>
            <p:ph type="title"/>
          </p:nvPr>
        </p:nvSpPr>
        <p:spPr>
          <a:xfrm>
            <a:off x="326880" y="227544"/>
            <a:ext cx="8465760" cy="1143480"/>
          </a:xfrm>
          <a:solidFill>
            <a:schemeClr val="accent2">
              <a:lumMod val="40000"/>
              <a:lumOff val="60000"/>
            </a:schemeClr>
          </a:solidFill>
          <a:ln>
            <a:solidFill>
              <a:schemeClr val="accent1"/>
            </a:solidFill>
          </a:ln>
        </p:spPr>
        <p:txBody>
          <a:bodyPr/>
          <a:lstStyle/>
          <a:p>
            <a:pPr marL="319685" indent="-319685" defTabSz="912973">
              <a:buClr>
                <a:srgbClr val="548235"/>
              </a:buClr>
            </a:pPr>
            <a:r>
              <a:rPr lang="en-GB" sz="3600" b="1">
                <a:latin typeface="Calibri" charset="0"/>
                <a:cs typeface="Arial" charset="0"/>
              </a:rPr>
              <a:t>Gender is developed by….</a:t>
            </a: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rcRect r="20767"/>
          <a:stretch>
            <a:fillRect/>
          </a:stretch>
        </p:blipFill>
        <p:spPr bwMode="auto">
          <a:xfrm>
            <a:off x="210240" y="3979139"/>
            <a:ext cx="1491840" cy="124717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6880" y="5257993"/>
            <a:ext cx="2154240" cy="1206847"/>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91040" y="2792454"/>
            <a:ext cx="1568160" cy="156976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364480" y="4222524"/>
            <a:ext cx="1630080" cy="163889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345" name="Picture 13"/>
          <p:cNvPicPr>
            <a:picLocks noChangeAspect="1"/>
          </p:cNvPicPr>
          <p:nvPr/>
        </p:nvPicPr>
        <p:blipFill>
          <a:blip r:embed="rId8">
            <a:extLst>
              <a:ext uri="{28A0092B-C50C-407E-A947-70E740481C1C}">
                <a14:useLocalDpi xmlns:a14="http://schemas.microsoft.com/office/drawing/2010/main" val="0"/>
              </a:ext>
            </a:extLst>
          </a:blip>
          <a:srcRect t="694" b="31097"/>
          <a:stretch>
            <a:fillRect/>
          </a:stretch>
        </p:blipFill>
        <p:spPr bwMode="auto">
          <a:xfrm>
            <a:off x="4140001" y="3398757"/>
            <a:ext cx="1448640" cy="11593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346" name="Picture 11" descr="Wayne1.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132161" y="2471300"/>
            <a:ext cx="1962720" cy="11261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347" name="Picture 14"/>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152480" y="2899025"/>
            <a:ext cx="1238400" cy="1323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4214880" y="4859070"/>
            <a:ext cx="4577760" cy="1731062"/>
          </a:xfrm>
          <a:prstGeom prst="rect">
            <a:avLst/>
          </a:prstGeom>
          <a:noFill/>
          <a:ln>
            <a:solidFill>
              <a:schemeClr val="accent1"/>
            </a:solidFill>
          </a:ln>
        </p:spPr>
        <p:txBody>
          <a:bodyPr lIns="82945" tIns="41473" rIns="82945" bIns="41473">
            <a:spAutoFit/>
          </a:bodyPr>
          <a:lstStyle/>
          <a:p>
            <a:pPr>
              <a:defRPr/>
            </a:pPr>
            <a:r>
              <a:rPr lang="en-GB" altLang="en-US" dirty="0">
                <a:ea typeface="Arial Unicode MS" panose="020B0604020202020204" pitchFamily="34" charset="-128"/>
                <a:cs typeface="Arial" panose="020B0604020202020204" pitchFamily="34" charset="0"/>
              </a:rPr>
              <a:t>Not all behaviour is imitated.  There needs to be some quality or characteristic in the role model that a person wants to imitate.  Individuals tend to identify with same-sex role models </a:t>
            </a:r>
            <a:r>
              <a:rPr lang="en-GB" altLang="en-US" b="1" dirty="0">
                <a:ea typeface="Arial Unicode MS" panose="020B0604020202020204" pitchFamily="34" charset="-128"/>
                <a:cs typeface="Arial" panose="020B0604020202020204" pitchFamily="34" charset="0"/>
              </a:rPr>
              <a:t>(</a:t>
            </a:r>
            <a:r>
              <a:rPr lang="en-GB" altLang="en-US" b="1" dirty="0" err="1">
                <a:ea typeface="Arial Unicode MS" panose="020B0604020202020204" pitchFamily="34" charset="-128"/>
                <a:cs typeface="Arial" panose="020B0604020202020204" pitchFamily="34" charset="0"/>
              </a:rPr>
              <a:t>Bussey</a:t>
            </a:r>
            <a:r>
              <a:rPr lang="en-GB" altLang="en-US" b="1" dirty="0">
                <a:ea typeface="Arial Unicode MS" panose="020B0604020202020204" pitchFamily="34" charset="-128"/>
                <a:cs typeface="Arial" panose="020B0604020202020204" pitchFamily="34" charset="0"/>
              </a:rPr>
              <a:t> &amp; Bandura, 1984).</a:t>
            </a:r>
          </a:p>
          <a:p>
            <a:pPr>
              <a:defRPr/>
            </a:pPr>
            <a:endParaRPr lang="en-GB" dirty="0">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56809613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6D1017-29C4-488D-85E1-382FA26CC645}"/>
              </a:ext>
            </a:extLst>
          </p:cNvPr>
          <p:cNvSpPr>
            <a:spLocks noGrp="1"/>
          </p:cNvSpPr>
          <p:nvPr>
            <p:ph type="title"/>
          </p:nvPr>
        </p:nvSpPr>
        <p:spPr>
          <a:xfrm>
            <a:off x="628650" y="0"/>
            <a:ext cx="7886700" cy="1325563"/>
          </a:xfrm>
        </p:spPr>
        <p:txBody>
          <a:bodyPr>
            <a:normAutofit/>
          </a:bodyPr>
          <a:lstStyle/>
          <a:p>
            <a:r>
              <a:rPr lang="en-GB" b="1" dirty="0">
                <a:effectLst>
                  <a:outerShdw blurRad="38100" dist="38100" dir="2700000" algn="tl">
                    <a:srgbClr val="000000">
                      <a:alpha val="43137"/>
                    </a:srgbClr>
                  </a:outerShdw>
                </a:effectLst>
              </a:rPr>
              <a:t>Mediational processes </a:t>
            </a:r>
          </a:p>
        </p:txBody>
      </p:sp>
      <p:sp>
        <p:nvSpPr>
          <p:cNvPr id="3" name="Content Placeholder 2">
            <a:extLst>
              <a:ext uri="{FF2B5EF4-FFF2-40B4-BE49-F238E27FC236}">
                <a16:creationId xmlns:a16="http://schemas.microsoft.com/office/drawing/2014/main" xmlns="" id="{58A1B3C9-D5FD-4AA6-A947-9666E2AC1E06}"/>
              </a:ext>
            </a:extLst>
          </p:cNvPr>
          <p:cNvSpPr>
            <a:spLocks noGrp="1"/>
          </p:cNvSpPr>
          <p:nvPr>
            <p:ph idx="1"/>
          </p:nvPr>
        </p:nvSpPr>
        <p:spPr>
          <a:xfrm>
            <a:off x="323848" y="938848"/>
            <a:ext cx="5691577" cy="5690551"/>
          </a:xfrm>
        </p:spPr>
        <p:txBody>
          <a:bodyPr>
            <a:noAutofit/>
          </a:bodyPr>
          <a:lstStyle/>
          <a:p>
            <a:pPr marL="0" indent="0">
              <a:buNone/>
            </a:pPr>
            <a:r>
              <a:rPr lang="en-GB" sz="2800" b="1" dirty="0">
                <a:solidFill>
                  <a:srgbClr val="FF0000"/>
                </a:solidFill>
              </a:rPr>
              <a:t>A</a:t>
            </a:r>
            <a:r>
              <a:rPr lang="en-GB" sz="2800" b="1" dirty="0"/>
              <a:t>ttention</a:t>
            </a:r>
            <a:r>
              <a:rPr lang="en-GB" sz="2800" dirty="0"/>
              <a:t>  - the behaviour has to be noticed </a:t>
            </a:r>
          </a:p>
          <a:p>
            <a:pPr marL="0" indent="0">
              <a:buNone/>
            </a:pPr>
            <a:r>
              <a:rPr lang="en-GB" sz="2800" b="1" dirty="0">
                <a:solidFill>
                  <a:srgbClr val="FF0000"/>
                </a:solidFill>
              </a:rPr>
              <a:t>R</a:t>
            </a:r>
            <a:r>
              <a:rPr lang="en-GB" sz="2800" b="1" dirty="0"/>
              <a:t>etention</a:t>
            </a:r>
            <a:r>
              <a:rPr lang="en-GB" sz="2800" dirty="0"/>
              <a:t> – The behaviour has to be remembered </a:t>
            </a:r>
          </a:p>
          <a:p>
            <a:pPr marL="0" indent="0">
              <a:buNone/>
            </a:pPr>
            <a:r>
              <a:rPr lang="en-GB" sz="2800" b="1" dirty="0">
                <a:solidFill>
                  <a:srgbClr val="FF0000"/>
                </a:solidFill>
              </a:rPr>
              <a:t>M</a:t>
            </a:r>
            <a:r>
              <a:rPr lang="en-GB" sz="2800" b="1" dirty="0"/>
              <a:t>otivation</a:t>
            </a:r>
            <a:r>
              <a:rPr lang="en-GB" sz="2800" dirty="0"/>
              <a:t> – the behaviour will be copied if the child is motivated to do so – </a:t>
            </a:r>
            <a:r>
              <a:rPr lang="en-GB" sz="2800" dirty="0" err="1"/>
              <a:t>i.e</a:t>
            </a:r>
            <a:r>
              <a:rPr lang="en-GB" sz="2800" dirty="0"/>
              <a:t> the behaviour is perceived to be cool/rewarding in some way</a:t>
            </a:r>
            <a:br>
              <a:rPr lang="en-GB" sz="2800" dirty="0"/>
            </a:br>
            <a:r>
              <a:rPr lang="en-GB" sz="2800" b="1" dirty="0">
                <a:solidFill>
                  <a:srgbClr val="FF0000"/>
                </a:solidFill>
              </a:rPr>
              <a:t>M</a:t>
            </a:r>
            <a:r>
              <a:rPr lang="en-GB" sz="2800" b="1" dirty="0"/>
              <a:t>otor Reproduction </a:t>
            </a:r>
            <a:r>
              <a:rPr lang="en-GB" sz="2800" dirty="0"/>
              <a:t>– </a:t>
            </a:r>
            <a:r>
              <a:rPr lang="en-GB" sz="2800" dirty="0" err="1"/>
              <a:t>br</a:t>
            </a:r>
            <a:r>
              <a:rPr lang="en-GB" sz="2800" dirty="0"/>
              <a:t> </a:t>
            </a:r>
            <a:r>
              <a:rPr lang="en-GB" sz="2800" dirty="0" err="1"/>
              <a:t>physicalaly</a:t>
            </a:r>
            <a:r>
              <a:rPr lang="en-GB" sz="2800" dirty="0"/>
              <a:t> cable of </a:t>
            </a:r>
            <a:r>
              <a:rPr lang="en-GB" sz="2800" dirty="0" err="1"/>
              <a:t>copting</a:t>
            </a:r>
            <a:r>
              <a:rPr lang="en-GB" sz="2800" dirty="0"/>
              <a:t> </a:t>
            </a:r>
            <a:r>
              <a:rPr lang="en-GB" sz="2800" dirty="0" err="1"/>
              <a:t>th</a:t>
            </a:r>
            <a:r>
              <a:rPr lang="en-GB" sz="2800" dirty="0"/>
              <a:t> </a:t>
            </a:r>
            <a:r>
              <a:rPr lang="en-GB" sz="2800" dirty="0" err="1"/>
              <a:t>te</a:t>
            </a:r>
            <a:r>
              <a:rPr lang="en-GB" sz="2800" dirty="0"/>
              <a:t> behaviour </a:t>
            </a:r>
          </a:p>
          <a:p>
            <a:pPr marL="0" indent="0">
              <a:buNone/>
            </a:pPr>
            <a:r>
              <a:rPr lang="en-GB" sz="2800" b="1" dirty="0">
                <a:solidFill>
                  <a:srgbClr val="FF0000"/>
                </a:solidFill>
              </a:rPr>
              <a:t>S</a:t>
            </a:r>
            <a:r>
              <a:rPr lang="en-GB" sz="2800" b="1" dirty="0"/>
              <a:t>elf-Efficacy  </a:t>
            </a:r>
            <a:r>
              <a:rPr lang="en-GB" sz="2800" dirty="0"/>
              <a:t>- the belief that you are able to copy the behaviour yourself </a:t>
            </a:r>
          </a:p>
        </p:txBody>
      </p:sp>
      <p:pic>
        <p:nvPicPr>
          <p:cNvPr id="5" name="Picture 4">
            <a:extLst>
              <a:ext uri="{FF2B5EF4-FFF2-40B4-BE49-F238E27FC236}">
                <a16:creationId xmlns:a16="http://schemas.microsoft.com/office/drawing/2014/main" xmlns="" id="{5169BD6D-5373-4046-A1C7-E67CFE3625F6}"/>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19458" r="13701" b="-1"/>
          <a:stretch/>
        </p:blipFill>
        <p:spPr>
          <a:xfrm>
            <a:off x="6015426" y="1904284"/>
            <a:ext cx="2364330" cy="3448850"/>
          </a:xfrm>
          <a:prstGeom prst="rect">
            <a:avLst/>
          </a:prstGeom>
        </p:spPr>
      </p:pic>
    </p:spTree>
    <p:extLst>
      <p:ext uri="{BB962C8B-B14F-4D97-AF65-F5344CB8AC3E}">
        <p14:creationId xmlns:p14="http://schemas.microsoft.com/office/powerpoint/2010/main" val="42822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81736"/>
            <a:ext cx="8229600" cy="1143000"/>
          </a:xfrm>
        </p:spPr>
        <p:txBody>
          <a:bodyPr>
            <a:normAutofit fontScale="90000"/>
          </a:bodyPr>
          <a:lstStyle/>
          <a:p>
            <a:r>
              <a:rPr lang="en-US" dirty="0"/>
              <a:t>According to the SLT explanation of gender, the following  factors influence gender development</a:t>
            </a:r>
            <a:br>
              <a:rPr lang="en-US" dirty="0"/>
            </a:br>
            <a:endParaRPr lang="en-US" dirty="0"/>
          </a:p>
        </p:txBody>
      </p:sp>
      <p:sp>
        <p:nvSpPr>
          <p:cNvPr id="3" name="Content Placeholder 2"/>
          <p:cNvSpPr>
            <a:spLocks noGrp="1"/>
          </p:cNvSpPr>
          <p:nvPr>
            <p:ph idx="1"/>
          </p:nvPr>
        </p:nvSpPr>
        <p:spPr>
          <a:xfrm>
            <a:off x="457200" y="2629536"/>
            <a:ext cx="8229600" cy="4525963"/>
          </a:xfrm>
        </p:spPr>
        <p:txBody>
          <a:bodyPr/>
          <a:lstStyle/>
          <a:p>
            <a:pPr marL="514350" indent="-514350">
              <a:buFont typeface="+mj-lt"/>
              <a:buAutoNum type="arabicPeriod"/>
            </a:pPr>
            <a:r>
              <a:rPr lang="en-US" dirty="0"/>
              <a:t>Any feature in society e.g. the media, peers, parents</a:t>
            </a:r>
          </a:p>
          <a:p>
            <a:pPr marL="514350" indent="-514350">
              <a:buFont typeface="+mj-lt"/>
              <a:buAutoNum type="arabicPeriod"/>
            </a:pPr>
            <a:r>
              <a:rPr lang="en-US" dirty="0"/>
              <a:t>Reinforcement of gender appropriate behaviour</a:t>
            </a:r>
          </a:p>
          <a:p>
            <a:pPr marL="514350" indent="-514350">
              <a:buFont typeface="+mj-lt"/>
              <a:buAutoNum type="arabicPeriod"/>
            </a:pPr>
            <a:r>
              <a:rPr lang="en-US" dirty="0"/>
              <a:t>Identification</a:t>
            </a:r>
          </a:p>
          <a:p>
            <a:pPr marL="0" indent="0">
              <a:buNone/>
            </a:pPr>
            <a:endParaRPr lang="en-US" dirty="0"/>
          </a:p>
        </p:txBody>
      </p:sp>
    </p:spTree>
    <p:extLst>
      <p:ext uri="{BB962C8B-B14F-4D97-AF65-F5344CB8AC3E}">
        <p14:creationId xmlns:p14="http://schemas.microsoft.com/office/powerpoint/2010/main" val="490315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17638"/>
            <a:ext cx="8229600" cy="1143000"/>
          </a:xfrm>
        </p:spPr>
        <p:txBody>
          <a:bodyPr>
            <a:normAutofit fontScale="90000"/>
          </a:bodyPr>
          <a:lstStyle/>
          <a:p>
            <a:r>
              <a:rPr lang="en-US" dirty="0"/>
              <a:t>The SLT definition of </a:t>
            </a:r>
            <a:r>
              <a:rPr lang="en-US" b="1" dirty="0"/>
              <a:t>identification</a:t>
            </a:r>
            <a:r>
              <a:rPr lang="en-US" dirty="0"/>
              <a:t> is the process by which a child attaches themselves to a person who is seen to possess qualities the child regards as rewarding</a:t>
            </a:r>
          </a:p>
        </p:txBody>
      </p:sp>
      <p:sp>
        <p:nvSpPr>
          <p:cNvPr id="3" name="Content Placeholder 2"/>
          <p:cNvSpPr>
            <a:spLocks noGrp="1"/>
          </p:cNvSpPr>
          <p:nvPr>
            <p:ph idx="1"/>
          </p:nvPr>
        </p:nvSpPr>
        <p:spPr>
          <a:xfrm>
            <a:off x="457200" y="3922302"/>
            <a:ext cx="8229600" cy="2203861"/>
          </a:xfrm>
        </p:spPr>
        <p:txBody>
          <a:bodyPr/>
          <a:lstStyle/>
          <a:p>
            <a:r>
              <a:rPr lang="en-US" dirty="0"/>
              <a:t>True</a:t>
            </a:r>
          </a:p>
          <a:p>
            <a:r>
              <a:rPr lang="en-US" dirty="0"/>
              <a:t>False</a:t>
            </a:r>
          </a:p>
        </p:txBody>
      </p:sp>
    </p:spTree>
    <p:extLst>
      <p:ext uri="{BB962C8B-B14F-4D97-AF65-F5344CB8AC3E}">
        <p14:creationId xmlns:p14="http://schemas.microsoft.com/office/powerpoint/2010/main" val="41827173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17638"/>
            <a:ext cx="8229600" cy="1143000"/>
          </a:xfrm>
        </p:spPr>
        <p:txBody>
          <a:bodyPr>
            <a:normAutofit fontScale="90000"/>
          </a:bodyPr>
          <a:lstStyle/>
          <a:p>
            <a:r>
              <a:rPr lang="en-US" dirty="0"/>
              <a:t>The SLT definition of identification is the process by which a child attaches themselves to a person who is seen to possess qualities the child regards as rewarding</a:t>
            </a:r>
          </a:p>
        </p:txBody>
      </p:sp>
      <p:sp>
        <p:nvSpPr>
          <p:cNvPr id="3" name="Content Placeholder 2"/>
          <p:cNvSpPr>
            <a:spLocks noGrp="1"/>
          </p:cNvSpPr>
          <p:nvPr>
            <p:ph idx="1"/>
          </p:nvPr>
        </p:nvSpPr>
        <p:spPr>
          <a:xfrm>
            <a:off x="457200" y="3922302"/>
            <a:ext cx="8229600" cy="2203861"/>
          </a:xfrm>
        </p:spPr>
        <p:txBody>
          <a:bodyPr/>
          <a:lstStyle/>
          <a:p>
            <a:r>
              <a:rPr lang="en-US" dirty="0">
                <a:solidFill>
                  <a:srgbClr val="0000FF"/>
                </a:solidFill>
              </a:rPr>
              <a:t>True</a:t>
            </a:r>
          </a:p>
          <a:p>
            <a:r>
              <a:rPr lang="en-US" dirty="0"/>
              <a:t>False</a:t>
            </a:r>
          </a:p>
        </p:txBody>
      </p:sp>
    </p:spTree>
    <p:extLst>
      <p:ext uri="{BB962C8B-B14F-4D97-AF65-F5344CB8AC3E}">
        <p14:creationId xmlns:p14="http://schemas.microsoft.com/office/powerpoint/2010/main" val="26401061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758" y="548640"/>
            <a:ext cx="8229600" cy="5059680"/>
          </a:xfrm>
        </p:spPr>
        <p:txBody>
          <a:bodyPr>
            <a:noAutofit/>
          </a:bodyPr>
          <a:lstStyle/>
          <a:p>
            <a:r>
              <a:rPr lang="en-US" sz="5400" dirty="0" smtClean="0">
                <a:solidFill>
                  <a:srgbClr val="FF0000"/>
                </a:solidFill>
              </a:rPr>
              <a:t>Indirect </a:t>
            </a:r>
            <a:r>
              <a:rPr lang="en-US" sz="5400" dirty="0">
                <a:solidFill>
                  <a:srgbClr val="FF0000"/>
                </a:solidFill>
              </a:rPr>
              <a:t>reinforcement</a:t>
            </a:r>
            <a:r>
              <a:rPr lang="en-US" sz="5400" dirty="0"/>
              <a:t> is copying someone else’s behaviour after seeing them rewarded for their </a:t>
            </a:r>
            <a:r>
              <a:rPr lang="en-US" sz="5400" dirty="0" smtClean="0"/>
              <a:t>behavior.</a:t>
            </a:r>
            <a:br>
              <a:rPr lang="en-US" sz="5400" dirty="0" smtClean="0"/>
            </a:br>
            <a:r>
              <a:rPr lang="en-US" sz="5400" dirty="0" smtClean="0"/>
              <a:t>This is also described as </a:t>
            </a:r>
            <a:br>
              <a:rPr lang="en-US" sz="5400" dirty="0" smtClean="0"/>
            </a:br>
            <a:r>
              <a:rPr lang="en-US" sz="5400" dirty="0" smtClean="0"/>
              <a:t>___________________</a:t>
            </a:r>
            <a:endParaRPr lang="en-US" sz="5400" dirty="0"/>
          </a:p>
        </p:txBody>
      </p:sp>
    </p:spTree>
    <p:extLst>
      <p:ext uri="{BB962C8B-B14F-4D97-AF65-F5344CB8AC3E}">
        <p14:creationId xmlns:p14="http://schemas.microsoft.com/office/powerpoint/2010/main" val="31535632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9694"/>
          </a:solidFill>
        </p:spPr>
        <p:txBody>
          <a:bodyPr/>
          <a:lstStyle/>
          <a:p>
            <a:r>
              <a:rPr lang="en-US" dirty="0">
                <a:hlinkClick r:id="rId3"/>
              </a:rPr>
              <a:t>Smith and Lloyd (1980) study</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Watch the video and consider these questions:</a:t>
            </a:r>
          </a:p>
          <a:p>
            <a:r>
              <a:rPr lang="en-US" dirty="0"/>
              <a:t>What do the adults blame their actions on?</a:t>
            </a:r>
          </a:p>
          <a:p>
            <a:r>
              <a:rPr lang="en-US" dirty="0"/>
              <a:t>Is it only men or only women who choose gender specific toys?</a:t>
            </a:r>
          </a:p>
          <a:p>
            <a:r>
              <a:rPr lang="en-US" dirty="0"/>
              <a:t>Were they surprised at what they did?</a:t>
            </a:r>
          </a:p>
          <a:p>
            <a:r>
              <a:rPr lang="en-US" dirty="0"/>
              <a:t>How can this relate to SLT?</a:t>
            </a:r>
          </a:p>
          <a:p>
            <a:endParaRPr lang="en-US" dirty="0"/>
          </a:p>
          <a:p>
            <a:pPr marL="0" indent="0">
              <a:buNone/>
            </a:pPr>
            <a:r>
              <a:rPr lang="en-US" dirty="0">
                <a:solidFill>
                  <a:srgbClr val="0070C0"/>
                </a:solidFill>
              </a:rPr>
              <a:t>You can use this study as supporting evidence for SLT of GD</a:t>
            </a:r>
          </a:p>
          <a:p>
            <a:pPr marL="0" indent="0">
              <a:buNone/>
            </a:pPr>
            <a:endParaRPr lang="en-US" dirty="0"/>
          </a:p>
        </p:txBody>
      </p:sp>
    </p:spTree>
    <p:extLst>
      <p:ext uri="{BB962C8B-B14F-4D97-AF65-F5344CB8AC3E}">
        <p14:creationId xmlns:p14="http://schemas.microsoft.com/office/powerpoint/2010/main" val="36903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 2019-01-29 at 14.07.0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71" y="267385"/>
            <a:ext cx="9117229" cy="5966021"/>
          </a:xfrm>
          <a:prstGeom prst="rect">
            <a:avLst/>
          </a:prstGeom>
        </p:spPr>
      </p:pic>
    </p:spTree>
    <p:extLst>
      <p:ext uri="{BB962C8B-B14F-4D97-AF65-F5344CB8AC3E}">
        <p14:creationId xmlns:p14="http://schemas.microsoft.com/office/powerpoint/2010/main" val="29985701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 2019-01-29 at 14.07.0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3787"/>
            <a:ext cx="9117229" cy="6199983"/>
          </a:xfrm>
          <a:prstGeom prst="rect">
            <a:avLst/>
          </a:prstGeom>
        </p:spPr>
      </p:pic>
      <p:sp>
        <p:nvSpPr>
          <p:cNvPr id="2" name="Rectangle 1"/>
          <p:cNvSpPr/>
          <p:nvPr/>
        </p:nvSpPr>
        <p:spPr>
          <a:xfrm>
            <a:off x="964642" y="5205659"/>
            <a:ext cx="7668902" cy="70730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2684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supporting studies </a:t>
            </a:r>
            <a:endParaRPr lang="en-GB" dirty="0"/>
          </a:p>
        </p:txBody>
      </p:sp>
      <p:sp>
        <p:nvSpPr>
          <p:cNvPr id="3" name="Content Placeholder 2"/>
          <p:cNvSpPr>
            <a:spLocks noGrp="1"/>
          </p:cNvSpPr>
          <p:nvPr>
            <p:ph idx="1"/>
          </p:nvPr>
        </p:nvSpPr>
        <p:spPr>
          <a:xfrm>
            <a:off x="457200" y="1234440"/>
            <a:ext cx="8229600" cy="5373624"/>
          </a:xfrm>
        </p:spPr>
        <p:txBody>
          <a:bodyPr>
            <a:normAutofit fontScale="92500" lnSpcReduction="20000"/>
          </a:bodyPr>
          <a:lstStyle/>
          <a:p>
            <a:pPr marL="0" indent="0">
              <a:buNone/>
            </a:pPr>
            <a:r>
              <a:rPr lang="en-GB" b="1" dirty="0" err="1" smtClean="0"/>
              <a:t>Siegal</a:t>
            </a:r>
            <a:r>
              <a:rPr lang="en-GB" b="1" dirty="0" smtClean="0"/>
              <a:t> (1987) </a:t>
            </a:r>
            <a:r>
              <a:rPr lang="en-GB" dirty="0" smtClean="0"/>
              <a:t>– found boys adopted gender ‘appropriate’ behaviour faster than girls as they were more likely to be directly reinforced for this by their fathers.</a:t>
            </a:r>
          </a:p>
          <a:p>
            <a:pPr marL="0" indent="0">
              <a:buNone/>
            </a:pPr>
            <a:endParaRPr lang="en-GB" dirty="0" smtClean="0"/>
          </a:p>
          <a:p>
            <a:pPr marL="0" indent="0">
              <a:buNone/>
            </a:pPr>
            <a:r>
              <a:rPr lang="en-GB" b="1" dirty="0" smtClean="0"/>
              <a:t>Fagot (1985) </a:t>
            </a:r>
            <a:r>
              <a:rPr lang="en-GB" dirty="0" smtClean="0"/>
              <a:t>found children as young as 21 months made fun of other children for playing with the “wrong”  gender specific toys!</a:t>
            </a:r>
          </a:p>
          <a:p>
            <a:pPr marL="0" indent="0">
              <a:buNone/>
            </a:pPr>
            <a:endParaRPr lang="en-GB" dirty="0" smtClean="0"/>
          </a:p>
          <a:p>
            <a:pPr marL="0" indent="0">
              <a:buNone/>
            </a:pPr>
            <a:r>
              <a:rPr lang="en-GB" b="1" dirty="0" err="1" smtClean="0"/>
              <a:t>Sroufe</a:t>
            </a:r>
            <a:r>
              <a:rPr lang="en-GB" b="1" dirty="0" smtClean="0"/>
              <a:t> (1993) </a:t>
            </a:r>
            <a:r>
              <a:rPr lang="en-GB" dirty="0" smtClean="0"/>
              <a:t>Found children who fail to play in gender </a:t>
            </a:r>
            <a:r>
              <a:rPr lang="en-GB" dirty="0" err="1" smtClean="0"/>
              <a:t>sterotyped</a:t>
            </a:r>
            <a:r>
              <a:rPr lang="en-GB" dirty="0" smtClean="0"/>
              <a:t> ways were least popular with their peers</a:t>
            </a:r>
            <a:endParaRPr lang="en-GB" dirty="0"/>
          </a:p>
        </p:txBody>
      </p:sp>
    </p:spTree>
    <p:extLst>
      <p:ext uri="{BB962C8B-B14F-4D97-AF65-F5344CB8AC3E}">
        <p14:creationId xmlns:p14="http://schemas.microsoft.com/office/powerpoint/2010/main" val="642381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However!!</a:t>
            </a:r>
            <a:endParaRPr lang="en-GB" dirty="0"/>
          </a:p>
        </p:txBody>
      </p:sp>
      <p:sp>
        <p:nvSpPr>
          <p:cNvPr id="3" name="Content Placeholder 2"/>
          <p:cNvSpPr>
            <a:spLocks noGrp="1"/>
          </p:cNvSpPr>
          <p:nvPr>
            <p:ph idx="1"/>
          </p:nvPr>
        </p:nvSpPr>
        <p:spPr/>
        <p:txBody>
          <a:bodyPr/>
          <a:lstStyle/>
          <a:p>
            <a:pPr marL="0" indent="0">
              <a:buNone/>
            </a:pPr>
            <a:r>
              <a:rPr lang="en-GB" b="1" dirty="0" err="1" smtClean="0"/>
              <a:t>Maccoby</a:t>
            </a:r>
            <a:r>
              <a:rPr lang="en-GB" b="1" dirty="0" smtClean="0"/>
              <a:t> and </a:t>
            </a:r>
            <a:r>
              <a:rPr lang="en-GB" b="1" dirty="0" err="1" smtClean="0"/>
              <a:t>Jacklin</a:t>
            </a:r>
            <a:r>
              <a:rPr lang="en-GB" b="1" dirty="0" smtClean="0"/>
              <a:t> (1974) </a:t>
            </a:r>
            <a:r>
              <a:rPr lang="en-GB" dirty="0" smtClean="0"/>
              <a:t>found no evidence that children were rewarded for competitive and aggressive behaviour. In fact this behaviour was usually discouraged.</a:t>
            </a:r>
          </a:p>
          <a:p>
            <a:pPr marL="0" indent="0">
              <a:buNone/>
            </a:pPr>
            <a:endParaRPr lang="en-GB" dirty="0"/>
          </a:p>
          <a:p>
            <a:pPr marL="0" indent="0">
              <a:buNone/>
            </a:pPr>
            <a:r>
              <a:rPr lang="en-GB" dirty="0" smtClean="0"/>
              <a:t>These findings suggest that ‘testosterone’ may override what boys are taught at home!</a:t>
            </a:r>
          </a:p>
          <a:p>
            <a:pPr marL="0" indent="0">
              <a:buNone/>
            </a:pPr>
            <a:endParaRPr lang="en-GB" dirty="0"/>
          </a:p>
        </p:txBody>
      </p:sp>
    </p:spTree>
    <p:extLst>
      <p:ext uri="{BB962C8B-B14F-4D97-AF65-F5344CB8AC3E}">
        <p14:creationId xmlns:p14="http://schemas.microsoft.com/office/powerpoint/2010/main" val="60048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199DF5-1B4B-4315-8534-1D1B057CD202}"/>
              </a:ext>
            </a:extLst>
          </p:cNvPr>
          <p:cNvSpPr>
            <a:spLocks noGrp="1"/>
          </p:cNvSpPr>
          <p:nvPr>
            <p:ph type="title"/>
          </p:nvPr>
        </p:nvSpPr>
        <p:spPr/>
        <p:txBody>
          <a:bodyPr/>
          <a:lstStyle/>
          <a:p>
            <a:r>
              <a:rPr lang="en-GB" dirty="0"/>
              <a:t>Other evaluation issues </a:t>
            </a:r>
          </a:p>
        </p:txBody>
      </p:sp>
      <p:sp>
        <p:nvSpPr>
          <p:cNvPr id="3" name="Content Placeholder 2">
            <a:extLst>
              <a:ext uri="{FF2B5EF4-FFF2-40B4-BE49-F238E27FC236}">
                <a16:creationId xmlns:a16="http://schemas.microsoft.com/office/drawing/2014/main" xmlns="" id="{B22EC456-3FA6-4802-A588-B0CC946755D2}"/>
              </a:ext>
            </a:extLst>
          </p:cNvPr>
          <p:cNvSpPr>
            <a:spLocks noGrp="1"/>
          </p:cNvSpPr>
          <p:nvPr>
            <p:ph idx="1"/>
          </p:nvPr>
        </p:nvSpPr>
        <p:spPr>
          <a:xfrm>
            <a:off x="457200" y="1600200"/>
            <a:ext cx="8229600" cy="5105400"/>
          </a:xfrm>
        </p:spPr>
        <p:txBody>
          <a:bodyPr>
            <a:normAutofit fontScale="92500" lnSpcReduction="10000"/>
          </a:bodyPr>
          <a:lstStyle/>
          <a:p>
            <a:pPr marL="0" indent="0">
              <a:buNone/>
            </a:pPr>
            <a:r>
              <a:rPr lang="en-GB" dirty="0"/>
              <a:t>Western Society is becoming </a:t>
            </a:r>
            <a:r>
              <a:rPr lang="en-GB" b="1" dirty="0"/>
              <a:t>more androgynous </a:t>
            </a:r>
            <a:r>
              <a:rPr lang="en-GB" dirty="0"/>
              <a:t>– this can be better explained through SLT than through changing biology. </a:t>
            </a:r>
            <a:r>
              <a:rPr lang="en-GB" dirty="0">
                <a:sym typeface="Wingdings" panose="05000000000000000000" pitchFamily="2" charset="2"/>
              </a:rPr>
              <a:t></a:t>
            </a:r>
            <a:endParaRPr lang="en-GB" dirty="0"/>
          </a:p>
          <a:p>
            <a:pPr marL="0" indent="0">
              <a:buNone/>
            </a:pPr>
            <a:r>
              <a:rPr lang="en-GB" dirty="0"/>
              <a:t>However, </a:t>
            </a:r>
          </a:p>
          <a:p>
            <a:pPr marL="0" indent="0">
              <a:buNone/>
            </a:pPr>
            <a:r>
              <a:rPr lang="en-GB" dirty="0"/>
              <a:t>A weakness of the SLT explanation is that it does not take into account that children gradually become more interested in copying gender appropriate behaviour as they mature. The influence of age and maturation on </a:t>
            </a:r>
            <a:r>
              <a:rPr lang="en-GB" dirty="0" smtClean="0"/>
              <a:t>the learning of gender </a:t>
            </a:r>
            <a:r>
              <a:rPr lang="en-GB" dirty="0"/>
              <a:t>concepts are not explicitly accounted for in the SLT explanation of gender development. </a:t>
            </a:r>
            <a:r>
              <a:rPr lang="en-GB" dirty="0">
                <a:sym typeface="Wingdings" panose="05000000000000000000" pitchFamily="2" charset="2"/>
              </a:rPr>
              <a:t></a:t>
            </a:r>
            <a:endParaRPr lang="en-GB" dirty="0"/>
          </a:p>
        </p:txBody>
      </p:sp>
    </p:spTree>
    <p:extLst>
      <p:ext uri="{BB962C8B-B14F-4D97-AF65-F5344CB8AC3E}">
        <p14:creationId xmlns:p14="http://schemas.microsoft.com/office/powerpoint/2010/main" val="25869913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B254A4-FACD-49A8-BABC-0D7A54EAEF9E}"/>
              </a:ext>
            </a:extLst>
          </p:cNvPr>
          <p:cNvSpPr>
            <a:spLocks noGrp="1"/>
          </p:cNvSpPr>
          <p:nvPr>
            <p:ph type="title"/>
          </p:nvPr>
        </p:nvSpPr>
        <p:spPr>
          <a:xfrm>
            <a:off x="457200" y="160337"/>
            <a:ext cx="8229600" cy="1143000"/>
          </a:xfrm>
        </p:spPr>
        <p:txBody>
          <a:bodyPr>
            <a:normAutofit fontScale="90000"/>
          </a:bodyPr>
          <a:lstStyle/>
          <a:p>
            <a:r>
              <a:rPr lang="en-GB" dirty="0"/>
              <a:t>Comparison with the biological approach </a:t>
            </a:r>
          </a:p>
        </p:txBody>
      </p:sp>
      <p:sp>
        <p:nvSpPr>
          <p:cNvPr id="3" name="Content Placeholder 2">
            <a:extLst>
              <a:ext uri="{FF2B5EF4-FFF2-40B4-BE49-F238E27FC236}">
                <a16:creationId xmlns:a16="http://schemas.microsoft.com/office/drawing/2014/main" xmlns="" id="{D1449BAF-F1AC-4335-88E5-E65843645E46}"/>
              </a:ext>
            </a:extLst>
          </p:cNvPr>
          <p:cNvSpPr>
            <a:spLocks noGrp="1"/>
          </p:cNvSpPr>
          <p:nvPr>
            <p:ph idx="1"/>
          </p:nvPr>
        </p:nvSpPr>
        <p:spPr>
          <a:xfrm>
            <a:off x="609600" y="1668938"/>
            <a:ext cx="8229600" cy="4525963"/>
          </a:xfrm>
        </p:spPr>
        <p:txBody>
          <a:bodyPr>
            <a:normAutofit lnSpcReduction="10000"/>
          </a:bodyPr>
          <a:lstStyle/>
          <a:p>
            <a:pPr marL="0" indent="0">
              <a:buNone/>
            </a:pPr>
            <a:r>
              <a:rPr lang="en-GB" dirty="0"/>
              <a:t>The SLT (nurture) explanation does not take into account the affect of genes and hormones on gender development. </a:t>
            </a:r>
          </a:p>
          <a:p>
            <a:pPr marL="0" indent="0">
              <a:buNone/>
            </a:pPr>
            <a:r>
              <a:rPr lang="en-GB" b="1" dirty="0"/>
              <a:t>David Reimer’s </a:t>
            </a:r>
            <a:r>
              <a:rPr lang="en-GB" dirty="0"/>
              <a:t>story demonstrates that nurture alone cannot account for gender identification. It was not possible to raise a biological boy as a girl and override chromosomal influences. </a:t>
            </a:r>
          </a:p>
          <a:p>
            <a:pPr marL="0" indent="0">
              <a:buNone/>
            </a:pPr>
            <a:r>
              <a:rPr lang="en-GB" dirty="0"/>
              <a:t>Therefore a bio-social (interactionist) explanation is better. </a:t>
            </a:r>
          </a:p>
        </p:txBody>
      </p:sp>
    </p:spTree>
    <p:extLst>
      <p:ext uri="{BB962C8B-B14F-4D97-AF65-F5344CB8AC3E}">
        <p14:creationId xmlns:p14="http://schemas.microsoft.com/office/powerpoint/2010/main" val="7143976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0A4343-BAA3-441B-863A-01B3B5F6E41F}"/>
              </a:ext>
            </a:extLst>
          </p:cNvPr>
          <p:cNvSpPr>
            <a:spLocks noGrp="1"/>
          </p:cNvSpPr>
          <p:nvPr>
            <p:ph type="title"/>
          </p:nvPr>
        </p:nvSpPr>
        <p:spPr/>
        <p:txBody>
          <a:bodyPr/>
          <a:lstStyle/>
          <a:p>
            <a:r>
              <a:rPr lang="en-GB" dirty="0"/>
              <a:t>Bio –social explanation of gender</a:t>
            </a:r>
          </a:p>
        </p:txBody>
      </p:sp>
      <p:sp>
        <p:nvSpPr>
          <p:cNvPr id="3" name="Content Placeholder 2">
            <a:extLst>
              <a:ext uri="{FF2B5EF4-FFF2-40B4-BE49-F238E27FC236}">
                <a16:creationId xmlns:a16="http://schemas.microsoft.com/office/drawing/2014/main" xmlns="" id="{538FC038-B4D6-4261-B6FB-AFD6C9C74A67}"/>
              </a:ext>
            </a:extLst>
          </p:cNvPr>
          <p:cNvSpPr>
            <a:spLocks noGrp="1"/>
          </p:cNvSpPr>
          <p:nvPr>
            <p:ph idx="1"/>
          </p:nvPr>
        </p:nvSpPr>
        <p:spPr/>
        <p:txBody>
          <a:bodyPr>
            <a:normAutofit fontScale="92500"/>
          </a:bodyPr>
          <a:lstStyle/>
          <a:p>
            <a:pPr marL="0" indent="0">
              <a:buNone/>
            </a:pPr>
            <a:r>
              <a:rPr lang="en-GB" sz="4400" dirty="0"/>
              <a:t>Modern researchers now accept that there are innate biological differences between boys and girls that are then reinforced through social interaction and cultural expectations.</a:t>
            </a:r>
          </a:p>
          <a:p>
            <a:pPr marL="0" indent="0">
              <a:buNone/>
            </a:pPr>
            <a:endParaRPr lang="en-GB" sz="4400" dirty="0"/>
          </a:p>
          <a:p>
            <a:pPr marL="0" indent="0">
              <a:buNone/>
            </a:pPr>
            <a:r>
              <a:rPr lang="en-GB" dirty="0"/>
              <a:t> </a:t>
            </a:r>
          </a:p>
        </p:txBody>
      </p:sp>
    </p:spTree>
    <p:extLst>
      <p:ext uri="{BB962C8B-B14F-4D97-AF65-F5344CB8AC3E}">
        <p14:creationId xmlns:p14="http://schemas.microsoft.com/office/powerpoint/2010/main" val="31162182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45A53A-C8C8-4D28-A9D4-D883FE7F24AD}"/>
              </a:ext>
            </a:extLst>
          </p:cNvPr>
          <p:cNvSpPr>
            <a:spLocks noGrp="1"/>
          </p:cNvSpPr>
          <p:nvPr>
            <p:ph type="title"/>
          </p:nvPr>
        </p:nvSpPr>
        <p:spPr/>
        <p:txBody>
          <a:bodyPr>
            <a:normAutofit fontScale="90000"/>
          </a:bodyPr>
          <a:lstStyle/>
          <a:p>
            <a:r>
              <a:rPr lang="en-GB" dirty="0"/>
              <a:t>Comparison with the Psychodynamic approach </a:t>
            </a:r>
          </a:p>
        </p:txBody>
      </p:sp>
      <p:sp>
        <p:nvSpPr>
          <p:cNvPr id="3" name="Content Placeholder 2">
            <a:extLst>
              <a:ext uri="{FF2B5EF4-FFF2-40B4-BE49-F238E27FC236}">
                <a16:creationId xmlns:a16="http://schemas.microsoft.com/office/drawing/2014/main" xmlns="" id="{4CE7F6CD-E781-4DFE-8DDC-76E807EA94D4}"/>
              </a:ext>
            </a:extLst>
          </p:cNvPr>
          <p:cNvSpPr>
            <a:spLocks noGrp="1"/>
          </p:cNvSpPr>
          <p:nvPr>
            <p:ph idx="1"/>
          </p:nvPr>
        </p:nvSpPr>
        <p:spPr/>
        <p:txBody>
          <a:bodyPr>
            <a:normAutofit lnSpcReduction="10000"/>
          </a:bodyPr>
          <a:lstStyle/>
          <a:p>
            <a:r>
              <a:rPr lang="en-GB" dirty="0"/>
              <a:t>Freud would agree with SLT about the importance of same sex role models. However Freud focusses on the parents whilst SLT sees the importance of a wide range of role models.</a:t>
            </a:r>
          </a:p>
          <a:p>
            <a:r>
              <a:rPr lang="en-GB" dirty="0"/>
              <a:t>Whereas SLT describe the </a:t>
            </a:r>
            <a:r>
              <a:rPr lang="en-GB" b="1" dirty="0"/>
              <a:t>conscious mediational processes</a:t>
            </a:r>
            <a:r>
              <a:rPr lang="en-GB" dirty="0"/>
              <a:t> in gender development, for Freud these processes are largely unconscious. </a:t>
            </a:r>
          </a:p>
        </p:txBody>
      </p:sp>
    </p:spTree>
    <p:extLst>
      <p:ext uri="{BB962C8B-B14F-4D97-AF65-F5344CB8AC3E}">
        <p14:creationId xmlns:p14="http://schemas.microsoft.com/office/powerpoint/2010/main" val="9885433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 </a:t>
            </a:r>
            <a:endParaRPr lang="en-GB" dirty="0"/>
          </a:p>
        </p:txBody>
      </p:sp>
      <p:sp>
        <p:nvSpPr>
          <p:cNvPr id="3" name="Content Placeholder 2"/>
          <p:cNvSpPr>
            <a:spLocks noGrp="1"/>
          </p:cNvSpPr>
          <p:nvPr>
            <p:ph idx="1"/>
          </p:nvPr>
        </p:nvSpPr>
        <p:spPr>
          <a:xfrm>
            <a:off x="457200" y="1417638"/>
            <a:ext cx="8229600" cy="4849368"/>
          </a:xfrm>
        </p:spPr>
        <p:txBody>
          <a:bodyPr>
            <a:normAutofit fontScale="92500" lnSpcReduction="10000"/>
          </a:bodyPr>
          <a:lstStyle/>
          <a:p>
            <a:pPr marL="0" indent="0">
              <a:buNone/>
            </a:pPr>
            <a:r>
              <a:rPr lang="en-GB" b="1" dirty="0"/>
              <a:t>Steve and Sue are non identical twins. Steve’s bedroom is painted blue, he likes playing football and his favourite television programme is Formula 1 racing. Sue’s bedroom is painted pink, she likes dancing and her favourite film is Sleeping Beauty. </a:t>
            </a:r>
          </a:p>
          <a:p>
            <a:endParaRPr lang="en-GB" dirty="0"/>
          </a:p>
          <a:p>
            <a:pPr marL="0" indent="0">
              <a:buNone/>
            </a:pPr>
            <a:r>
              <a:rPr lang="en-GB" dirty="0"/>
              <a:t>Use explanations of gender behaviour from the Learning </a:t>
            </a:r>
            <a:r>
              <a:rPr lang="en-GB" dirty="0" smtClean="0"/>
              <a:t>and </a:t>
            </a:r>
            <a:r>
              <a:rPr lang="en-GB" dirty="0"/>
              <a:t>Psychodynamic Approach </a:t>
            </a:r>
            <a:r>
              <a:rPr lang="en-GB" dirty="0" smtClean="0"/>
              <a:t>to </a:t>
            </a:r>
            <a:r>
              <a:rPr lang="en-GB" dirty="0"/>
              <a:t>explain why Steve and Sue behave differently. </a:t>
            </a:r>
            <a:endParaRPr lang="en-GB" dirty="0" smtClean="0"/>
          </a:p>
          <a:p>
            <a:pPr marL="0" indent="0">
              <a:buNone/>
            </a:pPr>
            <a:r>
              <a:rPr lang="en-GB" dirty="0" smtClean="0"/>
              <a:t>[4 marks ]</a:t>
            </a:r>
            <a:endParaRPr lang="en-GB" dirty="0"/>
          </a:p>
          <a:p>
            <a:endParaRPr lang="en-GB" dirty="0"/>
          </a:p>
        </p:txBody>
      </p:sp>
    </p:spTree>
    <p:extLst>
      <p:ext uri="{BB962C8B-B14F-4D97-AF65-F5344CB8AC3E}">
        <p14:creationId xmlns:p14="http://schemas.microsoft.com/office/powerpoint/2010/main" val="33791040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9694"/>
          </a:solidFill>
        </p:spPr>
        <p:txBody>
          <a:bodyPr/>
          <a:lstStyle/>
          <a:p>
            <a:r>
              <a:rPr lang="en-US" dirty="0"/>
              <a:t>Activity</a:t>
            </a:r>
          </a:p>
        </p:txBody>
      </p:sp>
      <p:sp>
        <p:nvSpPr>
          <p:cNvPr id="3" name="Content Placeholder 2"/>
          <p:cNvSpPr>
            <a:spLocks noGrp="1"/>
          </p:cNvSpPr>
          <p:nvPr>
            <p:ph idx="1"/>
          </p:nvPr>
        </p:nvSpPr>
        <p:spPr>
          <a:xfrm>
            <a:off x="457200" y="1600200"/>
            <a:ext cx="8549640" cy="4525963"/>
          </a:xfrm>
        </p:spPr>
        <p:txBody>
          <a:bodyPr/>
          <a:lstStyle/>
          <a:p>
            <a:pPr marL="0" indent="0">
              <a:buNone/>
            </a:pPr>
            <a:r>
              <a:rPr lang="en-US" dirty="0"/>
              <a:t>Describe the research of </a:t>
            </a:r>
            <a:r>
              <a:rPr lang="en-US" b="1" dirty="0"/>
              <a:t>Perry and Bussey (1979) </a:t>
            </a:r>
            <a:r>
              <a:rPr lang="en-US" dirty="0"/>
              <a:t>.    you can use your </a:t>
            </a:r>
            <a:r>
              <a:rPr lang="en-US" dirty="0" smtClean="0"/>
              <a:t>textbook.</a:t>
            </a:r>
            <a:endParaRPr lang="en-US" dirty="0"/>
          </a:p>
          <a:p>
            <a:pPr marL="0" indent="0">
              <a:buNone/>
            </a:pPr>
            <a:r>
              <a:rPr lang="en-US" dirty="0"/>
              <a:t>What could you use their findings to support?</a:t>
            </a:r>
          </a:p>
          <a:p>
            <a:pPr marL="0" indent="0">
              <a:buNone/>
            </a:pPr>
            <a:endParaRPr lang="en-US" dirty="0"/>
          </a:p>
        </p:txBody>
      </p:sp>
      <p:pic>
        <p:nvPicPr>
          <p:cNvPr id="4" name="Picture 3"/>
          <p:cNvPicPr>
            <a:picLocks noChangeAspect="1"/>
          </p:cNvPicPr>
          <p:nvPr/>
        </p:nvPicPr>
        <p:blipFill>
          <a:blip r:embed="rId2"/>
          <a:stretch>
            <a:fillRect/>
          </a:stretch>
        </p:blipFill>
        <p:spPr>
          <a:xfrm>
            <a:off x="633299" y="3418853"/>
            <a:ext cx="4485496" cy="3105866"/>
          </a:xfrm>
          <a:prstGeom prst="rect">
            <a:avLst/>
          </a:prstGeom>
        </p:spPr>
      </p:pic>
      <p:sp>
        <p:nvSpPr>
          <p:cNvPr id="5" name="TextBox 4"/>
          <p:cNvSpPr txBox="1"/>
          <p:nvPr/>
        </p:nvSpPr>
        <p:spPr>
          <a:xfrm>
            <a:off x="5510784" y="3706368"/>
            <a:ext cx="2779776" cy="1815882"/>
          </a:xfrm>
          <a:prstGeom prst="rect">
            <a:avLst/>
          </a:prstGeom>
          <a:solidFill>
            <a:srgbClr val="FF33CC"/>
          </a:solidFill>
        </p:spPr>
        <p:txBody>
          <a:bodyPr wrap="square" rtlCol="0">
            <a:spAutoFit/>
          </a:bodyPr>
          <a:lstStyle/>
          <a:p>
            <a:r>
              <a:rPr lang="en-GB" sz="2800" b="1" dirty="0" smtClean="0"/>
              <a:t>Then complete exercise 6.15 and 6.16 in the PHG gender pack </a:t>
            </a:r>
            <a:endParaRPr lang="en-GB" sz="2800" b="1" dirty="0"/>
          </a:p>
        </p:txBody>
      </p:sp>
    </p:spTree>
    <p:extLst>
      <p:ext uri="{BB962C8B-B14F-4D97-AF65-F5344CB8AC3E}">
        <p14:creationId xmlns:p14="http://schemas.microsoft.com/office/powerpoint/2010/main" val="40964230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40000"/>
              <a:lumOff val="60000"/>
            </a:schemeClr>
          </a:solidFill>
        </p:spPr>
        <p:txBody>
          <a:bodyPr/>
          <a:lstStyle/>
          <a:p>
            <a:r>
              <a:rPr lang="en-US" dirty="0"/>
              <a:t>Homework</a:t>
            </a:r>
          </a:p>
        </p:txBody>
      </p:sp>
      <p:sp>
        <p:nvSpPr>
          <p:cNvPr id="3" name="Content Placeholder 2"/>
          <p:cNvSpPr>
            <a:spLocks noGrp="1"/>
          </p:cNvSpPr>
          <p:nvPr>
            <p:ph idx="1"/>
          </p:nvPr>
        </p:nvSpPr>
        <p:spPr/>
        <p:txBody>
          <a:bodyPr/>
          <a:lstStyle/>
          <a:p>
            <a:pPr marL="0" indent="0">
              <a:buNone/>
            </a:pPr>
            <a:endParaRPr lang="en-US" dirty="0"/>
          </a:p>
          <a:p>
            <a:r>
              <a:rPr lang="en-US" b="1" dirty="0"/>
              <a:t>Plan</a:t>
            </a:r>
            <a:r>
              <a:rPr lang="en-US" dirty="0"/>
              <a:t> an answer to this question </a:t>
            </a:r>
            <a:endParaRPr lang="en-US" dirty="0">
              <a:solidFill>
                <a:srgbClr val="0070C0"/>
              </a:solidFill>
            </a:endParaRPr>
          </a:p>
          <a:p>
            <a:r>
              <a:rPr lang="en-GB" dirty="0">
                <a:solidFill>
                  <a:srgbClr val="0070C0"/>
                </a:solidFill>
              </a:rPr>
              <a:t>Discuss social learning explanations of gender development, as part of your evaluation make some reference to the biological and psychodynamic explanations of gender development (16 marks)</a:t>
            </a:r>
            <a:endParaRPr lang="en-US" dirty="0">
              <a:solidFill>
                <a:srgbClr val="0070C0"/>
              </a:solidFill>
            </a:endParaRPr>
          </a:p>
        </p:txBody>
      </p:sp>
    </p:spTree>
    <p:extLst>
      <p:ext uri="{BB962C8B-B14F-4D97-AF65-F5344CB8AC3E}">
        <p14:creationId xmlns:p14="http://schemas.microsoft.com/office/powerpoint/2010/main" val="31318850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TotalTime>
  <Words>1301</Words>
  <Application>Microsoft Office PowerPoint</Application>
  <PresentationFormat>On-screen Show (4:3)</PresentationFormat>
  <Paragraphs>110</Paragraphs>
  <Slides>27</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 Unicode MS</vt:lpstr>
      <vt:lpstr>MS Gothic</vt:lpstr>
      <vt:lpstr>Arial</vt:lpstr>
      <vt:lpstr>Calibri</vt:lpstr>
      <vt:lpstr>Calibri Light</vt:lpstr>
      <vt:lpstr>Candara</vt:lpstr>
      <vt:lpstr>Times New Roman</vt:lpstr>
      <vt:lpstr>Wingdings</vt:lpstr>
      <vt:lpstr>Office Theme</vt:lpstr>
      <vt:lpstr>Boys will be boys?</vt:lpstr>
      <vt:lpstr>Social Learning Explanation for Gender Development </vt:lpstr>
      <vt:lpstr>Learning outcomes:</vt:lpstr>
      <vt:lpstr>What do we already know about the Social learning theory?</vt:lpstr>
      <vt:lpstr>Social Learning Theory </vt:lpstr>
      <vt:lpstr>Significant others</vt:lpstr>
      <vt:lpstr>The main principles of SLT</vt:lpstr>
      <vt:lpstr>Reinforcement: positive + negative </vt:lpstr>
      <vt:lpstr>Reinforcement: direct and vicarious</vt:lpstr>
      <vt:lpstr>Gender is developed by….</vt:lpstr>
      <vt:lpstr>Mediational processes </vt:lpstr>
      <vt:lpstr>According to the SLT explanation of gender, the following  factors influence gender development </vt:lpstr>
      <vt:lpstr>The SLT definition of identification is the process by which a child attaches themselves to a person who is seen to possess qualities the child regards as rewarding</vt:lpstr>
      <vt:lpstr>The SLT definition of identification is the process by which a child attaches themselves to a person who is seen to possess qualities the child regards as rewarding</vt:lpstr>
      <vt:lpstr>Indirect reinforcement is copying someone else’s behaviour after seeing them rewarded for their behavior. This is also described as  ___________________</vt:lpstr>
      <vt:lpstr>Smith and Lloyd (1980) study</vt:lpstr>
      <vt:lpstr>PowerPoint Presentation</vt:lpstr>
      <vt:lpstr>PowerPoint Presentation</vt:lpstr>
      <vt:lpstr>Other supporting studies </vt:lpstr>
      <vt:lpstr>However!!</vt:lpstr>
      <vt:lpstr>Other evaluation issues </vt:lpstr>
      <vt:lpstr>Comparison with the biological approach </vt:lpstr>
      <vt:lpstr>Bio –social explanation of gender</vt:lpstr>
      <vt:lpstr>Comparison with the Psychodynamic approach </vt:lpstr>
      <vt:lpstr>Exam question </vt:lpstr>
      <vt:lpstr>Activity</vt:lpstr>
      <vt:lpstr>Homework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Boys will be boys?</dc:title>
  <dc:creator>Francesca Alexander</dc:creator>
  <cp:lastModifiedBy>Fran Alexander</cp:lastModifiedBy>
  <cp:revision>9</cp:revision>
  <dcterms:created xsi:type="dcterms:W3CDTF">2019-03-22T17:08:54Z</dcterms:created>
  <dcterms:modified xsi:type="dcterms:W3CDTF">2019-03-25T09:31:19Z</dcterms:modified>
</cp:coreProperties>
</file>