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 id="2147483708" r:id="rId3"/>
  </p:sldMasterIdLst>
  <p:notesMasterIdLst>
    <p:notesMasterId r:id="rId26"/>
  </p:notesMasterIdLst>
  <p:sldIdLst>
    <p:sldId id="258" r:id="rId4"/>
    <p:sldId id="257" r:id="rId5"/>
    <p:sldId id="261" r:id="rId6"/>
    <p:sldId id="280" r:id="rId7"/>
    <p:sldId id="262" r:id="rId8"/>
    <p:sldId id="263" r:id="rId9"/>
    <p:sldId id="264" r:id="rId10"/>
    <p:sldId id="265" r:id="rId11"/>
    <p:sldId id="267" r:id="rId12"/>
    <p:sldId id="270" r:id="rId13"/>
    <p:sldId id="266" r:id="rId14"/>
    <p:sldId id="269" r:id="rId15"/>
    <p:sldId id="274" r:id="rId16"/>
    <p:sldId id="279" r:id="rId17"/>
    <p:sldId id="259" r:id="rId18"/>
    <p:sldId id="281" r:id="rId19"/>
    <p:sldId id="275" r:id="rId20"/>
    <p:sldId id="282" r:id="rId21"/>
    <p:sldId id="272" r:id="rId22"/>
    <p:sldId id="283" r:id="rId23"/>
    <p:sldId id="278" r:id="rId24"/>
    <p:sldId id="277"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4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9F50B7F-2036-4DBF-86A7-7A710FEEFD79}" type="datetimeFigureOut">
              <a:rPr lang="en-GB" smtClean="0"/>
              <a:t>06/03/2019</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22A96C-F127-48BB-9480-AA07B60FF056}" type="slidenum">
              <a:rPr lang="en-GB" smtClean="0"/>
              <a:t>‹#›</a:t>
            </a:fld>
            <a:endParaRPr lang="en-GB"/>
          </a:p>
        </p:txBody>
      </p:sp>
    </p:spTree>
    <p:extLst>
      <p:ext uri="{BB962C8B-B14F-4D97-AF65-F5344CB8AC3E}">
        <p14:creationId xmlns:p14="http://schemas.microsoft.com/office/powerpoint/2010/main" val="15188152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Shape 114"/>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15" name="Shape 11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87772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75000"/>
                  </a:srgbClr>
                </a:solidFill>
              </a:defRPr>
            </a:lvl1pPr>
          </a:lstStyle>
          <a:p>
            <a:fld id="{D5B7DACB-30F5-4DEB-A40A-BB926C805D1C}" type="datetimeFigureOut">
              <a:rPr lang="en-GB" smtClean="0"/>
              <a:t>06/03/2019</a:t>
            </a:fld>
            <a:endParaRPr lang="en-GB"/>
          </a:p>
        </p:txBody>
      </p:sp>
      <p:sp>
        <p:nvSpPr>
          <p:cNvPr id="8" name="Footer Placeholder 7"/>
          <p:cNvSpPr>
            <a:spLocks noGrp="1"/>
          </p:cNvSpPr>
          <p:nvPr>
            <p:ph type="ftr" sz="quarter" idx="11"/>
          </p:nvPr>
        </p:nvSpPr>
        <p:spPr/>
        <p:txBody>
          <a:bodyPr/>
          <a:lstStyle>
            <a:lvl1pPr>
              <a:defRPr>
                <a:solidFill>
                  <a:srgbClr val="FFFFFF">
                    <a:alpha val="75000"/>
                  </a:srgbClr>
                </a:solidFill>
              </a:defRPr>
            </a:lvl1pPr>
          </a:lstStyle>
          <a:p>
            <a:endParaRPr lang="en-GB"/>
          </a:p>
        </p:txBody>
      </p:sp>
      <p:sp>
        <p:nvSpPr>
          <p:cNvPr id="9" name="Slide Number Placeholder 8"/>
          <p:cNvSpPr>
            <a:spLocks noGrp="1"/>
          </p:cNvSpPr>
          <p:nvPr>
            <p:ph type="sldNum" sz="quarter" idx="12"/>
          </p:nvPr>
        </p:nvSpPr>
        <p:spPr/>
        <p:txBody>
          <a:bodyPr/>
          <a:lstStyle>
            <a:lvl1pPr>
              <a:defRPr>
                <a:solidFill>
                  <a:srgbClr val="FFFFFF">
                    <a:alpha val="20000"/>
                  </a:srgbClr>
                </a:solidFill>
              </a:defRPr>
            </a:lvl1pPr>
          </a:lstStyle>
          <a:p>
            <a:fld id="{B3599070-A16C-4607-BA57-2B950B4BD9A0}" type="slidenum">
              <a:rPr lang="en-GB" smtClean="0"/>
              <a:t>‹#›</a:t>
            </a:fld>
            <a:endParaRPr lang="en-GB"/>
          </a:p>
        </p:txBody>
      </p:sp>
    </p:spTree>
    <p:extLst>
      <p:ext uri="{BB962C8B-B14F-4D97-AF65-F5344CB8AC3E}">
        <p14:creationId xmlns:p14="http://schemas.microsoft.com/office/powerpoint/2010/main" val="415796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B7DACB-30F5-4DEB-A40A-BB926C805D1C}" type="datetimeFigureOut">
              <a:rPr lang="en-GB" smtClean="0"/>
              <a:t>06/03/2019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3599070-A16C-4607-BA57-2B950B4BD9A0}" type="slidenum">
              <a:rPr lang="en-GB" smtClean="0"/>
              <a:t>‹#›</a:t>
            </a:fld>
            <a:endParaRPr lang="en-GB"/>
          </a:p>
        </p:txBody>
      </p:sp>
    </p:spTree>
    <p:extLst>
      <p:ext uri="{BB962C8B-B14F-4D97-AF65-F5344CB8AC3E}">
        <p14:creationId xmlns:p14="http://schemas.microsoft.com/office/powerpoint/2010/main" val="3346419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B7DACB-30F5-4DEB-A40A-BB926C805D1C}" type="datetimeFigureOut">
              <a:rPr lang="en-GB" smtClean="0"/>
              <a:t>06/03/2019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3599070-A16C-4607-BA57-2B950B4BD9A0}" type="slidenum">
              <a:rPr lang="en-GB" smtClean="0"/>
              <a:t>‹#›</a:t>
            </a:fld>
            <a:endParaRPr lang="en-GB"/>
          </a:p>
        </p:txBody>
      </p:sp>
    </p:spTree>
    <p:extLst>
      <p:ext uri="{BB962C8B-B14F-4D97-AF65-F5344CB8AC3E}">
        <p14:creationId xmlns:p14="http://schemas.microsoft.com/office/powerpoint/2010/main" val="4155057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07492"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57738"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5B7DACB-30F5-4DEB-A40A-BB926C805D1C}" type="datetimeFigureOut">
              <a:rPr lang="en-GB" smtClean="0"/>
              <a:t>06/03/2019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3599070-A16C-4607-BA57-2B950B4BD9A0}" type="slidenum">
              <a:rPr lang="en-GB" smtClean="0"/>
              <a:t>‹#›</a:t>
            </a:fld>
            <a:endParaRPr lang="en-GB"/>
          </a:p>
        </p:txBody>
      </p:sp>
    </p:spTree>
    <p:extLst>
      <p:ext uri="{BB962C8B-B14F-4D97-AF65-F5344CB8AC3E}">
        <p14:creationId xmlns:p14="http://schemas.microsoft.com/office/powerpoint/2010/main" val="3603414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507492" y="2032000"/>
            <a:ext cx="3806190" cy="723400"/>
          </a:xfrm>
        </p:spPr>
        <p:txBody>
          <a:bodyPr anchor="ctr">
            <a:normAutofit/>
          </a:bodyPr>
          <a:lstStyle>
            <a:lvl1pPr marL="0" indent="0">
              <a:spcBef>
                <a:spcPts val="0"/>
              </a:spcBef>
              <a:buNone/>
              <a:defRPr sz="20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07492" y="2736150"/>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66310" y="2029968"/>
            <a:ext cx="3806190" cy="722376"/>
          </a:xfrm>
        </p:spPr>
        <p:txBody>
          <a:bodyPr anchor="ctr">
            <a:normAutofit/>
          </a:bodyPr>
          <a:lstStyle>
            <a:lvl1pPr marL="0" indent="0">
              <a:spcBef>
                <a:spcPts val="0"/>
              </a:spcBef>
              <a:buNone/>
              <a:defRPr sz="20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66310" y="2734056"/>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5B7DACB-30F5-4DEB-A40A-BB926C805D1C}" type="datetimeFigureOut">
              <a:rPr lang="en-GB" smtClean="0"/>
              <a:t>06/03/2019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3599070-A16C-4607-BA57-2B950B4BD9A0}" type="slidenum">
              <a:rPr lang="en-GB" smtClean="0"/>
              <a:t>‹#›</a:t>
            </a:fld>
            <a:endParaRPr lang="en-GB"/>
          </a:p>
        </p:txBody>
      </p:sp>
    </p:spTree>
    <p:extLst>
      <p:ext uri="{BB962C8B-B14F-4D97-AF65-F5344CB8AC3E}">
        <p14:creationId xmlns:p14="http://schemas.microsoft.com/office/powerpoint/2010/main" val="3399163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5B7DACB-30F5-4DEB-A40A-BB926C805D1C}" type="datetimeFigureOut">
              <a:rPr lang="en-GB" smtClean="0"/>
              <a:t>06/03/2019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3599070-A16C-4607-BA57-2B950B4BD9A0}" type="slidenum">
              <a:rPr lang="en-GB" smtClean="0"/>
              <a:t>‹#›</a:t>
            </a:fld>
            <a:endParaRPr lang="en-GB"/>
          </a:p>
        </p:txBody>
      </p:sp>
    </p:spTree>
    <p:extLst>
      <p:ext uri="{BB962C8B-B14F-4D97-AF65-F5344CB8AC3E}">
        <p14:creationId xmlns:p14="http://schemas.microsoft.com/office/powerpoint/2010/main" val="1133582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B7DACB-30F5-4DEB-A40A-BB926C805D1C}" type="datetimeFigureOut">
              <a:rPr lang="en-GB" smtClean="0"/>
              <a:t>06/03/2019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3599070-A16C-4607-BA57-2B950B4BD9A0}" type="slidenum">
              <a:rPr lang="en-GB" smtClean="0"/>
              <a:t>‹#›</a:t>
            </a:fld>
            <a:endParaRPr lang="en-GB"/>
          </a:p>
        </p:txBody>
      </p:sp>
    </p:spTree>
    <p:extLst>
      <p:ext uri="{BB962C8B-B14F-4D97-AF65-F5344CB8AC3E}">
        <p14:creationId xmlns:p14="http://schemas.microsoft.com/office/powerpoint/2010/main" val="640340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D5B7DACB-30F5-4DEB-A40A-BB926C805D1C}" type="datetimeFigureOut">
              <a:rPr lang="en-GB" smtClean="0"/>
              <a:t>06/03/2019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B3599070-A16C-4607-BA57-2B950B4BD9A0}" type="slidenum">
              <a:rPr lang="en-GB" smtClean="0"/>
              <a:t>‹#›</a:t>
            </a:fld>
            <a:endParaRPr lang="en-GB"/>
          </a:p>
        </p:txBody>
      </p:sp>
    </p:spTree>
    <p:extLst>
      <p:ext uri="{BB962C8B-B14F-4D97-AF65-F5344CB8AC3E}">
        <p14:creationId xmlns:p14="http://schemas.microsoft.com/office/powerpoint/2010/main" val="3828267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5909735"/>
            <a:ext cx="6922008" cy="533400"/>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alpha val="75000"/>
                  </a:srgbClr>
                </a:solidFill>
              </a:defRPr>
            </a:lvl1pPr>
          </a:lstStyle>
          <a:p>
            <a:fld id="{D5B7DACB-30F5-4DEB-A40A-BB926C805D1C}" type="datetimeFigureOut">
              <a:rPr lang="en-GB" smtClean="0"/>
              <a:t>06/03/2019</a:t>
            </a:fld>
            <a:endParaRPr lang="en-GB"/>
          </a:p>
        </p:txBody>
      </p:sp>
      <p:sp>
        <p:nvSpPr>
          <p:cNvPr id="6" name="Footer Placeholder 5"/>
          <p:cNvSpPr>
            <a:spLocks noGrp="1"/>
          </p:cNvSpPr>
          <p:nvPr>
            <p:ph type="ftr" sz="quarter" idx="11"/>
          </p:nvPr>
        </p:nvSpPr>
        <p:spPr/>
        <p:txBody>
          <a:bodyPr/>
          <a:lstStyle>
            <a:lvl1pPr>
              <a:defRPr>
                <a:solidFill>
                  <a:srgbClr val="FFFFFF">
                    <a:alpha val="75000"/>
                  </a:srgb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B3599070-A16C-4607-BA57-2B950B4BD9A0}" type="slidenum">
              <a:rPr lang="en-GB" smtClean="0"/>
              <a:t>‹#›</a:t>
            </a:fld>
            <a:endParaRPr lang="en-GB"/>
          </a:p>
        </p:txBody>
      </p:sp>
    </p:spTree>
    <p:extLst>
      <p:ext uri="{BB962C8B-B14F-4D97-AF65-F5344CB8AC3E}">
        <p14:creationId xmlns:p14="http://schemas.microsoft.com/office/powerpoint/2010/main" val="629456762"/>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B7DACB-30F5-4DEB-A40A-BB926C805D1C}" type="datetimeFigureOut">
              <a:rPr lang="en-GB" smtClean="0"/>
              <a:t>06/03/2019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3599070-A16C-4607-BA57-2B950B4BD9A0}" type="slidenum">
              <a:rPr lang="en-GB" smtClean="0"/>
              <a:t>‹#›</a:t>
            </a:fld>
            <a:endParaRPr lang="en-GB"/>
          </a:p>
        </p:txBody>
      </p:sp>
    </p:spTree>
    <p:extLst>
      <p:ext uri="{BB962C8B-B14F-4D97-AF65-F5344CB8AC3E}">
        <p14:creationId xmlns:p14="http://schemas.microsoft.com/office/powerpoint/2010/main" val="10308058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B7DACB-30F5-4DEB-A40A-BB926C805D1C}" type="datetimeFigureOut">
              <a:rPr lang="en-GB" smtClean="0"/>
              <a:t>06/03/2019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3599070-A16C-4607-BA57-2B950B4BD9A0}" type="slidenum">
              <a:rPr lang="en-GB" smtClean="0"/>
              <a:t>‹#›</a:t>
            </a:fld>
            <a:endParaRPr lang="en-GB"/>
          </a:p>
        </p:txBody>
      </p:sp>
    </p:spTree>
    <p:extLst>
      <p:ext uri="{BB962C8B-B14F-4D97-AF65-F5344CB8AC3E}">
        <p14:creationId xmlns:p14="http://schemas.microsoft.com/office/powerpoint/2010/main" val="34120975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D5B7DACB-30F5-4DEB-A40A-BB926C805D1C}" type="datetimeFigureOut">
              <a:rPr lang="en-GB" smtClean="0"/>
              <a:t>06/03/2019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3599070-A16C-4607-BA57-2B950B4BD9A0}" type="slidenum">
              <a:rPr lang="en-GB" smtClean="0"/>
              <a:t>‹#›</a:t>
            </a:fld>
            <a:endParaRPr lang="en-GB"/>
          </a:p>
        </p:txBody>
      </p:sp>
    </p:spTree>
    <p:extLst>
      <p:ext uri="{BB962C8B-B14F-4D97-AF65-F5344CB8AC3E}">
        <p14:creationId xmlns:p14="http://schemas.microsoft.com/office/powerpoint/2010/main" val="12093954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5B7DACB-30F5-4DEB-A40A-BB926C805D1C}" type="datetimeFigureOut">
              <a:rPr lang="en-GB" smtClean="0"/>
              <a:t>06/03/2019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3599070-A16C-4607-BA57-2B950B4BD9A0}" type="slidenum">
              <a:rPr lang="en-GB" smtClean="0"/>
              <a:t>‹#›</a:t>
            </a:fld>
            <a:endParaRPr lang="en-GB"/>
          </a:p>
        </p:txBody>
      </p:sp>
    </p:spTree>
    <p:extLst>
      <p:ext uri="{BB962C8B-B14F-4D97-AF65-F5344CB8AC3E}">
        <p14:creationId xmlns:p14="http://schemas.microsoft.com/office/powerpoint/2010/main" val="21533364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B7DACB-30F5-4DEB-A40A-BB926C805D1C}" type="datetimeFigureOut">
              <a:rPr lang="en-GB" smtClean="0"/>
              <a:t>06/03/2019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3599070-A16C-4607-BA57-2B950B4BD9A0}" type="slidenum">
              <a:rPr lang="en-GB" smtClean="0"/>
              <a:t>‹#›</a:t>
            </a:fld>
            <a:endParaRPr lang="en-GB"/>
          </a:p>
        </p:txBody>
      </p:sp>
    </p:spTree>
    <p:extLst>
      <p:ext uri="{BB962C8B-B14F-4D97-AF65-F5344CB8AC3E}">
        <p14:creationId xmlns:p14="http://schemas.microsoft.com/office/powerpoint/2010/main" val="25889780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D5B7DACB-30F5-4DEB-A40A-BB926C805D1C}" type="datetimeFigureOut">
              <a:rPr lang="en-GB" smtClean="0"/>
              <a:t>06/03/2019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3599070-A16C-4607-BA57-2B950B4BD9A0}" type="slidenum">
              <a:rPr lang="en-GB" smtClean="0"/>
              <a:t>‹#›</a:t>
            </a:fld>
            <a:endParaRPr lang="en-GB"/>
          </a:p>
        </p:txBody>
      </p:sp>
    </p:spTree>
    <p:extLst>
      <p:ext uri="{BB962C8B-B14F-4D97-AF65-F5344CB8AC3E}">
        <p14:creationId xmlns:p14="http://schemas.microsoft.com/office/powerpoint/2010/main" val="35106175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D5B7DACB-30F5-4DEB-A40A-BB926C805D1C}" type="datetimeFigureOut">
              <a:rPr lang="en-GB" smtClean="0"/>
              <a:t>06/03/2019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3599070-A16C-4607-BA57-2B950B4BD9A0}" type="slidenum">
              <a:rPr lang="en-GB" smtClean="0"/>
              <a:t>‹#›</a:t>
            </a:fld>
            <a:endParaRPr lang="en-GB"/>
          </a:p>
        </p:txBody>
      </p:sp>
    </p:spTree>
    <p:extLst>
      <p:ext uri="{BB962C8B-B14F-4D97-AF65-F5344CB8AC3E}">
        <p14:creationId xmlns:p14="http://schemas.microsoft.com/office/powerpoint/2010/main" val="4763038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D5B7DACB-30F5-4DEB-A40A-BB926C805D1C}" type="datetimeFigureOut">
              <a:rPr lang="en-GB" smtClean="0"/>
              <a:t>06/03/2019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3599070-A16C-4607-BA57-2B950B4BD9A0}" type="slidenum">
              <a:rPr lang="en-GB" smtClean="0"/>
              <a:t>‹#›</a:t>
            </a:fld>
            <a:endParaRPr lang="en-GB"/>
          </a:p>
        </p:txBody>
      </p:sp>
    </p:spTree>
    <p:extLst>
      <p:ext uri="{BB962C8B-B14F-4D97-AF65-F5344CB8AC3E}">
        <p14:creationId xmlns:p14="http://schemas.microsoft.com/office/powerpoint/2010/main" val="30321174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B7DACB-30F5-4DEB-A40A-BB926C805D1C}" type="datetimeFigureOut">
              <a:rPr lang="en-GB" smtClean="0"/>
              <a:t>06/03/2019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3599070-A16C-4607-BA57-2B950B4BD9A0}" type="slidenum">
              <a:rPr lang="en-GB" smtClean="0"/>
              <a:t>‹#›</a:t>
            </a:fld>
            <a:endParaRPr lang="en-GB"/>
          </a:p>
        </p:txBody>
      </p:sp>
    </p:spTree>
    <p:extLst>
      <p:ext uri="{BB962C8B-B14F-4D97-AF65-F5344CB8AC3E}">
        <p14:creationId xmlns:p14="http://schemas.microsoft.com/office/powerpoint/2010/main" val="8396192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5B7DACB-30F5-4DEB-A40A-BB926C805D1C}" type="datetimeFigureOut">
              <a:rPr lang="en-GB" smtClean="0"/>
              <a:t>06/03/2019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3599070-A16C-4607-BA57-2B950B4BD9A0}" type="slidenum">
              <a:rPr lang="en-GB" smtClean="0"/>
              <a:t>‹#›</a:t>
            </a:fld>
            <a:endParaRPr lang="en-GB"/>
          </a:p>
        </p:txBody>
      </p:sp>
    </p:spTree>
    <p:extLst>
      <p:ext uri="{BB962C8B-B14F-4D97-AF65-F5344CB8AC3E}">
        <p14:creationId xmlns:p14="http://schemas.microsoft.com/office/powerpoint/2010/main" val="2922053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5B7DACB-30F5-4DEB-A40A-BB926C805D1C}" type="datetimeFigureOut">
              <a:rPr lang="en-GB" smtClean="0"/>
              <a:t>06/03/2019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3599070-A16C-4607-BA57-2B950B4BD9A0}" type="slidenum">
              <a:rPr lang="en-GB" smtClean="0"/>
              <a:t>‹#›</a:t>
            </a:fld>
            <a:endParaRPr lang="en-GB"/>
          </a:p>
        </p:txBody>
      </p:sp>
    </p:spTree>
    <p:extLst>
      <p:ext uri="{BB962C8B-B14F-4D97-AF65-F5344CB8AC3E}">
        <p14:creationId xmlns:p14="http://schemas.microsoft.com/office/powerpoint/2010/main" val="28520007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5B7DACB-30F5-4DEB-A40A-BB926C805D1C}" type="datetimeFigureOut">
              <a:rPr lang="en-GB" smtClean="0"/>
              <a:t>06/03/2019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3599070-A16C-4607-BA57-2B950B4BD9A0}" type="slidenum">
              <a:rPr lang="en-GB" smtClean="0"/>
              <a:t>‹#›</a:t>
            </a:fld>
            <a:endParaRPr lang="en-GB"/>
          </a:p>
        </p:txBody>
      </p:sp>
    </p:spTree>
    <p:extLst>
      <p:ext uri="{BB962C8B-B14F-4D97-AF65-F5344CB8AC3E}">
        <p14:creationId xmlns:p14="http://schemas.microsoft.com/office/powerpoint/2010/main" val="5363941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5B7DACB-30F5-4DEB-A40A-BB926C805D1C}" type="datetimeFigureOut">
              <a:rPr lang="en-GB" smtClean="0"/>
              <a:t>06/03/2019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3599070-A16C-4607-BA57-2B950B4BD9A0}" type="slidenum">
              <a:rPr lang="en-GB" smtClean="0"/>
              <a:t>‹#›</a:t>
            </a:fld>
            <a:endParaRPr lang="en-GB"/>
          </a:p>
        </p:txBody>
      </p:sp>
    </p:spTree>
    <p:extLst>
      <p:ext uri="{BB962C8B-B14F-4D97-AF65-F5344CB8AC3E}">
        <p14:creationId xmlns:p14="http://schemas.microsoft.com/office/powerpoint/2010/main" val="28312018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B4E6447-1C4F-4D16-8C91-7891373BCF6B}" type="datetimeFigureOut">
              <a:rPr lang="en-GB" smtClean="0"/>
              <a:t>06/03/2019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0C95136-665B-4FCB-8309-1AA7D9C60D3E}" type="slidenum">
              <a:rPr lang="en-GB" smtClean="0"/>
              <a:t>‹#›</a:t>
            </a:fld>
            <a:endParaRPr lang="en-GB"/>
          </a:p>
        </p:txBody>
      </p:sp>
    </p:spTree>
    <p:extLst>
      <p:ext uri="{BB962C8B-B14F-4D97-AF65-F5344CB8AC3E}">
        <p14:creationId xmlns:p14="http://schemas.microsoft.com/office/powerpoint/2010/main" val="12384464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B4E6447-1C4F-4D16-8C91-7891373BCF6B}" type="datetimeFigureOut">
              <a:rPr lang="en-GB" smtClean="0"/>
              <a:t>06/03/2019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0C95136-665B-4FCB-8309-1AA7D9C60D3E}" type="slidenum">
              <a:rPr lang="en-GB" smtClean="0"/>
              <a:t>‹#›</a:t>
            </a:fld>
            <a:endParaRPr lang="en-GB"/>
          </a:p>
        </p:txBody>
      </p:sp>
    </p:spTree>
    <p:extLst>
      <p:ext uri="{BB962C8B-B14F-4D97-AF65-F5344CB8AC3E}">
        <p14:creationId xmlns:p14="http://schemas.microsoft.com/office/powerpoint/2010/main" val="25398354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4E6447-1C4F-4D16-8C91-7891373BCF6B}" type="datetimeFigureOut">
              <a:rPr lang="en-GB" smtClean="0"/>
              <a:t>06/03/2019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0C95136-665B-4FCB-8309-1AA7D9C60D3E}" type="slidenum">
              <a:rPr lang="en-GB" smtClean="0"/>
              <a:t>‹#›</a:t>
            </a:fld>
            <a:endParaRPr lang="en-GB"/>
          </a:p>
        </p:txBody>
      </p:sp>
    </p:spTree>
    <p:extLst>
      <p:ext uri="{BB962C8B-B14F-4D97-AF65-F5344CB8AC3E}">
        <p14:creationId xmlns:p14="http://schemas.microsoft.com/office/powerpoint/2010/main" val="29694476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B4E6447-1C4F-4D16-8C91-7891373BCF6B}" type="datetimeFigureOut">
              <a:rPr lang="en-GB" smtClean="0"/>
              <a:t>06/03/2019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0C95136-665B-4FCB-8309-1AA7D9C60D3E}" type="slidenum">
              <a:rPr lang="en-GB" smtClean="0"/>
              <a:t>‹#›</a:t>
            </a:fld>
            <a:endParaRPr lang="en-GB"/>
          </a:p>
        </p:txBody>
      </p:sp>
    </p:spTree>
    <p:extLst>
      <p:ext uri="{BB962C8B-B14F-4D97-AF65-F5344CB8AC3E}">
        <p14:creationId xmlns:p14="http://schemas.microsoft.com/office/powerpoint/2010/main" val="1105073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EB4E6447-1C4F-4D16-8C91-7891373BCF6B}" type="datetimeFigureOut">
              <a:rPr lang="en-GB" smtClean="0"/>
              <a:t>06/03/2019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0C95136-665B-4FCB-8309-1AA7D9C60D3E}" type="slidenum">
              <a:rPr lang="en-GB" smtClean="0"/>
              <a:t>‹#›</a:t>
            </a:fld>
            <a:endParaRPr lang="en-GB"/>
          </a:p>
        </p:txBody>
      </p:sp>
    </p:spTree>
    <p:extLst>
      <p:ext uri="{BB962C8B-B14F-4D97-AF65-F5344CB8AC3E}">
        <p14:creationId xmlns:p14="http://schemas.microsoft.com/office/powerpoint/2010/main" val="25192531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B4E6447-1C4F-4D16-8C91-7891373BCF6B}" type="datetimeFigureOut">
              <a:rPr lang="en-GB" smtClean="0"/>
              <a:t>06/03/2019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0C95136-665B-4FCB-8309-1AA7D9C60D3E}" type="slidenum">
              <a:rPr lang="en-GB" smtClean="0"/>
              <a:t>‹#›</a:t>
            </a:fld>
            <a:endParaRPr lang="en-GB"/>
          </a:p>
        </p:txBody>
      </p:sp>
    </p:spTree>
    <p:extLst>
      <p:ext uri="{BB962C8B-B14F-4D97-AF65-F5344CB8AC3E}">
        <p14:creationId xmlns:p14="http://schemas.microsoft.com/office/powerpoint/2010/main" val="32176406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4E6447-1C4F-4D16-8C91-7891373BCF6B}" type="datetimeFigureOut">
              <a:rPr lang="en-GB" smtClean="0"/>
              <a:t>06/03/2019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0C95136-665B-4FCB-8309-1AA7D9C60D3E}" type="slidenum">
              <a:rPr lang="en-GB" smtClean="0"/>
              <a:t>‹#›</a:t>
            </a:fld>
            <a:endParaRPr lang="en-GB"/>
          </a:p>
        </p:txBody>
      </p:sp>
    </p:spTree>
    <p:extLst>
      <p:ext uri="{BB962C8B-B14F-4D97-AF65-F5344CB8AC3E}">
        <p14:creationId xmlns:p14="http://schemas.microsoft.com/office/powerpoint/2010/main" val="6638816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EB4E6447-1C4F-4D16-8C91-7891373BCF6B}" type="datetimeFigureOut">
              <a:rPr lang="en-GB" smtClean="0"/>
              <a:t>06/03/2019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0C95136-665B-4FCB-8309-1AA7D9C60D3E}" type="slidenum">
              <a:rPr lang="en-GB" smtClean="0"/>
              <a:t>‹#›</a:t>
            </a:fld>
            <a:endParaRPr lang="en-GB"/>
          </a:p>
        </p:txBody>
      </p:sp>
    </p:spTree>
    <p:extLst>
      <p:ext uri="{BB962C8B-B14F-4D97-AF65-F5344CB8AC3E}">
        <p14:creationId xmlns:p14="http://schemas.microsoft.com/office/powerpoint/2010/main" val="36031207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EB4E6447-1C4F-4D16-8C91-7891373BCF6B}" type="datetimeFigureOut">
              <a:rPr lang="en-GB" smtClean="0"/>
              <a:t>06/03/2019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0C95136-665B-4FCB-8309-1AA7D9C60D3E}" type="slidenum">
              <a:rPr lang="en-GB" smtClean="0"/>
              <a:t>‹#›</a:t>
            </a:fld>
            <a:endParaRPr lang="en-GB"/>
          </a:p>
        </p:txBody>
      </p:sp>
    </p:spTree>
    <p:extLst>
      <p:ext uri="{BB962C8B-B14F-4D97-AF65-F5344CB8AC3E}">
        <p14:creationId xmlns:p14="http://schemas.microsoft.com/office/powerpoint/2010/main" val="32263104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B4E6447-1C4F-4D16-8C91-7891373BCF6B}" type="datetimeFigureOut">
              <a:rPr lang="en-GB" smtClean="0"/>
              <a:t>06/03/2019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0C95136-665B-4FCB-8309-1AA7D9C60D3E}" type="slidenum">
              <a:rPr lang="en-GB" smtClean="0"/>
              <a:t>‹#›</a:t>
            </a:fld>
            <a:endParaRPr lang="en-GB"/>
          </a:p>
        </p:txBody>
      </p:sp>
    </p:spTree>
    <p:extLst>
      <p:ext uri="{BB962C8B-B14F-4D97-AF65-F5344CB8AC3E}">
        <p14:creationId xmlns:p14="http://schemas.microsoft.com/office/powerpoint/2010/main" val="5614396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B4E6447-1C4F-4D16-8C91-7891373BCF6B}" type="datetimeFigureOut">
              <a:rPr lang="en-GB" smtClean="0"/>
              <a:t>06/03/2019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0C95136-665B-4FCB-8309-1AA7D9C60D3E}" type="slidenum">
              <a:rPr lang="en-GB" smtClean="0"/>
              <a:t>‹#›</a:t>
            </a:fld>
            <a:endParaRPr lang="en-GB"/>
          </a:p>
        </p:txBody>
      </p:sp>
    </p:spTree>
    <p:extLst>
      <p:ext uri="{BB962C8B-B14F-4D97-AF65-F5344CB8AC3E}">
        <p14:creationId xmlns:p14="http://schemas.microsoft.com/office/powerpoint/2010/main" val="19142228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2919" y="499533"/>
            <a:ext cx="8079581"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07206" y="1993393"/>
            <a:ext cx="8065294"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14350" y="6412447"/>
            <a:ext cx="3086100"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D5B7DACB-30F5-4DEB-A40A-BB926C805D1C}" type="datetimeFigureOut">
              <a:rPr lang="en-GB" smtClean="0"/>
              <a:t>06/03/2019</a:t>
            </a:fld>
            <a:endParaRPr lang="en-GB"/>
          </a:p>
        </p:txBody>
      </p:sp>
      <p:sp>
        <p:nvSpPr>
          <p:cNvPr id="5" name="Footer Placeholder 4"/>
          <p:cNvSpPr>
            <a:spLocks noGrp="1"/>
          </p:cNvSpPr>
          <p:nvPr>
            <p:ph type="ftr" sz="quarter" idx="3"/>
          </p:nvPr>
        </p:nvSpPr>
        <p:spPr>
          <a:xfrm>
            <a:off x="514350" y="6554697"/>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GB"/>
          </a:p>
        </p:txBody>
      </p:sp>
      <p:sp>
        <p:nvSpPr>
          <p:cNvPr id="6" name="Slide Number Placeholder 5"/>
          <p:cNvSpPr>
            <a:spLocks noGrp="1"/>
          </p:cNvSpPr>
          <p:nvPr>
            <p:ph type="sldNum" sz="quarter" idx="4"/>
          </p:nvPr>
        </p:nvSpPr>
        <p:spPr>
          <a:xfrm>
            <a:off x="6541193" y="5829748"/>
            <a:ext cx="2194560" cy="1397039"/>
          </a:xfrm>
          <a:prstGeom prst="rect">
            <a:avLst/>
          </a:prstGeom>
        </p:spPr>
        <p:txBody>
          <a:bodyPr vert="horz" lIns="91440" tIns="45720" rIns="91440" bIns="45720" rtlCol="0" anchor="b"/>
          <a:lstStyle>
            <a:lvl1pPr algn="r">
              <a:defRPr sz="9000" b="0">
                <a:ln>
                  <a:noFill/>
                </a:ln>
                <a:solidFill>
                  <a:schemeClr val="accent1">
                    <a:alpha val="20000"/>
                  </a:schemeClr>
                </a:solidFill>
                <a:latin typeface="+mj-lt"/>
              </a:defRPr>
            </a:lvl1pPr>
          </a:lstStyle>
          <a:p>
            <a:fld id="{B3599070-A16C-4607-BA57-2B950B4BD9A0}" type="slidenum">
              <a:rPr lang="en-GB" smtClean="0"/>
              <a:t>‹#›</a:t>
            </a:fld>
            <a:endParaRPr lang="en-GB"/>
          </a:p>
        </p:txBody>
      </p:sp>
    </p:spTree>
    <p:extLst>
      <p:ext uri="{BB962C8B-B14F-4D97-AF65-F5344CB8AC3E}">
        <p14:creationId xmlns:p14="http://schemas.microsoft.com/office/powerpoint/2010/main" val="260402898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8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B7DACB-30F5-4DEB-A40A-BB926C805D1C}" type="datetimeFigureOut">
              <a:rPr lang="en-GB" smtClean="0"/>
              <a:t>06/03/2019</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599070-A16C-4607-BA57-2B950B4BD9A0}" type="slidenum">
              <a:rPr lang="en-GB" smtClean="0"/>
              <a:t>‹#›</a:t>
            </a:fld>
            <a:endParaRPr lang="en-GB"/>
          </a:p>
        </p:txBody>
      </p:sp>
    </p:spTree>
    <p:extLst>
      <p:ext uri="{BB962C8B-B14F-4D97-AF65-F5344CB8AC3E}">
        <p14:creationId xmlns:p14="http://schemas.microsoft.com/office/powerpoint/2010/main" val="112189052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EB4E6447-1C4F-4D16-8C91-7891373BCF6B}" type="datetimeFigureOut">
              <a:rPr lang="en-GB" smtClean="0"/>
              <a:t>06/03/2019</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C95136-665B-4FCB-8309-1AA7D9C60D3E}" type="slidenum">
              <a:rPr lang="en-GB" smtClean="0"/>
              <a:t>‹#›</a:t>
            </a:fld>
            <a:endParaRPr lang="en-GB"/>
          </a:p>
        </p:txBody>
      </p:sp>
    </p:spTree>
    <p:extLst>
      <p:ext uri="{BB962C8B-B14F-4D97-AF65-F5344CB8AC3E}">
        <p14:creationId xmlns:p14="http://schemas.microsoft.com/office/powerpoint/2010/main" val="256731704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1.xml"/><Relationship Id="rId5" Type="http://schemas.openxmlformats.org/officeDocument/2006/relationships/image" Target="../media/image2.jpeg"/><Relationship Id="rId4" Type="http://schemas.openxmlformats.org/officeDocument/2006/relationships/hyperlink" Target="http://www.google.co.uk/url?sa=i&amp;rct=j&amp;q=&amp;esrc=s&amp;source=images&amp;cd=&amp;cad=rja&amp;uact=8&amp;ved=0ahUKEwiAr6Dx04LRAhXKWBQKHa3VDDwQjRwIBw&amp;url=http://combiboilersleeds.com/keywords/stress-1.html&amp;bvm=bv.142059868,d.ZWM&amp;psig=AFQjCNEFe2iSTGRiEL2da93_c-HX_Eb94A&amp;ust=1482319303351778" TargetMode="Externa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4.jpeg"/><Relationship Id="rId4" Type="http://schemas.openxmlformats.org/officeDocument/2006/relationships/hyperlink" Target="http://www.google.co.uk/url?sa=i&amp;rct=j&amp;q=&amp;esrc=s&amp;source=images&amp;cd=&amp;cad=rja&amp;uact=8&amp;ved=0ahUKEwiAr6Dx04LRAhXKWBQKHa3VDDwQjRwIBw&amp;url=http://combiboilersleeds.com/keywords/stress-1.html&amp;bvm=bv.142059868,d.ZWM&amp;psig=AFQjCNEFe2iSTGRiEL2da93_c-HX_Eb94A&amp;ust=1482319303351778"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www.google.co.uk/url?sa=i&amp;rct=j&amp;q=&amp;esrc=s&amp;source=images&amp;cd=&amp;cad=rja&amp;uact=8&amp;ved=0ahUKEwiAr6Dx04LRAhXKWBQKHa3VDDwQjRwIBw&amp;url=http://combiboilersleeds.com/keywords/stress-1.html&amp;bvm=bv.142059868,d.ZWM&amp;psig=AFQjCNEFe2iSTGRiEL2da93_c-HX_Eb94A&amp;ust=1482319303351778" TargetMode="External"/><Relationship Id="rId2" Type="http://schemas.openxmlformats.org/officeDocument/2006/relationships/slideLayout" Target="../slideLayouts/slideLayout13.xml"/><Relationship Id="rId1" Type="http://schemas.openxmlformats.org/officeDocument/2006/relationships/tags" Target="../tags/tag4.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hyperlink" Target="http://combiboilersleeds.com/picaso/schizophrenia/schizophrenia-8.html" TargetMode="Externa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hyperlink" Target="http://www.google.co.uk/url?sa=i&amp;rct=j&amp;q=&amp;esrc=s&amp;source=images&amp;cd=&amp;cad=rja&amp;uact=8&amp;ved=0ahUKEwi56uCm3oLRAhUDnRoKHWQSCUUQjRwIBw&amp;url=http://www.jupiterflchiropractors.com/index.php?p=486565&amp;bvm=bv.142059868,d.ZWM&amp;psig=AFQjCNE3iNUjZAcOzomx0Y5809qDTc0xxw&amp;ust=1482322086517257" TargetMode="Externa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hyperlink" Target="https://www.ncbi.nlm.nih.gov/pmc/articles/PMC2632429/"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www.google.co.uk/url?sa=i&amp;rct=j&amp;q=&amp;esrc=s&amp;source=images&amp;cd=&amp;cad=rja&amp;uact=8&amp;ved=0ahUKEwja4Z2HkK3RAhUD1BoKHSxhCQUQjRwIBw&amp;url=http://www.countryreports.org/country/Finland.htm&amp;bvm=bv.142059868,d.ZGg&amp;psig=AFQjCNE-uUKWTOA5nHLPqUYfXaZgpP3kqw&amp;ust=1483778536199015" TargetMode="External"/><Relationship Id="rId2" Type="http://schemas.openxmlformats.org/officeDocument/2006/relationships/slideLayout" Target="../slideLayouts/slideLayout13.xml"/><Relationship Id="rId1" Type="http://schemas.openxmlformats.org/officeDocument/2006/relationships/tags" Target="../tags/tag9.xml"/><Relationship Id="rId4" Type="http://schemas.openxmlformats.org/officeDocument/2006/relationships/image" Target="../media/image9.gif"/></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hyperlink" Target="http://www.google.co.uk/url?sa=i&amp;rct=j&amp;q=&amp;esrc=s&amp;source=images&amp;cd=&amp;cad=rja&amp;uact=8&amp;ved=0ahUKEwiq_MHolq3RAhWDVxoKHcJHDsgQjRwIBw&amp;url=http://alert.psychnews.org/2014/04/study-finds-cbt-effective-adjunct-for.html&amp;bvm=bv.142059868,d.ZGg&amp;psig=AFQjCNHSO7YbVs9gmy1LIo5gWakp6mDoUA&amp;ust=1483780378787928" TargetMode="External"/><Relationship Id="rId2" Type="http://schemas.openxmlformats.org/officeDocument/2006/relationships/slideLayout" Target="../slideLayouts/slideLayout13.xml"/><Relationship Id="rId1" Type="http://schemas.openxmlformats.org/officeDocument/2006/relationships/tags" Target="../tags/tag12.xml"/><Relationship Id="rId6" Type="http://schemas.openxmlformats.org/officeDocument/2006/relationships/image" Target="../media/image13.jpeg"/><Relationship Id="rId5" Type="http://schemas.openxmlformats.org/officeDocument/2006/relationships/hyperlink" Target="http://www.google.co.uk/url?sa=i&amp;rct=j&amp;q=&amp;esrc=s&amp;source=images&amp;cd=&amp;cad=rja&amp;uact=8&amp;ved=0ahUKEwiGhNP1lq3RAhWCahoKHUVGAEUQjRwIBw&amp;url=http://www.cbtassociates.com/about-you/problems-addressed/stopping-anti-anxiety-medications/&amp;bvm=bv.142059868,d.ZGg&amp;psig=AFQjCNHSO7YbVs9gmy1LIo5gWakp6mDoUA&amp;ust=1483780378787928" TargetMode="Externa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hyperlink" Target="https://www.google.co.uk/imgres?imgurl=http://cannabishealth.com/wp-content/uploads/2015/04/Cannabis-Stock-Image-360x240.jpg&amp;imgrefurl=http://cannabishealth.com/&amp;docid=Y6ZjbGtAJzdNvM&amp;tbnid=OdARYsktpFJEzM:&amp;vet=1&amp;w=360&amp;h=240&amp;safe=strict&amp;bih=625&amp;biw=1280&amp;q=cannabis&amp;ved=0ahUKEwiL6d3J1YLRAhWIM1AKHZnGBPcQMwg1KAQwBA&amp;iact=mrc&amp;uact=8" TargetMode="Externa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4.xml"/><Relationship Id="rId1" Type="http://schemas.openxmlformats.org/officeDocument/2006/relationships/tags" Target="../tags/tag16.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ags" Target="../tags/tag18.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13.xml"/><Relationship Id="rId1" Type="http://schemas.openxmlformats.org/officeDocument/2006/relationships/tags" Target="../tags/tag19.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20.xml"/></Relationships>
</file>

<file path=ppt/slides/_rels/slide21.xml.rels><?xml version="1.0" encoding="UTF-8" standalone="yes"?>
<Relationships xmlns="http://schemas.openxmlformats.org/package/2006/relationships"><Relationship Id="rId3" Type="http://schemas.openxmlformats.org/officeDocument/2006/relationships/hyperlink" Target="http://www.schizophrenic.com/articles/schizophrenia/diathesis-stress-theory" TargetMode="Externa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hyperlink" Target="http://flowpsychology.com/diathesis-stress-model-of-schizophrenia/"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flowpsychology.com/diathesis-stress-model-of-schizophrenia/" TargetMode="External"/><Relationship Id="rId2" Type="http://schemas.openxmlformats.org/officeDocument/2006/relationships/slideLayout" Target="../slideLayouts/slideLayout13.xml"/><Relationship Id="rId1" Type="http://schemas.openxmlformats.org/officeDocument/2006/relationships/tags" Target="../tags/tag22.xml"/><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683568" y="193579"/>
            <a:ext cx="7772400" cy="1947135"/>
          </a:xfrm>
          <a:solidFill>
            <a:schemeClr val="accent5">
              <a:lumMod val="75000"/>
            </a:schemeClr>
          </a:solidFill>
          <a:ln>
            <a:noFill/>
          </a:ln>
        </p:spPr>
        <p:txBody>
          <a:bodyPr/>
          <a:lstStyle/>
          <a:p>
            <a:pPr algn="ctr" eaLnBrk="1" hangingPunct="1">
              <a:defRPr/>
            </a:pPr>
            <a:r>
              <a:rPr lang="en-GB" altLang="en-US" sz="6600" b="1" i="1" dirty="0">
                <a:solidFill>
                  <a:schemeClr val="bg1"/>
                </a:solidFill>
                <a:effectLst>
                  <a:outerShdw blurRad="38100" dist="38100" dir="2700000" algn="tl">
                    <a:srgbClr val="000000">
                      <a:alpha val="43137"/>
                    </a:srgbClr>
                  </a:outerShdw>
                </a:effectLst>
              </a:rPr>
              <a:t>An Interactionist Approach</a:t>
            </a:r>
          </a:p>
        </p:txBody>
      </p:sp>
      <p:sp>
        <p:nvSpPr>
          <p:cNvPr id="2054" name="TextBox 1"/>
          <p:cNvSpPr txBox="1">
            <a:spLocks noChangeArrowheads="1"/>
          </p:cNvSpPr>
          <p:nvPr/>
        </p:nvSpPr>
        <p:spPr bwMode="auto">
          <a:xfrm>
            <a:off x="0" y="4611231"/>
            <a:ext cx="9144000" cy="2246769"/>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buFont typeface="Arial" panose="020B0604020202020204" pitchFamily="34" charset="0"/>
              <a:buNone/>
              <a:defRPr/>
            </a:pPr>
            <a:r>
              <a:rPr lang="en-GB" sz="4000" b="1" u="sng" dirty="0">
                <a:solidFill>
                  <a:schemeClr val="accent4">
                    <a:lumMod val="75000"/>
                  </a:schemeClr>
                </a:solidFill>
              </a:rPr>
              <a:t>Specification details</a:t>
            </a:r>
            <a:r>
              <a:rPr lang="en-GB" sz="4000" dirty="0">
                <a:solidFill>
                  <a:schemeClr val="accent4">
                    <a:lumMod val="75000"/>
                  </a:schemeClr>
                </a:solidFill>
              </a:rPr>
              <a:t>:</a:t>
            </a:r>
          </a:p>
          <a:p>
            <a:pPr algn="ctr">
              <a:buFont typeface="Arial" panose="020B0604020202020204" pitchFamily="34" charset="0"/>
              <a:buNone/>
              <a:defRPr/>
            </a:pPr>
            <a:r>
              <a:rPr lang="en-GB" sz="3200" dirty="0">
                <a:solidFill>
                  <a:schemeClr val="accent4">
                    <a:lumMod val="75000"/>
                  </a:schemeClr>
                </a:solidFill>
              </a:rPr>
              <a:t>The importance of an </a:t>
            </a:r>
            <a:r>
              <a:rPr lang="en-GB" sz="3600" dirty="0">
                <a:solidFill>
                  <a:schemeClr val="accent4">
                    <a:lumMod val="75000"/>
                  </a:schemeClr>
                </a:solidFill>
              </a:rPr>
              <a:t>interactionist</a:t>
            </a:r>
            <a:r>
              <a:rPr lang="en-GB" sz="3200" dirty="0">
                <a:solidFill>
                  <a:schemeClr val="accent4">
                    <a:lumMod val="75000"/>
                  </a:schemeClr>
                </a:solidFill>
              </a:rPr>
              <a:t> approach in explaining and treating schizophrenia: The diathesis-stress model</a:t>
            </a:r>
          </a:p>
        </p:txBody>
      </p:sp>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5250" t="34941" r="51250" b="11883"/>
          <a:stretch/>
        </p:blipFill>
        <p:spPr bwMode="auto">
          <a:xfrm>
            <a:off x="683568" y="2432097"/>
            <a:ext cx="2307704" cy="1946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descr="Image result for stress">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84013" y="2432097"/>
            <a:ext cx="2354145" cy="1946049"/>
          </a:xfrm>
          <a:prstGeom prst="rect">
            <a:avLst/>
          </a:prstGeom>
          <a:noFill/>
          <a:extLst>
            <a:ext uri="{909E8E84-426E-40DD-AFC4-6F175D3DCCD1}">
              <a14:hiddenFill xmlns:a14="http://schemas.microsoft.com/office/drawing/2010/main">
                <a:solidFill>
                  <a:srgbClr val="FFFFFF"/>
                </a:solidFill>
              </a14:hiddenFill>
            </a:ext>
          </a:extLst>
        </p:spPr>
      </p:pic>
      <p:sp>
        <p:nvSpPr>
          <p:cNvPr id="3" name="Cross 2"/>
          <p:cNvSpPr/>
          <p:nvPr/>
        </p:nvSpPr>
        <p:spPr>
          <a:xfrm>
            <a:off x="4033586" y="2886504"/>
            <a:ext cx="1008112" cy="1080319"/>
          </a:xfrm>
          <a:prstGeom prst="plus">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24973081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Shape 116"/>
        <p:cNvGrpSpPr/>
        <p:nvPr/>
      </p:nvGrpSpPr>
      <p:grpSpPr>
        <a:xfrm>
          <a:off x="0" y="0"/>
          <a:ext cx="0" cy="0"/>
          <a:chOff x="0" y="0"/>
          <a:chExt cx="0" cy="0"/>
        </a:xfrm>
      </p:grpSpPr>
      <p:sp>
        <p:nvSpPr>
          <p:cNvPr id="4" name="Rectangle 3"/>
          <p:cNvSpPr/>
          <p:nvPr/>
        </p:nvSpPr>
        <p:spPr>
          <a:xfrm>
            <a:off x="0" y="1484784"/>
            <a:ext cx="9144000" cy="5078313"/>
          </a:xfrm>
          <a:prstGeom prst="rect">
            <a:avLst/>
          </a:prstGeom>
        </p:spPr>
        <p:txBody>
          <a:bodyPr wrap="square">
            <a:spAutoFit/>
          </a:bodyPr>
          <a:lstStyle/>
          <a:p>
            <a:pPr marL="285750" indent="-285750">
              <a:buFont typeface="Arial" panose="020B0604020202020204" pitchFamily="34" charset="0"/>
              <a:buChar char="•"/>
            </a:pPr>
            <a:r>
              <a:rPr lang="en-US" i="1" strike="sngStrike" dirty="0"/>
              <a:t>Classification of schizophrenia. Positive symptoms of schizophrenia, including hallucinations and delusions. Negative symptoms of schizophrenia, including speech poverty and </a:t>
            </a:r>
            <a:r>
              <a:rPr lang="en-US" i="1" strike="sngStrike" dirty="0" err="1"/>
              <a:t>avolition</a:t>
            </a:r>
            <a:r>
              <a:rPr lang="en-US" i="1" strike="sngStrike" dirty="0"/>
              <a:t>. </a:t>
            </a:r>
            <a:r>
              <a:rPr lang="en-US" strike="sngStrike" dirty="0"/>
              <a:t>Reliability and validity in diagnosis and classification of schizophrenia, including reference to co-morbidity, culture and gender bias and symptom overlap.</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strike="sngStrike" dirty="0"/>
              <a:t>Biological explanations for schizophrenia: genetics, the dopamine hypothesis and neural correlates.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strike="sngStrike" dirty="0"/>
              <a:t>Psychological explanations for schizophrenia: family dysfunction and cognitive explanations, </a:t>
            </a:r>
            <a:r>
              <a:rPr lang="en-GB" strike="sngStrike" dirty="0"/>
              <a:t>including dysfunctional thought processing.</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US" i="1" strike="sngStrike" dirty="0"/>
              <a:t>Drug therapy: typical and atypical antipsychotics.</a:t>
            </a:r>
          </a:p>
          <a:p>
            <a:pPr marL="285750" indent="-285750">
              <a:buFont typeface="Arial" panose="020B0604020202020204" pitchFamily="34" charset="0"/>
              <a:buChar char="•"/>
            </a:pPr>
            <a:endParaRPr lang="en-US" strike="sngStrike" dirty="0"/>
          </a:p>
          <a:p>
            <a:pPr marL="285750" indent="-285750">
              <a:buFont typeface="Arial" panose="020B0604020202020204" pitchFamily="34" charset="0"/>
              <a:buChar char="•"/>
            </a:pPr>
            <a:r>
              <a:rPr lang="en-US" strike="sngStrike" dirty="0"/>
              <a:t>Cognitive behaviour therapy and family therapy as used in the treatment of schizophrenia. Token economies as used in the management of schizophrenia.</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b="1" dirty="0"/>
              <a:t>The importance of an interactionist approach in explaining and treating schizophrenia; the diathesis-stress</a:t>
            </a:r>
            <a:r>
              <a:rPr lang="en-GB" b="1" dirty="0"/>
              <a:t>model.</a:t>
            </a:r>
          </a:p>
        </p:txBody>
      </p:sp>
      <p:sp>
        <p:nvSpPr>
          <p:cNvPr id="5" name="Rectangle 4"/>
          <p:cNvSpPr/>
          <p:nvPr/>
        </p:nvSpPr>
        <p:spPr>
          <a:xfrm>
            <a:off x="899592" y="260648"/>
            <a:ext cx="7133812" cy="1107996"/>
          </a:xfrm>
          <a:prstGeom prst="rect">
            <a:avLst/>
          </a:prstGeom>
        </p:spPr>
        <p:txBody>
          <a:bodyPr wrap="none">
            <a:spAutoFit/>
          </a:bodyPr>
          <a:lstStyle/>
          <a:p>
            <a:r>
              <a:rPr lang="en-GB" sz="6600" b="1" dirty="0">
                <a:effectLst>
                  <a:outerShdw blurRad="38100" dist="38100" dir="2700000" algn="tl">
                    <a:srgbClr val="000000">
                      <a:alpha val="43137"/>
                    </a:srgbClr>
                  </a:outerShdw>
                </a:effectLst>
              </a:rPr>
              <a:t>What the spec says…</a:t>
            </a:r>
          </a:p>
        </p:txBody>
      </p:sp>
      <p:sp>
        <p:nvSpPr>
          <p:cNvPr id="6" name="TextBox 5">
            <a:extLst>
              <a:ext uri="{FF2B5EF4-FFF2-40B4-BE49-F238E27FC236}">
                <a16:creationId xmlns:a16="http://schemas.microsoft.com/office/drawing/2014/main" xmlns="" id="{DDA10CD4-DFA3-4AA6-A0CA-16E06B07DE5E}"/>
              </a:ext>
            </a:extLst>
          </p:cNvPr>
          <p:cNvSpPr txBox="1">
            <a:spLocks noChangeArrowheads="1"/>
          </p:cNvSpPr>
          <p:nvPr/>
        </p:nvSpPr>
        <p:spPr bwMode="auto">
          <a:xfrm>
            <a:off x="5943882" y="4077072"/>
            <a:ext cx="2089522" cy="830997"/>
          </a:xfrm>
          <a:prstGeom prst="rect">
            <a:avLst/>
          </a:prstGeom>
          <a:solidFill>
            <a:srgbClr val="F01CD7"/>
          </a:solidFill>
          <a:ln w="9525">
            <a:solidFill>
              <a:srgbClr val="F01CD7"/>
            </a:solidFill>
            <a:miter lim="800000"/>
            <a:headEnd/>
            <a:tailEnd/>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GB" altLang="en-US" sz="2400" dirty="0"/>
              <a:t>Pages 212-213 PHG </a:t>
            </a:r>
          </a:p>
        </p:txBody>
      </p:sp>
    </p:spTree>
    <p:custDataLst>
      <p:tags r:id="rId1"/>
    </p:custDataLst>
    <p:extLst>
      <p:ext uri="{BB962C8B-B14F-4D97-AF65-F5344CB8AC3E}">
        <p14:creationId xmlns:p14="http://schemas.microsoft.com/office/powerpoint/2010/main" val="1258940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919" y="347839"/>
            <a:ext cx="8079581" cy="1393027"/>
          </a:xfrm>
        </p:spPr>
        <p:style>
          <a:lnRef idx="2">
            <a:schemeClr val="accent1">
              <a:shade val="50000"/>
            </a:schemeClr>
          </a:lnRef>
          <a:fillRef idx="1">
            <a:schemeClr val="accent1"/>
          </a:fillRef>
          <a:effectRef idx="0">
            <a:schemeClr val="accent1"/>
          </a:effectRef>
          <a:fontRef idx="minor">
            <a:schemeClr val="lt1"/>
          </a:fontRef>
        </p:style>
        <p:txBody>
          <a:bodyPr/>
          <a:lstStyle/>
          <a:p>
            <a:r>
              <a:rPr lang="en-GB" dirty="0"/>
              <a:t>The Interactionist Approach</a:t>
            </a:r>
          </a:p>
        </p:txBody>
      </p:sp>
      <p:sp>
        <p:nvSpPr>
          <p:cNvPr id="3" name="Content Placeholder 2"/>
          <p:cNvSpPr>
            <a:spLocks noGrp="1"/>
          </p:cNvSpPr>
          <p:nvPr>
            <p:ph idx="1"/>
          </p:nvPr>
        </p:nvSpPr>
        <p:spPr>
          <a:xfrm>
            <a:off x="511010" y="1744492"/>
            <a:ext cx="8065294" cy="3766185"/>
          </a:xfrm>
        </p:spPr>
        <p:txBody>
          <a:bodyPr>
            <a:normAutofit fontScale="92500" lnSpcReduction="20000"/>
          </a:bodyPr>
          <a:lstStyle/>
          <a:p>
            <a:pPr marL="457200" lvl="1" indent="0">
              <a:buNone/>
            </a:pPr>
            <a:r>
              <a:rPr lang="en-GB" sz="2800" dirty="0"/>
              <a:t>Acknowledges there are biological, psychological and societal factors in the development and maintenance  of </a:t>
            </a:r>
            <a:r>
              <a:rPr lang="en-GB" sz="2800" dirty="0" err="1"/>
              <a:t>Sz</a:t>
            </a:r>
            <a:r>
              <a:rPr lang="en-GB" sz="2800" dirty="0"/>
              <a:t>.</a:t>
            </a:r>
          </a:p>
          <a:p>
            <a:pPr marL="457200" lvl="1" indent="0">
              <a:buNone/>
            </a:pPr>
            <a:endParaRPr lang="en-GB" sz="2800" b="1" dirty="0">
              <a:solidFill>
                <a:srgbClr val="FF0000"/>
              </a:solidFill>
            </a:endParaRPr>
          </a:p>
          <a:p>
            <a:pPr marL="457200" lvl="1" indent="0">
              <a:buNone/>
            </a:pPr>
            <a:r>
              <a:rPr lang="en-GB" sz="2800" b="1" dirty="0">
                <a:solidFill>
                  <a:srgbClr val="FF0000"/>
                </a:solidFill>
              </a:rPr>
              <a:t>Biological</a:t>
            </a:r>
            <a:r>
              <a:rPr lang="en-GB" sz="2800" dirty="0">
                <a:solidFill>
                  <a:srgbClr val="FF0000"/>
                </a:solidFill>
              </a:rPr>
              <a:t> </a:t>
            </a:r>
            <a:r>
              <a:rPr lang="en-GB" sz="2800" dirty="0"/>
              <a:t>= genetic vulnerability and </a:t>
            </a:r>
          </a:p>
          <a:p>
            <a:pPr marL="457200" lvl="1" indent="0">
              <a:buNone/>
            </a:pPr>
            <a:r>
              <a:rPr lang="en-GB" sz="2800" dirty="0"/>
              <a:t>neurochemical and neurological abnormality</a:t>
            </a:r>
          </a:p>
          <a:p>
            <a:pPr marL="457200" lvl="1" indent="0">
              <a:buNone/>
            </a:pPr>
            <a:endParaRPr lang="en-GB" sz="2800" dirty="0"/>
          </a:p>
          <a:p>
            <a:pPr marL="457200" lvl="1" indent="0">
              <a:buNone/>
            </a:pPr>
            <a:endParaRPr lang="en-GB" sz="2800" b="1" dirty="0">
              <a:solidFill>
                <a:schemeClr val="accent1"/>
              </a:solidFill>
            </a:endParaRPr>
          </a:p>
          <a:p>
            <a:pPr marL="457200" lvl="1" indent="0" algn="r">
              <a:buNone/>
            </a:pPr>
            <a:endParaRPr lang="en-GB" sz="2800" b="1" dirty="0">
              <a:solidFill>
                <a:srgbClr val="FF0000"/>
              </a:solidFill>
            </a:endParaRPr>
          </a:p>
          <a:p>
            <a:pPr marL="457200" lvl="1" indent="0" algn="r">
              <a:buNone/>
            </a:pPr>
            <a:r>
              <a:rPr lang="en-GB" sz="2800" b="1" dirty="0">
                <a:solidFill>
                  <a:srgbClr val="FF0000"/>
                </a:solidFill>
              </a:rPr>
              <a:t>Psychological </a:t>
            </a:r>
            <a:r>
              <a:rPr lang="en-GB" sz="2800" dirty="0"/>
              <a:t>= stress resulting from life events including poor quality interactions in the family</a:t>
            </a:r>
          </a:p>
        </p:txBody>
      </p:sp>
      <p:pic>
        <p:nvPicPr>
          <p:cNvPr id="4"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250" t="34941" r="51250" b="11883"/>
          <a:stretch/>
        </p:blipFill>
        <p:spPr bwMode="auto">
          <a:xfrm>
            <a:off x="7072735" y="2636912"/>
            <a:ext cx="1878580" cy="1584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5" descr="Image result for stress">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59632" y="5093157"/>
            <a:ext cx="1714157" cy="1417004"/>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4950828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r>
              <a:rPr lang="en-GB" dirty="0"/>
              <a:t>The Diathesis-Stress Model</a:t>
            </a:r>
          </a:p>
        </p:txBody>
      </p:sp>
      <p:sp>
        <p:nvSpPr>
          <p:cNvPr id="3" name="Content Placeholder 2"/>
          <p:cNvSpPr>
            <a:spLocks noGrp="1"/>
          </p:cNvSpPr>
          <p:nvPr>
            <p:ph idx="1"/>
          </p:nvPr>
        </p:nvSpPr>
        <p:spPr/>
        <p:txBody>
          <a:bodyPr/>
          <a:lstStyle/>
          <a:p>
            <a:r>
              <a:rPr lang="en-GB" dirty="0"/>
              <a:t>A vulnerability to </a:t>
            </a:r>
            <a:r>
              <a:rPr lang="en-GB" dirty="0" err="1"/>
              <a:t>Sz</a:t>
            </a:r>
            <a:r>
              <a:rPr lang="en-GB" dirty="0"/>
              <a:t> and a stress-trigger are necessary to develop </a:t>
            </a:r>
            <a:r>
              <a:rPr lang="en-GB" dirty="0" err="1"/>
              <a:t>Sz</a:t>
            </a:r>
            <a:endParaRPr lang="en-GB" dirty="0"/>
          </a:p>
          <a:p>
            <a:r>
              <a:rPr lang="en-GB" dirty="0"/>
              <a:t>One or more underlying factors make a person vulnerable but the onset of the condition is triggered by</a:t>
            </a:r>
          </a:p>
        </p:txBody>
      </p:sp>
      <p:pic>
        <p:nvPicPr>
          <p:cNvPr id="4" name="Picture 5" descr="Image result for stress">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03848" y="3739240"/>
            <a:ext cx="3074225" cy="254130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7666134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591" y="28617"/>
            <a:ext cx="8079581" cy="910143"/>
          </a:xfrm>
          <a:solidFill>
            <a:schemeClr val="accent4"/>
          </a:solidFill>
        </p:spPr>
        <p:style>
          <a:lnRef idx="2">
            <a:schemeClr val="accent3">
              <a:shade val="50000"/>
            </a:schemeClr>
          </a:lnRef>
          <a:fillRef idx="1">
            <a:schemeClr val="accent3"/>
          </a:fillRef>
          <a:effectRef idx="0">
            <a:schemeClr val="accent3"/>
          </a:effectRef>
          <a:fontRef idx="minor">
            <a:schemeClr val="lt1"/>
          </a:fontRef>
        </p:style>
        <p:txBody>
          <a:bodyPr/>
          <a:lstStyle/>
          <a:p>
            <a:r>
              <a:rPr lang="en-GB" dirty="0"/>
              <a:t>The Diathesis-Stress Model</a:t>
            </a:r>
          </a:p>
        </p:txBody>
      </p:sp>
      <p:pic>
        <p:nvPicPr>
          <p:cNvPr id="5" name="Content Placeholder 3"/>
          <p:cNvPicPr>
            <a:picLocks noGrp="1" noChangeAspect="1"/>
          </p:cNvPicPr>
          <p:nvPr/>
        </p:nvPicPr>
        <p:blipFill rotWithShape="1">
          <a:blip r:embed="rId3">
            <a:extLst>
              <a:ext uri="{28A0092B-C50C-407E-A947-70E740481C1C}">
                <a14:useLocalDpi xmlns:a14="http://schemas.microsoft.com/office/drawing/2010/main" val="0"/>
              </a:ext>
            </a:extLst>
          </a:blip>
          <a:srcRect l="4902" t="8162" r="5234" b="3700"/>
          <a:stretch/>
        </p:blipFill>
        <p:spPr>
          <a:xfrm>
            <a:off x="2705519" y="2078112"/>
            <a:ext cx="3960440" cy="3888432"/>
          </a:xfrm>
          <a:prstGeom prst="rect">
            <a:avLst/>
          </a:prstGeom>
        </p:spPr>
      </p:pic>
      <p:sp>
        <p:nvSpPr>
          <p:cNvPr id="6" name="Rounded Rectangle 5"/>
          <p:cNvSpPr/>
          <p:nvPr/>
        </p:nvSpPr>
        <p:spPr>
          <a:xfrm>
            <a:off x="91920" y="1762715"/>
            <a:ext cx="2628838" cy="167425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sz="2000" b="1" dirty="0"/>
              <a:t>SZ is result of combination of psychological and environmental and Bio/genetic influences</a:t>
            </a:r>
          </a:p>
        </p:txBody>
      </p:sp>
      <p:sp>
        <p:nvSpPr>
          <p:cNvPr id="7" name="TextBox 5"/>
          <p:cNvSpPr txBox="1"/>
          <p:nvPr/>
        </p:nvSpPr>
        <p:spPr>
          <a:xfrm>
            <a:off x="6743296" y="995588"/>
            <a:ext cx="2387727" cy="224676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GB" sz="2000" b="1" dirty="0"/>
              <a:t>Symptoms of SZ are triggered or made worse when significant stressors in a persons life when combined with ‘bio’ vulnerability</a:t>
            </a:r>
            <a:r>
              <a:rPr lang="en-GB" sz="2000" dirty="0"/>
              <a:t>.  </a:t>
            </a:r>
          </a:p>
        </p:txBody>
      </p:sp>
      <p:sp>
        <p:nvSpPr>
          <p:cNvPr id="8" name="TextBox 6"/>
          <p:cNvSpPr txBox="1"/>
          <p:nvPr/>
        </p:nvSpPr>
        <p:spPr>
          <a:xfrm>
            <a:off x="6804174" y="4489216"/>
            <a:ext cx="2323437" cy="1477328"/>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GB" b="1" dirty="0"/>
              <a:t>Explains why not all people who have a genetic predisposition go on to develop the disorder</a:t>
            </a:r>
          </a:p>
        </p:txBody>
      </p:sp>
      <p:sp>
        <p:nvSpPr>
          <p:cNvPr id="4" name="Rounded Rectangle 3"/>
          <p:cNvSpPr/>
          <p:nvPr/>
        </p:nvSpPr>
        <p:spPr>
          <a:xfrm>
            <a:off x="622535" y="4122717"/>
            <a:ext cx="1544901" cy="685695"/>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2000" b="1" dirty="0">
                <a:solidFill>
                  <a:schemeClr val="tx1"/>
                </a:solidFill>
              </a:rPr>
              <a:t>Diathesis </a:t>
            </a:r>
          </a:p>
        </p:txBody>
      </p:sp>
      <p:cxnSp>
        <p:nvCxnSpPr>
          <p:cNvPr id="10" name="Straight Arrow Connector 9"/>
          <p:cNvCxnSpPr/>
          <p:nvPr/>
        </p:nvCxnSpPr>
        <p:spPr>
          <a:xfrm>
            <a:off x="1403648" y="3591890"/>
            <a:ext cx="0" cy="438320"/>
          </a:xfrm>
          <a:prstGeom prst="straightConnector1">
            <a:avLst/>
          </a:prstGeom>
          <a:ln w="57150">
            <a:tailEnd type="triangle"/>
          </a:ln>
        </p:spPr>
        <p:style>
          <a:lnRef idx="1">
            <a:schemeClr val="accent5"/>
          </a:lnRef>
          <a:fillRef idx="0">
            <a:schemeClr val="accent5"/>
          </a:fillRef>
          <a:effectRef idx="0">
            <a:schemeClr val="accent5"/>
          </a:effectRef>
          <a:fontRef idx="minor">
            <a:schemeClr val="tx1"/>
          </a:fontRef>
        </p:style>
      </p:cxnSp>
      <p:sp>
        <p:nvSpPr>
          <p:cNvPr id="12" name="Rounded Rectangle 11"/>
          <p:cNvSpPr/>
          <p:nvPr/>
        </p:nvSpPr>
        <p:spPr>
          <a:xfrm>
            <a:off x="7153921" y="3706174"/>
            <a:ext cx="1440160" cy="648072"/>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b="1" dirty="0">
                <a:solidFill>
                  <a:schemeClr val="tx1"/>
                </a:solidFill>
              </a:rPr>
              <a:t>Stress </a:t>
            </a:r>
          </a:p>
        </p:txBody>
      </p:sp>
      <p:cxnSp>
        <p:nvCxnSpPr>
          <p:cNvPr id="13" name="Straight Arrow Connector 12"/>
          <p:cNvCxnSpPr/>
          <p:nvPr/>
        </p:nvCxnSpPr>
        <p:spPr>
          <a:xfrm flipH="1">
            <a:off x="7874001" y="3210253"/>
            <a:ext cx="6399" cy="368296"/>
          </a:xfrm>
          <a:prstGeom prst="straightConnector1">
            <a:avLst/>
          </a:prstGeom>
          <a:ln w="57150">
            <a:tailEnd type="triangle"/>
          </a:ln>
        </p:spPr>
        <p:style>
          <a:lnRef idx="1">
            <a:schemeClr val="accent5"/>
          </a:lnRef>
          <a:fillRef idx="0">
            <a:schemeClr val="accent5"/>
          </a:fillRef>
          <a:effectRef idx="0">
            <a:schemeClr val="accent5"/>
          </a:effectRef>
          <a:fontRef idx="minor">
            <a:schemeClr val="tx1"/>
          </a:fontRef>
        </p:style>
      </p:cxnSp>
    </p:spTree>
    <p:custDataLst>
      <p:tags r:id="rId1"/>
    </p:custDataLst>
    <p:extLst>
      <p:ext uri="{BB962C8B-B14F-4D97-AF65-F5344CB8AC3E}">
        <p14:creationId xmlns:p14="http://schemas.microsoft.com/office/powerpoint/2010/main" val="3264192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32656"/>
            <a:ext cx="8079581" cy="984688"/>
          </a:xfrm>
          <a:solidFill>
            <a:schemeClr val="accent4"/>
          </a:solidFill>
        </p:spPr>
        <p:style>
          <a:lnRef idx="2">
            <a:schemeClr val="accent3">
              <a:shade val="50000"/>
            </a:schemeClr>
          </a:lnRef>
          <a:fillRef idx="1">
            <a:schemeClr val="accent3"/>
          </a:fillRef>
          <a:effectRef idx="0">
            <a:schemeClr val="accent3"/>
          </a:effectRef>
          <a:fontRef idx="minor">
            <a:schemeClr val="lt1"/>
          </a:fontRef>
        </p:style>
        <p:txBody>
          <a:bodyPr/>
          <a:lstStyle/>
          <a:p>
            <a:r>
              <a:rPr lang="en-GB" dirty="0" err="1"/>
              <a:t>Meehl’s</a:t>
            </a:r>
            <a:r>
              <a:rPr lang="en-GB" dirty="0"/>
              <a:t> Model</a:t>
            </a:r>
          </a:p>
        </p:txBody>
      </p:sp>
      <p:pic>
        <p:nvPicPr>
          <p:cNvPr id="4098" name="Picture 2" descr="What Is Schizophrenia? | RISPERDAL® CONSTA®(risperidone)&#10;">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00329" y="5628"/>
            <a:ext cx="2543671" cy="190775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40088" y="1466562"/>
            <a:ext cx="5256584" cy="1569660"/>
          </a:xfrm>
          <a:prstGeom prst="rect">
            <a:avLst/>
          </a:prstGeom>
        </p:spPr>
        <p:txBody>
          <a:bodyPr wrap="square">
            <a:spAutoFit/>
          </a:bodyPr>
          <a:lstStyle/>
          <a:p>
            <a:r>
              <a:rPr lang="en-GB" sz="3200" dirty="0"/>
              <a:t>Believed diathesis was entirely </a:t>
            </a:r>
            <a:r>
              <a:rPr lang="en-GB" sz="3200" b="1" dirty="0"/>
              <a:t>genetic</a:t>
            </a:r>
            <a:r>
              <a:rPr lang="en-GB" sz="3200" dirty="0"/>
              <a:t>, the result of a single ‘</a:t>
            </a:r>
            <a:r>
              <a:rPr lang="en-GB" sz="3200" dirty="0" err="1"/>
              <a:t>schizogene</a:t>
            </a:r>
            <a:r>
              <a:rPr lang="en-GB" sz="3200" dirty="0"/>
              <a:t>’</a:t>
            </a:r>
          </a:p>
        </p:txBody>
      </p:sp>
      <p:sp>
        <p:nvSpPr>
          <p:cNvPr id="5" name="Rectangle 4"/>
          <p:cNvSpPr/>
          <p:nvPr/>
        </p:nvSpPr>
        <p:spPr>
          <a:xfrm>
            <a:off x="3851920" y="2737179"/>
            <a:ext cx="5495999" cy="1815882"/>
          </a:xfrm>
          <a:prstGeom prst="rect">
            <a:avLst/>
          </a:prstGeom>
        </p:spPr>
        <p:txBody>
          <a:bodyPr wrap="square">
            <a:spAutoFit/>
          </a:bodyPr>
          <a:lstStyle/>
          <a:p>
            <a:r>
              <a:rPr lang="en-GB" sz="2800" dirty="0"/>
              <a:t>This led to the development of a biologically based </a:t>
            </a:r>
            <a:r>
              <a:rPr lang="en-GB" sz="2800" dirty="0" err="1"/>
              <a:t>schizotypic</a:t>
            </a:r>
            <a:r>
              <a:rPr lang="en-GB" sz="2800" dirty="0"/>
              <a:t> personality, one characteristic is sensitivity to stress</a:t>
            </a:r>
          </a:p>
        </p:txBody>
      </p:sp>
      <p:sp>
        <p:nvSpPr>
          <p:cNvPr id="6" name="Rectangle 5"/>
          <p:cNvSpPr/>
          <p:nvPr/>
        </p:nvSpPr>
        <p:spPr>
          <a:xfrm>
            <a:off x="0" y="4941168"/>
            <a:ext cx="9144000" cy="1569660"/>
          </a:xfrm>
          <a:prstGeom prst="rect">
            <a:avLst/>
          </a:prstGeom>
        </p:spPr>
        <p:txBody>
          <a:bodyPr wrap="square">
            <a:spAutoFit/>
          </a:bodyPr>
          <a:lstStyle/>
          <a:p>
            <a:r>
              <a:rPr lang="en-GB" sz="2400" dirty="0"/>
              <a:t>According to </a:t>
            </a:r>
            <a:r>
              <a:rPr lang="en-GB" sz="2400" dirty="0" err="1"/>
              <a:t>Meehl</a:t>
            </a:r>
            <a:r>
              <a:rPr lang="en-GB" sz="2400" dirty="0"/>
              <a:t>, </a:t>
            </a:r>
            <a:r>
              <a:rPr lang="en-GB" sz="2400" b="1" dirty="0"/>
              <a:t>if a person doesn’t have the </a:t>
            </a:r>
            <a:r>
              <a:rPr lang="en-GB" sz="2400" b="1" dirty="0" err="1"/>
              <a:t>schizogene</a:t>
            </a:r>
            <a:r>
              <a:rPr lang="en-GB" sz="2400" b="1" dirty="0"/>
              <a:t> then no amount of stress would lead to </a:t>
            </a:r>
            <a:r>
              <a:rPr lang="en-GB" sz="2400" b="1" dirty="0" err="1"/>
              <a:t>Sz</a:t>
            </a:r>
            <a:r>
              <a:rPr lang="en-GB" sz="2400" dirty="0"/>
              <a:t>. </a:t>
            </a:r>
          </a:p>
          <a:p>
            <a:r>
              <a:rPr lang="en-GB" sz="2400" dirty="0"/>
              <a:t>However, in carriers of the gene, chronic stress through childhood and adolescence, particularly a schizophrenic mother could result in </a:t>
            </a:r>
            <a:r>
              <a:rPr lang="en-GB" sz="2400" dirty="0" err="1"/>
              <a:t>Sz</a:t>
            </a:r>
            <a:endParaRPr lang="en-GB" sz="2400" dirty="0"/>
          </a:p>
        </p:txBody>
      </p:sp>
    </p:spTree>
    <p:custDataLst>
      <p:tags r:id="rId1"/>
    </p:custDataLst>
    <p:extLst>
      <p:ext uri="{BB962C8B-B14F-4D97-AF65-F5344CB8AC3E}">
        <p14:creationId xmlns:p14="http://schemas.microsoft.com/office/powerpoint/2010/main" val="6618099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116632"/>
            <a:ext cx="8079581" cy="1100667"/>
          </a:xfrm>
          <a:solidFill>
            <a:schemeClr val="accent4"/>
          </a:solidFill>
        </p:spPr>
        <p:style>
          <a:lnRef idx="2">
            <a:schemeClr val="accent3">
              <a:shade val="50000"/>
            </a:schemeClr>
          </a:lnRef>
          <a:fillRef idx="1">
            <a:schemeClr val="accent3"/>
          </a:fillRef>
          <a:effectRef idx="0">
            <a:schemeClr val="accent3"/>
          </a:effectRef>
          <a:fontRef idx="minor">
            <a:schemeClr val="lt1"/>
          </a:fontRef>
        </p:style>
        <p:txBody>
          <a:bodyPr>
            <a:normAutofit fontScale="90000"/>
          </a:bodyPr>
          <a:lstStyle/>
          <a:p>
            <a:r>
              <a:rPr lang="en-GB" dirty="0"/>
              <a:t>Modern Understanding of Diathesis</a:t>
            </a:r>
          </a:p>
        </p:txBody>
      </p:sp>
      <p:pic>
        <p:nvPicPr>
          <p:cNvPr id="7170" name="Picture 2" descr="Image result for hpa">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90812" y="2636912"/>
            <a:ext cx="2428875" cy="3743325"/>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25348" y="1340769"/>
            <a:ext cx="7354963" cy="3456384"/>
          </a:xfrm>
        </p:spPr>
        <p:txBody>
          <a:bodyPr>
            <a:noAutofit/>
          </a:bodyPr>
          <a:lstStyle/>
          <a:p>
            <a:r>
              <a:rPr lang="en-GB" sz="2800" dirty="0"/>
              <a:t>Now clear that many genes increase genetic vulnerability. </a:t>
            </a:r>
            <a:r>
              <a:rPr lang="en-GB" sz="2800" b="1" i="1" dirty="0"/>
              <a:t>There is no single ‘</a:t>
            </a:r>
            <a:r>
              <a:rPr lang="en-GB" sz="2800" b="1" i="1" dirty="0" err="1"/>
              <a:t>schizogene</a:t>
            </a:r>
            <a:r>
              <a:rPr lang="en-GB" sz="2800" b="1" i="1" dirty="0"/>
              <a:t>’</a:t>
            </a:r>
          </a:p>
          <a:p>
            <a:r>
              <a:rPr lang="en-GB" sz="2800" dirty="0"/>
              <a:t>Modern views of diathesis also include a </a:t>
            </a:r>
            <a:r>
              <a:rPr lang="en-GB" sz="2800" b="1" dirty="0"/>
              <a:t>range</a:t>
            </a:r>
            <a:r>
              <a:rPr lang="en-GB" sz="2800" dirty="0"/>
              <a:t> of factors beyond the genetic, including </a:t>
            </a:r>
            <a:r>
              <a:rPr lang="en-GB" sz="2800" b="1" dirty="0"/>
              <a:t>psychological trauma </a:t>
            </a:r>
            <a:r>
              <a:rPr lang="en-GB" sz="2800" dirty="0"/>
              <a:t>– trauma becomes the </a:t>
            </a:r>
            <a:r>
              <a:rPr lang="en-GB" sz="2800" b="1" dirty="0"/>
              <a:t>diathesis</a:t>
            </a:r>
            <a:r>
              <a:rPr lang="en-GB" sz="2800" dirty="0"/>
              <a:t> rather than the </a:t>
            </a:r>
            <a:r>
              <a:rPr lang="en-GB" sz="2800" b="1" dirty="0"/>
              <a:t>stressor</a:t>
            </a:r>
          </a:p>
          <a:p>
            <a:pPr marL="0" indent="0">
              <a:buNone/>
            </a:pPr>
            <a:endParaRPr lang="en-GB" sz="2800" dirty="0"/>
          </a:p>
        </p:txBody>
      </p:sp>
      <p:sp>
        <p:nvSpPr>
          <p:cNvPr id="4" name="Rounded Rectangle 3"/>
          <p:cNvSpPr/>
          <p:nvPr/>
        </p:nvSpPr>
        <p:spPr>
          <a:xfrm>
            <a:off x="179512" y="3912510"/>
            <a:ext cx="6696744" cy="26848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1"/>
                </a:solidFill>
                <a:effectLst>
                  <a:outerShdw blurRad="38100" dist="38100" dir="2700000" algn="tl">
                    <a:srgbClr val="000000">
                      <a:alpha val="43137"/>
                    </a:srgbClr>
                  </a:outerShdw>
                </a:effectLst>
              </a:rPr>
              <a:t>Read (2001) </a:t>
            </a:r>
            <a:r>
              <a:rPr lang="en-GB" sz="2400" dirty="0">
                <a:solidFill>
                  <a:schemeClr val="tx1"/>
                </a:solidFill>
                <a:effectLst>
                  <a:outerShdw blurRad="38100" dist="38100" dir="2700000" algn="tl">
                    <a:srgbClr val="000000">
                      <a:alpha val="43137"/>
                    </a:srgbClr>
                  </a:outerShdw>
                </a:effectLst>
              </a:rPr>
              <a:t>proposed a neurodevelopmental model in early development in which early trauma alters the developing brain. E.g. The hypothalamic-</a:t>
            </a:r>
            <a:r>
              <a:rPr lang="en-GB" sz="2400" dirty="0" err="1">
                <a:solidFill>
                  <a:schemeClr val="tx1"/>
                </a:solidFill>
                <a:effectLst>
                  <a:outerShdw blurRad="38100" dist="38100" dir="2700000" algn="tl">
                    <a:srgbClr val="000000">
                      <a:alpha val="43137"/>
                    </a:srgbClr>
                  </a:outerShdw>
                </a:effectLst>
              </a:rPr>
              <a:t>pituatry</a:t>
            </a:r>
            <a:r>
              <a:rPr lang="en-GB" sz="2400" dirty="0">
                <a:solidFill>
                  <a:schemeClr val="tx1"/>
                </a:solidFill>
                <a:effectLst>
                  <a:outerShdw blurRad="38100" dist="38100" dir="2700000" algn="tl">
                    <a:srgbClr val="000000">
                      <a:alpha val="43137"/>
                    </a:srgbClr>
                  </a:outerShdw>
                </a:effectLst>
              </a:rPr>
              <a:t>-adrenal system (HPA) becomes over-active and the person is more vulnerable to later stress</a:t>
            </a:r>
          </a:p>
        </p:txBody>
      </p:sp>
    </p:spTree>
    <p:custDataLst>
      <p:tags r:id="rId1"/>
    </p:custDataLst>
    <p:extLst>
      <p:ext uri="{BB962C8B-B14F-4D97-AF65-F5344CB8AC3E}">
        <p14:creationId xmlns:p14="http://schemas.microsoft.com/office/powerpoint/2010/main" val="4183583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fltVal val="0"/>
                                          </p:val>
                                        </p:tav>
                                        <p:tav tm="100000">
                                          <p:val>
                                            <p:strVal val="#ppt_w"/>
                                          </p:val>
                                        </p:tav>
                                      </p:tavLst>
                                    </p:anim>
                                    <p:anim calcmode="lin" valueType="num">
                                      <p:cBhvr>
                                        <p:cTn id="18" dur="1000" fill="hold"/>
                                        <p:tgtEl>
                                          <p:spTgt spid="4"/>
                                        </p:tgtEl>
                                        <p:attrNameLst>
                                          <p:attrName>ppt_h</p:attrName>
                                        </p:attrNameLst>
                                      </p:cBhvr>
                                      <p:tavLst>
                                        <p:tav tm="0">
                                          <p:val>
                                            <p:fltVal val="0"/>
                                          </p:val>
                                        </p:tav>
                                        <p:tav tm="100000">
                                          <p:val>
                                            <p:strVal val="#ppt_h"/>
                                          </p:val>
                                        </p:tav>
                                      </p:tavLst>
                                    </p:anim>
                                    <p:anim calcmode="lin" valueType="num">
                                      <p:cBhvr>
                                        <p:cTn id="19" dur="1000" fill="hold"/>
                                        <p:tgtEl>
                                          <p:spTgt spid="4"/>
                                        </p:tgtEl>
                                        <p:attrNameLst>
                                          <p:attrName>style.rotation</p:attrName>
                                        </p:attrNameLst>
                                      </p:cBhvr>
                                      <p:tavLst>
                                        <p:tav tm="0">
                                          <p:val>
                                            <p:fltVal val="90"/>
                                          </p:val>
                                        </p:tav>
                                        <p:tav tm="100000">
                                          <p:val>
                                            <p:fltVal val="0"/>
                                          </p:val>
                                        </p:tav>
                                      </p:tavLst>
                                    </p:anim>
                                    <p:animEffect transition="in" filter="fade">
                                      <p:cBhvr>
                                        <p:cTn id="2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19500" t="36588" r="54125" b="13059"/>
          <a:stretch/>
        </p:blipFill>
        <p:spPr bwMode="auto">
          <a:xfrm rot="19056688">
            <a:off x="7534158" y="5219360"/>
            <a:ext cx="1410563" cy="14306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523194" y="116633"/>
            <a:ext cx="8079581" cy="864096"/>
          </a:xfrm>
          <a:solidFill>
            <a:schemeClr val="accent4"/>
          </a:solidFill>
        </p:spPr>
        <p:style>
          <a:lnRef idx="2">
            <a:schemeClr val="accent3">
              <a:shade val="50000"/>
            </a:schemeClr>
          </a:lnRef>
          <a:fillRef idx="1">
            <a:schemeClr val="accent3"/>
          </a:fillRef>
          <a:effectRef idx="0">
            <a:schemeClr val="accent3"/>
          </a:effectRef>
          <a:fontRef idx="minor">
            <a:schemeClr val="lt1"/>
          </a:fontRef>
        </p:style>
        <p:txBody>
          <a:bodyPr/>
          <a:lstStyle/>
          <a:p>
            <a:r>
              <a:rPr lang="en-GB" dirty="0"/>
              <a:t>Modern Understanding of Stress</a:t>
            </a:r>
          </a:p>
        </p:txBody>
      </p:sp>
      <p:sp>
        <p:nvSpPr>
          <p:cNvPr id="3" name="Content Placeholder 2"/>
          <p:cNvSpPr>
            <a:spLocks noGrp="1"/>
          </p:cNvSpPr>
          <p:nvPr>
            <p:ph idx="1"/>
          </p:nvPr>
        </p:nvSpPr>
        <p:spPr>
          <a:xfrm>
            <a:off x="16850" y="1052736"/>
            <a:ext cx="9144000" cy="3375813"/>
          </a:xfrm>
        </p:spPr>
        <p:txBody>
          <a:bodyPr>
            <a:noAutofit/>
          </a:bodyPr>
          <a:lstStyle/>
          <a:p>
            <a:r>
              <a:rPr lang="en-GB" sz="3200" dirty="0"/>
              <a:t>Originally stress was seen as psychological in nature, in particular related to </a:t>
            </a:r>
            <a:r>
              <a:rPr lang="en-GB" sz="3200" b="1" dirty="0"/>
              <a:t>parenting</a:t>
            </a:r>
          </a:p>
          <a:p>
            <a:r>
              <a:rPr lang="en-GB" sz="3200" dirty="0"/>
              <a:t>Psychological stress is still seen as important, a modern definition of stress includes </a:t>
            </a:r>
            <a:r>
              <a:rPr lang="en-GB" sz="3200" b="1" dirty="0"/>
              <a:t>anything that risks triggering </a:t>
            </a:r>
            <a:r>
              <a:rPr lang="en-GB" sz="3200" b="1" dirty="0" err="1"/>
              <a:t>Sz</a:t>
            </a:r>
            <a:r>
              <a:rPr lang="en-GB" sz="3200" b="1" dirty="0"/>
              <a:t> e.g. cannabis</a:t>
            </a:r>
          </a:p>
          <a:p>
            <a:r>
              <a:rPr lang="en-GB" sz="3200" dirty="0"/>
              <a:t>Cannabis is a </a:t>
            </a:r>
            <a:r>
              <a:rPr lang="en-GB" sz="3200" b="1" dirty="0"/>
              <a:t>stressor</a:t>
            </a:r>
            <a:r>
              <a:rPr lang="en-GB" sz="3200" dirty="0"/>
              <a:t> because it </a:t>
            </a:r>
            <a:r>
              <a:rPr lang="en-GB" sz="3200" b="1" dirty="0"/>
              <a:t>increases</a:t>
            </a:r>
            <a:r>
              <a:rPr lang="en-GB" sz="3200" dirty="0"/>
              <a:t> the risk of </a:t>
            </a:r>
            <a:r>
              <a:rPr lang="en-GB" sz="3200" dirty="0" err="1"/>
              <a:t>Sz</a:t>
            </a:r>
            <a:r>
              <a:rPr lang="en-GB" sz="3200" dirty="0"/>
              <a:t> </a:t>
            </a:r>
            <a:r>
              <a:rPr lang="en-GB" sz="3200" dirty="0" smtClean="0"/>
              <a:t>(</a:t>
            </a:r>
            <a:r>
              <a:rPr lang="en-GB" sz="3200" b="1" u="sng" dirty="0" smtClean="0"/>
              <a:t>x7)</a:t>
            </a:r>
            <a:r>
              <a:rPr lang="en-GB" sz="3200" dirty="0" smtClean="0"/>
              <a:t> </a:t>
            </a:r>
            <a:r>
              <a:rPr lang="en-GB" sz="3200" dirty="0"/>
              <a:t>as it interferes with the dopamine system</a:t>
            </a:r>
          </a:p>
          <a:p>
            <a:r>
              <a:rPr lang="en-GB" sz="3200" dirty="0"/>
              <a:t>However most </a:t>
            </a:r>
            <a:r>
              <a:rPr lang="en-GB" sz="3200" dirty="0" smtClean="0"/>
              <a:t>people don’t </a:t>
            </a:r>
            <a:r>
              <a:rPr lang="en-GB" sz="3200" dirty="0"/>
              <a:t>develop </a:t>
            </a:r>
            <a:r>
              <a:rPr lang="en-GB" sz="3200" dirty="0" err="1"/>
              <a:t>Sz</a:t>
            </a:r>
            <a:r>
              <a:rPr lang="en-GB" sz="3200" dirty="0"/>
              <a:t> after smoking cannabis so there must be other vulnerability factors</a:t>
            </a:r>
          </a:p>
        </p:txBody>
      </p:sp>
      <p:sp>
        <p:nvSpPr>
          <p:cNvPr id="5" name="Rectangle 4"/>
          <p:cNvSpPr/>
          <p:nvPr/>
        </p:nvSpPr>
        <p:spPr>
          <a:xfrm>
            <a:off x="1" y="5934670"/>
            <a:ext cx="7632850" cy="923330"/>
          </a:xfrm>
          <a:prstGeom prst="rect">
            <a:avLst/>
          </a:prstGeom>
          <a:solidFill>
            <a:schemeClr val="accent4">
              <a:lumMod val="60000"/>
              <a:lumOff val="40000"/>
            </a:schemeClr>
          </a:solidFill>
        </p:spPr>
        <p:txBody>
          <a:bodyPr wrap="square">
            <a:spAutoFit/>
          </a:bodyPr>
          <a:lstStyle/>
          <a:p>
            <a:r>
              <a:rPr lang="en-GB" dirty="0"/>
              <a:t>Interesting article:  </a:t>
            </a:r>
            <a:r>
              <a:rPr lang="en-GB" dirty="0">
                <a:hlinkClick r:id="rId4"/>
              </a:rPr>
              <a:t>https://www.ncbi.nlm.nih.gov/pmc/articles/PMC2632429/</a:t>
            </a:r>
            <a:endParaRPr lang="en-GB" dirty="0"/>
          </a:p>
          <a:p>
            <a:r>
              <a:rPr lang="en-GB" dirty="0"/>
              <a:t>Remember, you can read the abstract to get a good idea as to what the research did and found. Please at least read the abstract.  </a:t>
            </a:r>
          </a:p>
        </p:txBody>
      </p:sp>
    </p:spTree>
    <p:custDataLst>
      <p:tags r:id="rId1"/>
    </p:custDataLst>
    <p:extLst>
      <p:ext uri="{BB962C8B-B14F-4D97-AF65-F5344CB8AC3E}">
        <p14:creationId xmlns:p14="http://schemas.microsoft.com/office/powerpoint/2010/main" val="1196942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GB" dirty="0"/>
              <a:t>A03 – Evidence for the role of vulnerability and triggers</a:t>
            </a:r>
          </a:p>
        </p:txBody>
      </p:sp>
      <p:sp>
        <p:nvSpPr>
          <p:cNvPr id="3" name="Content Placeholder 2"/>
          <p:cNvSpPr>
            <a:spLocks noGrp="1"/>
          </p:cNvSpPr>
          <p:nvPr>
            <p:ph idx="1"/>
          </p:nvPr>
        </p:nvSpPr>
        <p:spPr>
          <a:xfrm>
            <a:off x="169168" y="1719442"/>
            <a:ext cx="8758808" cy="5138558"/>
          </a:xfrm>
          <a:solidFill>
            <a:schemeClr val="accent1">
              <a:lumMod val="20000"/>
              <a:lumOff val="80000"/>
            </a:schemeClr>
          </a:solidFill>
        </p:spPr>
        <p:txBody>
          <a:bodyPr>
            <a:noAutofit/>
          </a:bodyPr>
          <a:lstStyle/>
          <a:p>
            <a:r>
              <a:rPr lang="en-GB" b="1" dirty="0" err="1"/>
              <a:t>Tienari</a:t>
            </a:r>
            <a:r>
              <a:rPr lang="en-GB" b="1" dirty="0"/>
              <a:t> (2004)  </a:t>
            </a:r>
            <a:r>
              <a:rPr lang="en-GB" sz="2000" dirty="0"/>
              <a:t>investigated the combination of genetic vulnerability and parenting style (the trigger). </a:t>
            </a:r>
          </a:p>
          <a:p>
            <a:endParaRPr lang="en-GB" sz="2000" dirty="0"/>
          </a:p>
          <a:p>
            <a:r>
              <a:rPr lang="en-GB" sz="2000" b="1" dirty="0"/>
              <a:t>Sample</a:t>
            </a:r>
            <a:r>
              <a:rPr lang="en-GB" sz="2000" dirty="0"/>
              <a:t>: Children adopted from 19,000 Finnish mothers </a:t>
            </a:r>
            <a:r>
              <a:rPr lang="en-GB" sz="2000" dirty="0" smtClean="0"/>
              <a:t>who had </a:t>
            </a:r>
            <a:r>
              <a:rPr lang="en-GB" sz="2000" dirty="0" err="1" smtClean="0"/>
              <a:t>Sz</a:t>
            </a:r>
            <a:r>
              <a:rPr lang="en-GB" sz="2000" dirty="0" smtClean="0"/>
              <a:t> between </a:t>
            </a:r>
            <a:r>
              <a:rPr lang="en-GB" sz="2000" dirty="0"/>
              <a:t>1960-1979 and a control group of adopted children.</a:t>
            </a:r>
          </a:p>
          <a:p>
            <a:endParaRPr lang="en-GB" sz="2000" dirty="0"/>
          </a:p>
          <a:p>
            <a:r>
              <a:rPr lang="en-GB" sz="2000" dirty="0"/>
              <a:t>A child-rearing style of high levels of criticism and conflict and low levels of empathy was implicated in the development of </a:t>
            </a:r>
            <a:r>
              <a:rPr lang="en-GB" sz="2000" dirty="0" err="1"/>
              <a:t>sz</a:t>
            </a:r>
            <a:r>
              <a:rPr lang="en-GB" sz="2000" dirty="0"/>
              <a:t> but only for the children with high genetic risk but not in the control group.</a:t>
            </a:r>
          </a:p>
          <a:p>
            <a:endParaRPr lang="en-GB" sz="2000" dirty="0"/>
          </a:p>
          <a:p>
            <a:r>
              <a:rPr lang="en-GB" sz="2000" dirty="0"/>
              <a:t>This suggests that both genetic vulnerability and family stress are important in development of </a:t>
            </a:r>
            <a:r>
              <a:rPr lang="en-GB" sz="2000" dirty="0" err="1"/>
              <a:t>Sz</a:t>
            </a:r>
            <a:r>
              <a:rPr lang="en-GB" sz="2000" dirty="0"/>
              <a:t> – genetically vulnerable children are more sensitive to parenting behaviour</a:t>
            </a:r>
          </a:p>
        </p:txBody>
      </p:sp>
      <p:pic>
        <p:nvPicPr>
          <p:cNvPr id="1026" name="Picture 2" descr="Image result for finla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40352" y="276419"/>
            <a:ext cx="1187624" cy="129212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2657161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normAutofit fontScale="90000"/>
          </a:bodyPr>
          <a:lstStyle/>
          <a:p>
            <a:r>
              <a:rPr lang="en-GB" dirty="0"/>
              <a:t>A03 -  We don’t know exactly how diathesis and stress work</a:t>
            </a:r>
          </a:p>
        </p:txBody>
      </p:sp>
      <p:sp>
        <p:nvSpPr>
          <p:cNvPr id="3" name="Content Placeholder 2"/>
          <p:cNvSpPr>
            <a:spLocks noGrp="1"/>
          </p:cNvSpPr>
          <p:nvPr>
            <p:ph idx="1"/>
          </p:nvPr>
        </p:nvSpPr>
        <p:spPr/>
        <p:txBody>
          <a:bodyPr>
            <a:normAutofit fontScale="92500"/>
          </a:bodyPr>
          <a:lstStyle/>
          <a:p>
            <a:r>
              <a:rPr lang="en-GB" dirty="0"/>
              <a:t>Strong evidence to suggest some sort of underlying vulnerability coupled with stress can lead to </a:t>
            </a:r>
            <a:r>
              <a:rPr lang="en-GB" dirty="0" err="1"/>
              <a:t>sz</a:t>
            </a:r>
            <a:endParaRPr lang="en-GB" dirty="0"/>
          </a:p>
          <a:p>
            <a:r>
              <a:rPr lang="en-GB" dirty="0"/>
              <a:t>Also have well informed suggestions for how vulnerabilities and stress might lead to symptoms</a:t>
            </a:r>
          </a:p>
          <a:p>
            <a:r>
              <a:rPr lang="en-GB" dirty="0"/>
              <a:t>However, we do not yet fully understand the mechanisms by which the symptoms of </a:t>
            </a:r>
            <a:r>
              <a:rPr lang="en-GB" dirty="0" err="1"/>
              <a:t>sz</a:t>
            </a:r>
            <a:r>
              <a:rPr lang="en-GB" dirty="0"/>
              <a:t> appear and how both vulnerability and stress produce them </a:t>
            </a:r>
          </a:p>
        </p:txBody>
      </p:sp>
    </p:spTree>
    <p:custDataLst>
      <p:tags r:id="rId1"/>
    </p:custDataLst>
    <p:extLst>
      <p:ext uri="{BB962C8B-B14F-4D97-AF65-F5344CB8AC3E}">
        <p14:creationId xmlns:p14="http://schemas.microsoft.com/office/powerpoint/2010/main" val="39314716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59245"/>
            <a:ext cx="8079581" cy="1032986"/>
          </a:xfrm>
          <a:solidFill>
            <a:schemeClr val="accent2"/>
          </a:solidFill>
          <a:ln>
            <a:solidFill>
              <a:schemeClr val="accent2"/>
            </a:solidFill>
          </a:ln>
        </p:spPr>
        <p:style>
          <a:lnRef idx="2">
            <a:schemeClr val="accent4">
              <a:shade val="50000"/>
            </a:schemeClr>
          </a:lnRef>
          <a:fillRef idx="1">
            <a:schemeClr val="accent4"/>
          </a:fillRef>
          <a:effectRef idx="0">
            <a:schemeClr val="accent4"/>
          </a:effectRef>
          <a:fontRef idx="minor">
            <a:schemeClr val="lt1"/>
          </a:fontRef>
        </p:style>
        <p:txBody>
          <a:bodyPr>
            <a:normAutofit/>
          </a:bodyPr>
          <a:lstStyle/>
          <a:p>
            <a:r>
              <a:rPr lang="en-GB" sz="6000" b="1" dirty="0">
                <a:solidFill>
                  <a:schemeClr val="tx1"/>
                </a:solidFill>
              </a:rPr>
              <a:t>Treatment</a:t>
            </a:r>
            <a:endParaRPr lang="en-GB" b="1" dirty="0">
              <a:solidFill>
                <a:schemeClr val="tx1"/>
              </a:solidFill>
            </a:endParaRPr>
          </a:p>
        </p:txBody>
      </p:sp>
      <p:sp>
        <p:nvSpPr>
          <p:cNvPr id="3" name="Content Placeholder 2"/>
          <p:cNvSpPr>
            <a:spLocks noGrp="1"/>
          </p:cNvSpPr>
          <p:nvPr>
            <p:ph idx="1"/>
          </p:nvPr>
        </p:nvSpPr>
        <p:spPr>
          <a:xfrm>
            <a:off x="251321" y="1452673"/>
            <a:ext cx="8223796" cy="1139860"/>
          </a:xfrm>
        </p:spPr>
        <p:txBody>
          <a:bodyPr>
            <a:noAutofit/>
          </a:bodyPr>
          <a:lstStyle/>
          <a:p>
            <a:r>
              <a:rPr lang="en-GB" sz="2800" dirty="0"/>
              <a:t>The interactionist approach also acknowledges both biological and psychological factors is compatible with both types of treatment</a:t>
            </a:r>
          </a:p>
        </p:txBody>
      </p:sp>
      <p:sp>
        <p:nvSpPr>
          <p:cNvPr id="4" name="Rectangle 3"/>
          <p:cNvSpPr/>
          <p:nvPr/>
        </p:nvSpPr>
        <p:spPr>
          <a:xfrm>
            <a:off x="436082" y="3192698"/>
            <a:ext cx="4783989" cy="1384995"/>
          </a:xfrm>
          <a:prstGeom prst="rect">
            <a:avLst/>
          </a:prstGeom>
        </p:spPr>
        <p:txBody>
          <a:bodyPr wrap="square">
            <a:spAutoFit/>
          </a:bodyPr>
          <a:lstStyle/>
          <a:p>
            <a:r>
              <a:rPr lang="en-GB" sz="2800" dirty="0"/>
              <a:t>Model combines </a:t>
            </a:r>
            <a:r>
              <a:rPr lang="en-GB" sz="2800" b="1" dirty="0"/>
              <a:t>antipsychotics</a:t>
            </a:r>
            <a:r>
              <a:rPr lang="en-GB" sz="2800" dirty="0"/>
              <a:t> with </a:t>
            </a:r>
            <a:r>
              <a:rPr lang="en-GB" sz="2800" b="1" dirty="0"/>
              <a:t>psychological therapies </a:t>
            </a:r>
            <a:r>
              <a:rPr lang="en-GB" sz="2800" dirty="0"/>
              <a:t>such as </a:t>
            </a:r>
            <a:r>
              <a:rPr lang="en-GB" sz="2800" b="1" dirty="0"/>
              <a:t>CBT</a:t>
            </a:r>
          </a:p>
        </p:txBody>
      </p:sp>
      <p:sp>
        <p:nvSpPr>
          <p:cNvPr id="5" name="Rectangle 4"/>
          <p:cNvSpPr/>
          <p:nvPr/>
        </p:nvSpPr>
        <p:spPr>
          <a:xfrm>
            <a:off x="4283968" y="4636679"/>
            <a:ext cx="4572000" cy="1815882"/>
          </a:xfrm>
          <a:prstGeom prst="rect">
            <a:avLst/>
          </a:prstGeom>
        </p:spPr>
        <p:txBody>
          <a:bodyPr>
            <a:spAutoFit/>
          </a:bodyPr>
          <a:lstStyle/>
          <a:p>
            <a:r>
              <a:rPr lang="en-GB" sz="2800" dirty="0"/>
              <a:t>Standard practice in UK is to </a:t>
            </a:r>
            <a:r>
              <a:rPr lang="en-GB" sz="2800" b="1" dirty="0"/>
              <a:t>combine the two </a:t>
            </a:r>
            <a:r>
              <a:rPr lang="en-GB" sz="2800" dirty="0"/>
              <a:t>and is unusual to treat using psychological therapies alone</a:t>
            </a:r>
          </a:p>
        </p:txBody>
      </p:sp>
      <p:sp>
        <p:nvSpPr>
          <p:cNvPr id="6" name="Curved Left Arrow 5"/>
          <p:cNvSpPr/>
          <p:nvPr/>
        </p:nvSpPr>
        <p:spPr>
          <a:xfrm>
            <a:off x="5220072" y="2592533"/>
            <a:ext cx="792088" cy="139302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7" name="Curved Right Arrow 6"/>
          <p:cNvSpPr/>
          <p:nvPr/>
        </p:nvSpPr>
        <p:spPr>
          <a:xfrm>
            <a:off x="2722083" y="4393027"/>
            <a:ext cx="864096" cy="1384609"/>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95734" y="2654619"/>
            <a:ext cx="1860234" cy="1240156"/>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6083" y="5085331"/>
            <a:ext cx="1853952" cy="1235968"/>
          </a:xfrm>
          <a:prstGeom prst="rect">
            <a:avLst/>
          </a:prstGeom>
        </p:spPr>
      </p:pic>
    </p:spTree>
    <p:custDataLst>
      <p:tags r:id="rId1"/>
    </p:custDataLst>
    <p:extLst>
      <p:ext uri="{BB962C8B-B14F-4D97-AF65-F5344CB8AC3E}">
        <p14:creationId xmlns:p14="http://schemas.microsoft.com/office/powerpoint/2010/main" val="903162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normAutofit fontScale="90000"/>
          </a:bodyPr>
          <a:lstStyle/>
          <a:p>
            <a:r>
              <a:rPr lang="en-GB" dirty="0"/>
              <a:t>A03 – Support for combinations of treatments</a:t>
            </a:r>
          </a:p>
        </p:txBody>
      </p:sp>
      <p:sp>
        <p:nvSpPr>
          <p:cNvPr id="3" name="Content Placeholder 2"/>
          <p:cNvSpPr>
            <a:spLocks noGrp="1"/>
          </p:cNvSpPr>
          <p:nvPr>
            <p:ph idx="1"/>
          </p:nvPr>
        </p:nvSpPr>
        <p:spPr>
          <a:xfrm>
            <a:off x="457200" y="1600200"/>
            <a:ext cx="5338936" cy="4925144"/>
          </a:xfrm>
        </p:spPr>
        <p:txBody>
          <a:bodyPr>
            <a:normAutofit fontScale="77500" lnSpcReduction="20000"/>
          </a:bodyPr>
          <a:lstStyle/>
          <a:p>
            <a:r>
              <a:rPr lang="en-GB" b="1" dirty="0" err="1"/>
              <a:t>Tarrier</a:t>
            </a:r>
            <a:r>
              <a:rPr lang="en-GB" b="1" dirty="0"/>
              <a:t> (2004) </a:t>
            </a:r>
            <a:r>
              <a:rPr lang="en-GB" dirty="0"/>
              <a:t>315 patients were randomly allocated to a medication + CBT group, medication + supportive counselling or a control group</a:t>
            </a:r>
          </a:p>
          <a:p>
            <a:endParaRPr lang="en-GB" dirty="0"/>
          </a:p>
          <a:p>
            <a:r>
              <a:rPr lang="en-GB" dirty="0"/>
              <a:t>Patients in the two combination groups showed lower symptom levels than control, although there were no difference in rates of hospital readmission</a:t>
            </a:r>
          </a:p>
          <a:p>
            <a:endParaRPr lang="en-GB" dirty="0"/>
          </a:p>
          <a:p>
            <a:r>
              <a:rPr lang="en-GB" dirty="0"/>
              <a:t>This and other studies show there is clear advantage to adopting an </a:t>
            </a:r>
            <a:r>
              <a:rPr lang="en-GB" dirty="0" err="1"/>
              <a:t>interactionist</a:t>
            </a:r>
            <a:r>
              <a:rPr lang="en-GB" dirty="0"/>
              <a:t> approach</a:t>
            </a:r>
          </a:p>
        </p:txBody>
      </p:sp>
      <p:pic>
        <p:nvPicPr>
          <p:cNvPr id="3074" name="Picture 2" descr="Image result for medication and cbt">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192" y="4077072"/>
            <a:ext cx="2445157" cy="244827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result for medication and cbt">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0190" y="1669350"/>
            <a:ext cx="2445157" cy="2409187"/>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525972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ontent Placeholder 2"/>
          <p:cNvSpPr>
            <a:spLocks noGrp="1"/>
          </p:cNvSpPr>
          <p:nvPr>
            <p:ph idx="1"/>
          </p:nvPr>
        </p:nvSpPr>
        <p:spPr/>
        <p:txBody>
          <a:bodyPr/>
          <a:lstStyle/>
          <a:p>
            <a:pPr algn="ctr">
              <a:buFont typeface="Arial" pitchFamily="34" charset="0"/>
              <a:buNone/>
              <a:defRPr/>
            </a:pPr>
            <a:r>
              <a:rPr lang="en-GB" altLang="en-US" dirty="0"/>
              <a:t>Work with a partner to complete the question to check you are ok with the content you have just covered	</a:t>
            </a:r>
          </a:p>
        </p:txBody>
      </p:sp>
      <p:sp>
        <p:nvSpPr>
          <p:cNvPr id="2" name="Title 1"/>
          <p:cNvSpPr>
            <a:spLocks noGrp="1"/>
          </p:cNvSpPr>
          <p:nvPr>
            <p:ph type="title"/>
          </p:nvPr>
        </p:nvSpPr>
        <p:spPr>
          <a:xfrm>
            <a:off x="492919" y="3501008"/>
            <a:ext cx="8079581" cy="1658198"/>
          </a:xfrm>
        </p:spPr>
        <p:txBody>
          <a:bodyPr>
            <a:normAutofit fontScale="90000"/>
          </a:bodyPr>
          <a:lstStyle/>
          <a:p>
            <a:pPr algn="ctr">
              <a:defRPr/>
            </a:pPr>
            <a:r>
              <a:rPr lang="en-US" b="1" i="1" dirty="0">
                <a:solidFill>
                  <a:srgbClr val="0000CC"/>
                </a:solidFill>
              </a:rPr>
              <a:t/>
            </a:r>
            <a:br>
              <a:rPr lang="en-US" b="1" i="1" dirty="0">
                <a:solidFill>
                  <a:srgbClr val="0000CC"/>
                </a:solidFill>
              </a:rPr>
            </a:br>
            <a:r>
              <a:rPr lang="en-US" b="1" i="1" dirty="0">
                <a:solidFill>
                  <a:srgbClr val="0000CC"/>
                </a:solidFill>
              </a:rPr>
              <a:t>Outline the diathesis-stress model of schizophrenia. </a:t>
            </a:r>
            <a:r>
              <a:rPr lang="en-US" dirty="0">
                <a:solidFill>
                  <a:srgbClr val="0000CC"/>
                </a:solidFill>
              </a:rPr>
              <a:t/>
            </a:r>
            <a:br>
              <a:rPr lang="en-US" dirty="0">
                <a:solidFill>
                  <a:srgbClr val="0000CC"/>
                </a:solidFill>
              </a:rPr>
            </a:br>
            <a:r>
              <a:rPr lang="en-US" b="1" i="1" dirty="0"/>
              <a:t> (6 marks) </a:t>
            </a:r>
            <a:r>
              <a:rPr lang="en-US" dirty="0"/>
              <a:t> </a:t>
            </a:r>
            <a:br>
              <a:rPr lang="en-US" dirty="0"/>
            </a:br>
            <a:endParaRPr lang="en-GB"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520" y="0"/>
            <a:ext cx="2198018" cy="1758414"/>
          </a:xfrm>
          <a:prstGeom prst="rect">
            <a:avLst/>
          </a:prstGeom>
        </p:spPr>
      </p:pic>
      <p:sp>
        <p:nvSpPr>
          <p:cNvPr id="4" name="Rectangle 3"/>
          <p:cNvSpPr/>
          <p:nvPr/>
        </p:nvSpPr>
        <p:spPr>
          <a:xfrm>
            <a:off x="2191994" y="490909"/>
            <a:ext cx="5114477" cy="1200329"/>
          </a:xfrm>
          <a:prstGeom prst="rect">
            <a:avLst/>
          </a:prstGeom>
          <a:noFill/>
        </p:spPr>
        <p:txBody>
          <a:bodyPr wrap="none" lIns="91440" tIns="45720" rIns="91440" bIns="45720">
            <a:spAutoFit/>
          </a:bodyPr>
          <a:lstStyle/>
          <a:p>
            <a:pPr algn="ctr"/>
            <a:r>
              <a:rPr lang="en-US" sz="7200" b="1" cap="none" spc="0" dirty="0">
                <a:ln w="0"/>
                <a:gradFill>
                  <a:gsLst>
                    <a:gs pos="0">
                      <a:schemeClr val="accent5">
                        <a:lumMod val="50000"/>
                      </a:schemeClr>
                    </a:gs>
                    <a:gs pos="50000">
                      <a:schemeClr val="accent5"/>
                    </a:gs>
                    <a:gs pos="100000">
                      <a:schemeClr val="accent5">
                        <a:lumMod val="60000"/>
                        <a:lumOff val="40000"/>
                      </a:schemeClr>
                    </a:gs>
                  </a:gsLst>
                  <a:lin ang="5400000"/>
                </a:gradFill>
                <a:effectLst>
                  <a:outerShdw blurRad="38100" dist="38100" dir="2700000" algn="tl">
                    <a:srgbClr val="000000">
                      <a:alpha val="43137"/>
                    </a:srgbClr>
                  </a:outerShdw>
                  <a:reflection blurRad="6350" stA="53000" endA="300" endPos="35500" dir="5400000" sy="-90000" algn="bl" rotWithShape="0"/>
                </a:effectLst>
              </a:rPr>
              <a:t>Checkpoint….</a:t>
            </a:r>
          </a:p>
        </p:txBody>
      </p:sp>
    </p:spTree>
    <p:custDataLst>
      <p:tags r:id="rId1"/>
    </p:custDataLst>
    <p:extLst>
      <p:ext uri="{BB962C8B-B14F-4D97-AF65-F5344CB8AC3E}">
        <p14:creationId xmlns:p14="http://schemas.microsoft.com/office/powerpoint/2010/main" val="36648772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332656"/>
            <a:ext cx="8640960" cy="2376264"/>
          </a:xfrm>
        </p:spPr>
        <p:txBody>
          <a:bodyPr>
            <a:noAutofit/>
          </a:bodyPr>
          <a:lstStyle/>
          <a:p>
            <a:pPr algn="ctr"/>
            <a:r>
              <a:rPr lang="en-GB" sz="5400" b="1" spc="0" dirty="0">
                <a:ln w="0"/>
                <a:gradFill>
                  <a:gsLst>
                    <a:gs pos="0">
                      <a:schemeClr val="accent5">
                        <a:lumMod val="50000"/>
                      </a:schemeClr>
                    </a:gs>
                    <a:gs pos="50000">
                      <a:schemeClr val="accent5"/>
                    </a:gs>
                    <a:gs pos="100000">
                      <a:schemeClr val="accent5">
                        <a:lumMod val="60000"/>
                        <a:lumOff val="40000"/>
                      </a:schemeClr>
                    </a:gs>
                  </a:gsLst>
                  <a:lin ang="5400000"/>
                </a:gradFill>
                <a:effectLst>
                  <a:outerShdw blurRad="38100" dist="38100" dir="2700000" algn="tl">
                    <a:srgbClr val="000000">
                      <a:alpha val="43137"/>
                    </a:srgbClr>
                  </a:outerShdw>
                  <a:reflection blurRad="6350" stA="53000" endA="300" endPos="35500" dir="5400000" sy="-90000" algn="bl" rotWithShape="0"/>
                </a:effectLst>
              </a:rPr>
              <a:t>Develop an evaluation for this approach (explanation and treatments) using as many resources as possible </a:t>
            </a:r>
          </a:p>
        </p:txBody>
      </p:sp>
      <p:sp>
        <p:nvSpPr>
          <p:cNvPr id="3" name="Content Placeholder 2"/>
          <p:cNvSpPr>
            <a:spLocks noGrp="1"/>
          </p:cNvSpPr>
          <p:nvPr>
            <p:ph idx="1"/>
          </p:nvPr>
        </p:nvSpPr>
        <p:spPr>
          <a:xfrm>
            <a:off x="395536" y="3073647"/>
            <a:ext cx="8065294" cy="3766185"/>
          </a:xfrm>
        </p:spPr>
        <p:txBody>
          <a:bodyPr/>
          <a:lstStyle/>
          <a:p>
            <a:r>
              <a:rPr lang="en-GB" sz="2800" b="1" dirty="0"/>
              <a:t>Consider:</a:t>
            </a:r>
          </a:p>
          <a:p>
            <a:r>
              <a:rPr lang="en-GB" dirty="0"/>
              <a:t>- evidence for the role of vulnerability and triggers</a:t>
            </a:r>
          </a:p>
          <a:p>
            <a:r>
              <a:rPr lang="en-GB" dirty="0"/>
              <a:t>- is the model over simplified? Any evidence?</a:t>
            </a:r>
          </a:p>
          <a:p>
            <a:r>
              <a:rPr lang="en-GB" dirty="0"/>
              <a:t>- does it fully explain everything or are there limitations?</a:t>
            </a:r>
          </a:p>
          <a:p>
            <a:r>
              <a:rPr lang="en-GB" dirty="0"/>
              <a:t>- is a combination of therapy the most effective? Any research to support this idea? </a:t>
            </a:r>
          </a:p>
          <a:p>
            <a:endParaRPr lang="en-GB" dirty="0"/>
          </a:p>
          <a:p>
            <a:endParaRPr lang="en-GB" dirty="0"/>
          </a:p>
        </p:txBody>
      </p:sp>
    </p:spTree>
    <p:custDataLst>
      <p:tags r:id="rId1"/>
    </p:custDataLst>
    <p:extLst>
      <p:ext uri="{BB962C8B-B14F-4D97-AF65-F5344CB8AC3E}">
        <p14:creationId xmlns:p14="http://schemas.microsoft.com/office/powerpoint/2010/main" val="23632993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19500" t="36588" r="54125" b="13059"/>
          <a:stretch/>
        </p:blipFill>
        <p:spPr bwMode="auto">
          <a:xfrm rot="1230214">
            <a:off x="6429332" y="4116617"/>
            <a:ext cx="2368927" cy="2402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540611" y="393199"/>
            <a:ext cx="8079581" cy="816963"/>
          </a:xfr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lstStyle/>
          <a:p>
            <a:r>
              <a:rPr lang="en-GB" dirty="0"/>
              <a:t>Apply it: Alison</a:t>
            </a:r>
          </a:p>
        </p:txBody>
      </p:sp>
      <p:pic>
        <p:nvPicPr>
          <p:cNvPr id="205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3751" t="28770" r="26500" b="39647"/>
          <a:stretch/>
        </p:blipFill>
        <p:spPr bwMode="auto">
          <a:xfrm>
            <a:off x="540611" y="1340768"/>
            <a:ext cx="8113532" cy="2736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AutoShape 4" descr="Image result for cannabis">
            <a:hlinkClick r:id="rId5"/>
          </p:cNvPr>
          <p:cNvSpPr>
            <a:spLocks noChangeAspect="1" noChangeArrowheads="1"/>
          </p:cNvSpPr>
          <p:nvPr/>
        </p:nvSpPr>
        <p:spPr bwMode="auto">
          <a:xfrm>
            <a:off x="57150" y="-137953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8862303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7388"/>
            <a:ext cx="9144000" cy="518983"/>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ctr"/>
            <a:r>
              <a:rPr lang="en-GB" dirty="0"/>
              <a:t>Possible answer</a:t>
            </a:r>
          </a:p>
        </p:txBody>
      </p:sp>
      <p:sp>
        <p:nvSpPr>
          <p:cNvPr id="3" name="Content Placeholder 2"/>
          <p:cNvSpPr>
            <a:spLocks noGrp="1"/>
          </p:cNvSpPr>
          <p:nvPr>
            <p:ph idx="1"/>
          </p:nvPr>
        </p:nvSpPr>
        <p:spPr>
          <a:xfrm>
            <a:off x="0" y="4078917"/>
            <a:ext cx="9144000" cy="2374419"/>
          </a:xfrm>
        </p:spPr>
        <p:txBody>
          <a:bodyPr>
            <a:normAutofit/>
          </a:bodyPr>
          <a:lstStyle/>
          <a:p>
            <a:pPr marL="0" indent="0">
              <a:buNone/>
            </a:pPr>
            <a:r>
              <a:rPr lang="en-GB" dirty="0"/>
              <a:t>Alison has at least two diathesis factors; her family history of </a:t>
            </a:r>
            <a:r>
              <a:rPr lang="en-GB" dirty="0" err="1"/>
              <a:t>S</a:t>
            </a:r>
            <a:r>
              <a:rPr lang="en-GB" dirty="0" err="1" smtClean="0"/>
              <a:t>z</a:t>
            </a:r>
            <a:r>
              <a:rPr lang="en-GB" dirty="0" smtClean="0"/>
              <a:t> </a:t>
            </a:r>
            <a:r>
              <a:rPr lang="en-GB" dirty="0"/>
              <a:t>and her own history of child abuse. She has also suffered psychological stress in the form of an accident. Cannabis is believed to be a biological stress factor increasing the likelihood of developing </a:t>
            </a:r>
            <a:r>
              <a:rPr lang="en-GB" dirty="0" err="1" smtClean="0"/>
              <a:t>Sz</a:t>
            </a:r>
            <a:r>
              <a:rPr lang="en-GB" dirty="0"/>
              <a:t>. </a:t>
            </a:r>
            <a:r>
              <a:rPr lang="en-GB" dirty="0" smtClean="0"/>
              <a:t>If the person has a </a:t>
            </a:r>
            <a:r>
              <a:rPr lang="en-GB" dirty="0" smtClean="0"/>
              <a:t>genetic vulnerability it can increase their chances of developing </a:t>
            </a:r>
            <a:r>
              <a:rPr lang="en-GB" dirty="0" err="1" smtClean="0"/>
              <a:t>Sz</a:t>
            </a:r>
            <a:r>
              <a:rPr lang="en-GB" dirty="0" smtClean="0"/>
              <a:t> by 7 times. </a:t>
            </a:r>
            <a:r>
              <a:rPr lang="en-GB" dirty="0" smtClean="0"/>
              <a:t>Alison </a:t>
            </a:r>
            <a:r>
              <a:rPr lang="en-GB" dirty="0"/>
              <a:t>would be very unwise to introduce another stressor as this </a:t>
            </a:r>
            <a:r>
              <a:rPr lang="en-GB" dirty="0" smtClean="0"/>
              <a:t>could increase </a:t>
            </a:r>
            <a:r>
              <a:rPr lang="en-GB" dirty="0"/>
              <a:t>her chances of developing </a:t>
            </a:r>
            <a:r>
              <a:rPr lang="en-GB" dirty="0" err="1"/>
              <a:t>S</a:t>
            </a:r>
            <a:r>
              <a:rPr lang="en-GB" dirty="0" err="1" smtClean="0"/>
              <a:t>z</a:t>
            </a:r>
            <a:r>
              <a:rPr lang="en-GB" dirty="0"/>
              <a:t>. </a:t>
            </a:r>
          </a:p>
        </p:txBody>
      </p:sp>
      <p:pic>
        <p:nvPicPr>
          <p:cNvPr id="6" name="Picture 5"/>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500" t="36588" r="54125" b="13059"/>
          <a:stretch/>
        </p:blipFill>
        <p:spPr bwMode="auto">
          <a:xfrm rot="1230214">
            <a:off x="8366157" y="5902333"/>
            <a:ext cx="678776" cy="688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3751" t="28770" r="26500" b="39647"/>
          <a:stretch/>
        </p:blipFill>
        <p:spPr bwMode="auto">
          <a:xfrm>
            <a:off x="2366115" y="1089141"/>
            <a:ext cx="6277711" cy="2117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5" name="Group 14"/>
          <p:cNvGrpSpPr/>
          <p:nvPr/>
        </p:nvGrpSpPr>
        <p:grpSpPr>
          <a:xfrm>
            <a:off x="197847" y="950641"/>
            <a:ext cx="5430443" cy="410942"/>
            <a:chOff x="263795" y="124522"/>
            <a:chExt cx="7240591" cy="547922"/>
          </a:xfrm>
        </p:grpSpPr>
        <p:sp>
          <p:nvSpPr>
            <p:cNvPr id="10" name="Oval 9"/>
            <p:cNvSpPr/>
            <p:nvPr/>
          </p:nvSpPr>
          <p:spPr>
            <a:xfrm>
              <a:off x="5507420" y="279126"/>
              <a:ext cx="1996966" cy="393318"/>
            </a:xfrm>
            <a:prstGeom prst="ellipse">
              <a:avLst/>
            </a:prstGeom>
            <a:noFill/>
            <a:ln w="38100"/>
          </p:spPr>
          <p:style>
            <a:lnRef idx="2">
              <a:schemeClr val="accent1"/>
            </a:lnRef>
            <a:fillRef idx="1">
              <a:schemeClr val="lt1"/>
            </a:fillRef>
            <a:effectRef idx="0">
              <a:schemeClr val="accent1"/>
            </a:effectRef>
            <a:fontRef idx="minor">
              <a:schemeClr val="dk1"/>
            </a:fontRef>
          </p:style>
          <p:txBody>
            <a:bodyPr rtlCol="0" anchor="ctr"/>
            <a:lstStyle/>
            <a:p>
              <a:pPr algn="ctr" defTabSz="685800"/>
              <a:endParaRPr lang="en-GB" sz="1350">
                <a:solidFill>
                  <a:prstClr val="black"/>
                </a:solidFill>
                <a:latin typeface="Calibri" panose="020F0502020204030204"/>
              </a:endParaRPr>
            </a:p>
          </p:txBody>
        </p:sp>
        <p:cxnSp>
          <p:nvCxnSpPr>
            <p:cNvPr id="13" name="Straight Arrow Connector 12"/>
            <p:cNvCxnSpPr/>
            <p:nvPr/>
          </p:nvCxnSpPr>
          <p:spPr>
            <a:xfrm flipH="1" flipV="1">
              <a:off x="2659117" y="309188"/>
              <a:ext cx="2848303" cy="1112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63795" y="124522"/>
              <a:ext cx="2802545" cy="492442"/>
            </a:xfrm>
            <a:prstGeom prst="rect">
              <a:avLst/>
            </a:prstGeom>
            <a:noFill/>
          </p:spPr>
          <p:txBody>
            <a:bodyPr wrap="square" rtlCol="0">
              <a:spAutoFit/>
            </a:bodyPr>
            <a:lstStyle/>
            <a:p>
              <a:pPr defTabSz="685800"/>
              <a:r>
                <a:rPr lang="en-GB" dirty="0">
                  <a:solidFill>
                    <a:prstClr val="black"/>
                  </a:solidFill>
                  <a:latin typeface="Calibri" panose="020F0502020204030204"/>
                </a:rPr>
                <a:t>1 diathesis factor</a:t>
              </a:r>
            </a:p>
          </p:txBody>
        </p:sp>
      </p:grpSp>
      <p:grpSp>
        <p:nvGrpSpPr>
          <p:cNvPr id="19" name="Group 18"/>
          <p:cNvGrpSpPr/>
          <p:nvPr/>
        </p:nvGrpSpPr>
        <p:grpSpPr>
          <a:xfrm>
            <a:off x="172188" y="1314450"/>
            <a:ext cx="6851351" cy="879823"/>
            <a:chOff x="229583" y="609600"/>
            <a:chExt cx="9135135" cy="1173097"/>
          </a:xfrm>
        </p:grpSpPr>
        <p:sp>
          <p:nvSpPr>
            <p:cNvPr id="4" name="Oval 3"/>
            <p:cNvSpPr/>
            <p:nvPr/>
          </p:nvSpPr>
          <p:spPr>
            <a:xfrm>
              <a:off x="7367752" y="609600"/>
              <a:ext cx="1996966" cy="367862"/>
            </a:xfrm>
            <a:prstGeom prst="ellipse">
              <a:avLst/>
            </a:prstGeom>
            <a:noFill/>
            <a:ln w="38100"/>
          </p:spPr>
          <p:style>
            <a:lnRef idx="2">
              <a:schemeClr val="accent1"/>
            </a:lnRef>
            <a:fillRef idx="1">
              <a:schemeClr val="lt1"/>
            </a:fillRef>
            <a:effectRef idx="0">
              <a:schemeClr val="accent1"/>
            </a:effectRef>
            <a:fontRef idx="minor">
              <a:schemeClr val="dk1"/>
            </a:fontRef>
          </p:style>
          <p:txBody>
            <a:bodyPr rtlCol="0" anchor="ctr"/>
            <a:lstStyle/>
            <a:p>
              <a:pPr algn="ctr" defTabSz="685800"/>
              <a:endParaRPr lang="en-GB" sz="1350">
                <a:solidFill>
                  <a:prstClr val="black"/>
                </a:solidFill>
                <a:latin typeface="Calibri" panose="020F0502020204030204"/>
              </a:endParaRPr>
            </a:p>
          </p:txBody>
        </p:sp>
        <p:cxnSp>
          <p:nvCxnSpPr>
            <p:cNvPr id="16" name="Straight Arrow Connector 15"/>
            <p:cNvCxnSpPr/>
            <p:nvPr/>
          </p:nvCxnSpPr>
          <p:spPr>
            <a:xfrm flipH="1">
              <a:off x="2095170" y="777766"/>
              <a:ext cx="5188499" cy="3421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229583" y="920923"/>
              <a:ext cx="2175641" cy="861774"/>
            </a:xfrm>
            <a:prstGeom prst="rect">
              <a:avLst/>
            </a:prstGeom>
            <a:noFill/>
          </p:spPr>
          <p:txBody>
            <a:bodyPr wrap="square" rtlCol="0">
              <a:spAutoFit/>
            </a:bodyPr>
            <a:lstStyle/>
            <a:p>
              <a:pPr defTabSz="685800"/>
              <a:r>
                <a:rPr lang="en-GB" dirty="0">
                  <a:solidFill>
                    <a:prstClr val="black"/>
                  </a:solidFill>
                  <a:latin typeface="Calibri" panose="020F0502020204030204"/>
                </a:rPr>
                <a:t>Another  diathesis factor</a:t>
              </a:r>
            </a:p>
          </p:txBody>
        </p:sp>
      </p:grpSp>
      <p:grpSp>
        <p:nvGrpSpPr>
          <p:cNvPr id="33" name="Group 32"/>
          <p:cNvGrpSpPr/>
          <p:nvPr/>
        </p:nvGrpSpPr>
        <p:grpSpPr>
          <a:xfrm>
            <a:off x="146529" y="1540722"/>
            <a:ext cx="6689755" cy="1344477"/>
            <a:chOff x="229583" y="893162"/>
            <a:chExt cx="8919673" cy="1792635"/>
          </a:xfrm>
        </p:grpSpPr>
        <p:cxnSp>
          <p:nvCxnSpPr>
            <p:cNvPr id="20" name="Straight Arrow Connector 19"/>
            <p:cNvCxnSpPr>
              <a:endCxn id="21" idx="3"/>
            </p:cNvCxnSpPr>
            <p:nvPr/>
          </p:nvCxnSpPr>
          <p:spPr>
            <a:xfrm flipH="1">
              <a:off x="2405226" y="1166819"/>
              <a:ext cx="4747066" cy="10880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23" name="Group 22"/>
            <p:cNvGrpSpPr/>
            <p:nvPr/>
          </p:nvGrpSpPr>
          <p:grpSpPr>
            <a:xfrm>
              <a:off x="229583" y="893162"/>
              <a:ext cx="8919673" cy="1792635"/>
              <a:chOff x="229583" y="893162"/>
              <a:chExt cx="8919673" cy="1792635"/>
            </a:xfrm>
          </p:grpSpPr>
          <p:sp>
            <p:nvSpPr>
              <p:cNvPr id="8" name="Oval 7"/>
              <p:cNvSpPr/>
              <p:nvPr/>
            </p:nvSpPr>
            <p:spPr>
              <a:xfrm>
                <a:off x="7152290" y="893162"/>
                <a:ext cx="1996966" cy="373552"/>
              </a:xfrm>
              <a:prstGeom prst="ellipse">
                <a:avLst/>
              </a:prstGeom>
              <a:noFill/>
              <a:ln w="38100"/>
            </p:spPr>
            <p:style>
              <a:lnRef idx="2">
                <a:schemeClr val="accent1"/>
              </a:lnRef>
              <a:fillRef idx="1">
                <a:schemeClr val="lt1"/>
              </a:fillRef>
              <a:effectRef idx="0">
                <a:schemeClr val="accent1"/>
              </a:effectRef>
              <a:fontRef idx="minor">
                <a:schemeClr val="dk1"/>
              </a:fontRef>
            </p:style>
            <p:txBody>
              <a:bodyPr rtlCol="0" anchor="ctr"/>
              <a:lstStyle/>
              <a:p>
                <a:pPr algn="ctr" defTabSz="685800"/>
                <a:endParaRPr lang="en-GB" sz="1350">
                  <a:solidFill>
                    <a:prstClr val="black"/>
                  </a:solidFill>
                  <a:latin typeface="Calibri" panose="020F0502020204030204"/>
                </a:endParaRPr>
              </a:p>
            </p:txBody>
          </p:sp>
          <p:sp>
            <p:nvSpPr>
              <p:cNvPr id="21" name="TextBox 20"/>
              <p:cNvSpPr txBox="1"/>
              <p:nvPr/>
            </p:nvSpPr>
            <p:spPr>
              <a:xfrm>
                <a:off x="229583" y="1824023"/>
                <a:ext cx="2175643" cy="861774"/>
              </a:xfrm>
              <a:prstGeom prst="rect">
                <a:avLst/>
              </a:prstGeom>
              <a:noFill/>
            </p:spPr>
            <p:txBody>
              <a:bodyPr wrap="square" rtlCol="0">
                <a:spAutoFit/>
              </a:bodyPr>
              <a:lstStyle/>
              <a:p>
                <a:pPr defTabSz="685800"/>
                <a:r>
                  <a:rPr lang="en-GB" dirty="0">
                    <a:solidFill>
                      <a:prstClr val="black"/>
                    </a:solidFill>
                    <a:latin typeface="Calibri" panose="020F0502020204030204"/>
                  </a:rPr>
                  <a:t>Psychological stress </a:t>
                </a:r>
              </a:p>
            </p:txBody>
          </p:sp>
        </p:grpSp>
      </p:grpSp>
      <p:grpSp>
        <p:nvGrpSpPr>
          <p:cNvPr id="32" name="Group 31"/>
          <p:cNvGrpSpPr/>
          <p:nvPr/>
        </p:nvGrpSpPr>
        <p:grpSpPr>
          <a:xfrm>
            <a:off x="73653" y="2563217"/>
            <a:ext cx="8014058" cy="943177"/>
            <a:chOff x="98204" y="2274622"/>
            <a:chExt cx="10685410" cy="1257569"/>
          </a:xfrm>
        </p:grpSpPr>
        <p:sp>
          <p:nvSpPr>
            <p:cNvPr id="9" name="Oval 8"/>
            <p:cNvSpPr/>
            <p:nvPr/>
          </p:nvSpPr>
          <p:spPr>
            <a:xfrm>
              <a:off x="9900745" y="2274622"/>
              <a:ext cx="882869" cy="458067"/>
            </a:xfrm>
            <a:prstGeom prst="ellipse">
              <a:avLst/>
            </a:prstGeom>
            <a:noFill/>
            <a:ln w="38100"/>
          </p:spPr>
          <p:style>
            <a:lnRef idx="2">
              <a:schemeClr val="accent1"/>
            </a:lnRef>
            <a:fillRef idx="1">
              <a:schemeClr val="lt1"/>
            </a:fillRef>
            <a:effectRef idx="0">
              <a:schemeClr val="accent1"/>
            </a:effectRef>
            <a:fontRef idx="minor">
              <a:schemeClr val="dk1"/>
            </a:fontRef>
          </p:style>
          <p:txBody>
            <a:bodyPr rtlCol="0" anchor="ctr"/>
            <a:lstStyle/>
            <a:p>
              <a:pPr algn="ctr" defTabSz="685800"/>
              <a:endParaRPr lang="en-GB" sz="1350">
                <a:solidFill>
                  <a:prstClr val="black"/>
                </a:solidFill>
                <a:latin typeface="Calibri" panose="020F0502020204030204"/>
              </a:endParaRPr>
            </a:p>
          </p:txBody>
        </p:sp>
        <p:sp>
          <p:nvSpPr>
            <p:cNvPr id="24" name="Oval 23"/>
            <p:cNvSpPr/>
            <p:nvPr/>
          </p:nvSpPr>
          <p:spPr>
            <a:xfrm>
              <a:off x="4945117" y="2538363"/>
              <a:ext cx="1329559" cy="458067"/>
            </a:xfrm>
            <a:prstGeom prst="ellipse">
              <a:avLst/>
            </a:prstGeom>
            <a:noFill/>
            <a:ln w="38100"/>
          </p:spPr>
          <p:style>
            <a:lnRef idx="2">
              <a:schemeClr val="accent1"/>
            </a:lnRef>
            <a:fillRef idx="1">
              <a:schemeClr val="lt1"/>
            </a:fillRef>
            <a:effectRef idx="0">
              <a:schemeClr val="accent1"/>
            </a:effectRef>
            <a:fontRef idx="minor">
              <a:schemeClr val="dk1"/>
            </a:fontRef>
          </p:style>
          <p:txBody>
            <a:bodyPr rtlCol="0" anchor="ctr"/>
            <a:lstStyle/>
            <a:p>
              <a:pPr algn="ctr" defTabSz="685800"/>
              <a:endParaRPr lang="en-GB" sz="1350">
                <a:solidFill>
                  <a:prstClr val="black"/>
                </a:solidFill>
                <a:latin typeface="Calibri" panose="020F0502020204030204"/>
              </a:endParaRPr>
            </a:p>
          </p:txBody>
        </p:sp>
        <p:cxnSp>
          <p:nvCxnSpPr>
            <p:cNvPr id="29" name="Straight Arrow Connector 28"/>
            <p:cNvCxnSpPr/>
            <p:nvPr/>
          </p:nvCxnSpPr>
          <p:spPr>
            <a:xfrm flipH="1">
              <a:off x="2095170" y="2975465"/>
              <a:ext cx="2981325" cy="1020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98204" y="2670417"/>
              <a:ext cx="2786510" cy="861774"/>
            </a:xfrm>
            <a:prstGeom prst="rect">
              <a:avLst/>
            </a:prstGeom>
            <a:noFill/>
          </p:spPr>
          <p:txBody>
            <a:bodyPr wrap="square" rtlCol="0">
              <a:spAutoFit/>
            </a:bodyPr>
            <a:lstStyle/>
            <a:p>
              <a:pPr defTabSz="685800"/>
              <a:r>
                <a:rPr lang="en-GB" dirty="0">
                  <a:solidFill>
                    <a:prstClr val="black"/>
                  </a:solidFill>
                  <a:latin typeface="Calibri" panose="020F0502020204030204"/>
                </a:rPr>
                <a:t>Cannabis use can lead to </a:t>
              </a:r>
              <a:r>
                <a:rPr lang="en-GB" dirty="0" err="1">
                  <a:solidFill>
                    <a:prstClr val="black"/>
                  </a:solidFill>
                  <a:latin typeface="Calibri" panose="020F0502020204030204"/>
                </a:rPr>
                <a:t>Sz</a:t>
              </a:r>
              <a:r>
                <a:rPr lang="en-GB" dirty="0">
                  <a:solidFill>
                    <a:prstClr val="black"/>
                  </a:solidFill>
                  <a:latin typeface="Calibri" panose="020F0502020204030204"/>
                </a:rPr>
                <a:t> (bio)</a:t>
              </a:r>
            </a:p>
          </p:txBody>
        </p:sp>
      </p:grpSp>
    </p:spTree>
    <p:custDataLst>
      <p:tags r:id="rId1"/>
    </p:custDataLst>
    <p:extLst>
      <p:ext uri="{BB962C8B-B14F-4D97-AF65-F5344CB8AC3E}">
        <p14:creationId xmlns:p14="http://schemas.microsoft.com/office/powerpoint/2010/main" val="2395965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ppt_x"/>
                                          </p:val>
                                        </p:tav>
                                        <p:tav tm="100000">
                                          <p:val>
                                            <p:strVal val="#ppt_x"/>
                                          </p:val>
                                        </p:tav>
                                      </p:tavLst>
                                    </p:anim>
                                    <p:anim calcmode="lin" valueType="num">
                                      <p:cBhvr additive="base">
                                        <p:cTn id="20"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additive="base">
                                        <p:cTn id="25" dur="500" fill="hold"/>
                                        <p:tgtEl>
                                          <p:spTgt spid="32"/>
                                        </p:tgtEl>
                                        <p:attrNameLst>
                                          <p:attrName>ppt_x</p:attrName>
                                        </p:attrNameLst>
                                      </p:cBhvr>
                                      <p:tavLst>
                                        <p:tav tm="0">
                                          <p:val>
                                            <p:strVal val="#ppt_x"/>
                                          </p:val>
                                        </p:tav>
                                        <p:tav tm="100000">
                                          <p:val>
                                            <p:strVal val="#ppt_x"/>
                                          </p:val>
                                        </p:tav>
                                      </p:tavLst>
                                    </p:anim>
                                    <p:anim calcmode="lin" valueType="num">
                                      <p:cBhvr additive="base">
                                        <p:cTn id="26"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fill="hold"/>
                                        <p:tgtEl>
                                          <p:spTgt spid="2"/>
                                        </p:tgtEl>
                                        <p:attrNameLst>
                                          <p:attrName>ppt_x</p:attrName>
                                        </p:attrNameLst>
                                      </p:cBhvr>
                                      <p:tavLst>
                                        <p:tav tm="0">
                                          <p:val>
                                            <p:strVal val="#ppt_x"/>
                                          </p:val>
                                        </p:tav>
                                        <p:tav tm="100000">
                                          <p:val>
                                            <p:strVal val="#ppt_x"/>
                                          </p:val>
                                        </p:tav>
                                      </p:tavLst>
                                    </p:anim>
                                    <p:anim calcmode="lin" valueType="num">
                                      <p:cBhvr additive="base">
                                        <p:cTn id="32" dur="500" fill="hold"/>
                                        <p:tgtEl>
                                          <p:spTgt spid="2"/>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xEl>
                                              <p:pRg st="0" end="0"/>
                                            </p:txEl>
                                          </p:spTgt>
                                        </p:tgtEl>
                                        <p:attrNameLst>
                                          <p:attrName>style.visibility</p:attrName>
                                        </p:attrNameLst>
                                      </p:cBhvr>
                                      <p:to>
                                        <p:strVal val="visible"/>
                                      </p:to>
                                    </p:set>
                                    <p:anim calcmode="lin" valueType="num">
                                      <p:cBhvr additive="base">
                                        <p:cTn id="3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919" y="335624"/>
            <a:ext cx="8079581" cy="1658198"/>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en-GB" dirty="0"/>
              <a:t>Apply it: The interactionist approach</a:t>
            </a:r>
          </a:p>
        </p:txBody>
      </p:sp>
      <p:sp>
        <p:nvSpPr>
          <p:cNvPr id="3" name="Content Placeholder 2"/>
          <p:cNvSpPr>
            <a:spLocks noGrp="1"/>
          </p:cNvSpPr>
          <p:nvPr>
            <p:ph idx="1"/>
          </p:nvPr>
        </p:nvSpPr>
        <p:spPr>
          <a:xfrm>
            <a:off x="323528" y="2204864"/>
            <a:ext cx="8496944" cy="4536504"/>
          </a:xfrm>
        </p:spPr>
        <p:txBody>
          <a:bodyPr>
            <a:normAutofit/>
          </a:bodyPr>
          <a:lstStyle/>
          <a:p>
            <a:r>
              <a:rPr lang="en-GB" dirty="0"/>
              <a:t>In the article by </a:t>
            </a:r>
            <a:r>
              <a:rPr lang="en-GB" b="1" dirty="0"/>
              <a:t>Houston et al (2008) </a:t>
            </a:r>
            <a:r>
              <a:rPr lang="en-GB" dirty="0"/>
              <a:t>regarding cannabis and </a:t>
            </a:r>
            <a:r>
              <a:rPr lang="en-GB" dirty="0" err="1"/>
              <a:t>Sz</a:t>
            </a:r>
            <a:r>
              <a:rPr lang="en-GB" dirty="0"/>
              <a:t>, the participants responded to a survey; 543 reported a childhood sexual trauma and 643 reported using cannabis before the age of 16.</a:t>
            </a:r>
          </a:p>
          <a:p>
            <a:r>
              <a:rPr lang="en-GB" dirty="0"/>
              <a:t>1. is the data above quantitative or qualitative? Explain your answer (2 marks)</a:t>
            </a:r>
          </a:p>
          <a:p>
            <a:r>
              <a:rPr lang="en-GB" dirty="0"/>
              <a:t>2. Surveys can involve questionnaire or interview. Outline one advantage of using a questionnaire to gather this data (2 marks)</a:t>
            </a:r>
          </a:p>
          <a:p>
            <a:r>
              <a:rPr lang="en-GB" dirty="0"/>
              <a:t>3. what is a closed question? (1 mark)</a:t>
            </a:r>
          </a:p>
          <a:p>
            <a:r>
              <a:rPr lang="en-GB" dirty="0"/>
              <a:t>4. why might a closed question be used here? (2 marks)</a:t>
            </a:r>
          </a:p>
          <a:p>
            <a:r>
              <a:rPr lang="en-GB" dirty="0"/>
              <a:t>5. explain one ethical issue with the study (2 marks) </a:t>
            </a:r>
          </a:p>
        </p:txBody>
      </p:sp>
    </p:spTree>
    <p:custDataLst>
      <p:tags r:id="rId1"/>
    </p:custDataLst>
    <p:extLst>
      <p:ext uri="{BB962C8B-B14F-4D97-AF65-F5344CB8AC3E}">
        <p14:creationId xmlns:p14="http://schemas.microsoft.com/office/powerpoint/2010/main" val="4115043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57250"/>
            <a:ext cx="9144000" cy="624227"/>
          </a:xfrm>
          <a:solidFill>
            <a:schemeClr val="bg2">
              <a:lumMod val="75000"/>
            </a:schemeClr>
          </a:solidFill>
        </p:spPr>
        <p:txBody>
          <a:bodyPr/>
          <a:lstStyle/>
          <a:p>
            <a:r>
              <a:rPr lang="en-GB" dirty="0"/>
              <a:t>Suggested answers to Houston et al (2008) questions </a:t>
            </a:r>
          </a:p>
        </p:txBody>
      </p:sp>
      <p:sp>
        <p:nvSpPr>
          <p:cNvPr id="3" name="Content Placeholder 2"/>
          <p:cNvSpPr>
            <a:spLocks noGrp="1"/>
          </p:cNvSpPr>
          <p:nvPr>
            <p:ph idx="1"/>
          </p:nvPr>
        </p:nvSpPr>
        <p:spPr>
          <a:xfrm>
            <a:off x="0" y="1481476"/>
            <a:ext cx="9144000" cy="4519274"/>
          </a:xfrm>
        </p:spPr>
        <p:txBody>
          <a:bodyPr>
            <a:normAutofit fontScale="92500" lnSpcReduction="20000"/>
          </a:bodyPr>
          <a:lstStyle/>
          <a:p>
            <a:pPr marL="0" indent="0">
              <a:buNone/>
            </a:pPr>
            <a:r>
              <a:rPr lang="en-GB" dirty="0"/>
              <a:t>A survey of diathesis</a:t>
            </a:r>
          </a:p>
          <a:p>
            <a:pPr marL="385763" indent="-385763">
              <a:buFont typeface="+mj-lt"/>
              <a:buAutoNum type="arabicPeriod"/>
            </a:pPr>
            <a:r>
              <a:rPr lang="en-GB" dirty="0"/>
              <a:t>is the data above quantitative or qualitative? Explain your answer (2 marks)</a:t>
            </a:r>
          </a:p>
          <a:p>
            <a:pPr lvl="1"/>
            <a:r>
              <a:rPr lang="en-GB" dirty="0"/>
              <a:t>This data is quantitative. Quantitative data is in the form of numbers, which is clearly the case here.</a:t>
            </a:r>
          </a:p>
          <a:p>
            <a:pPr marL="385763" indent="-385763">
              <a:buFont typeface="+mj-lt"/>
              <a:buAutoNum type="arabicPeriod"/>
            </a:pPr>
            <a:r>
              <a:rPr lang="en-GB" dirty="0"/>
              <a:t>Surveys can involve questionnaire or interview. Outline one advantage of using a questionnaire to gather this data (2 marks)</a:t>
            </a:r>
          </a:p>
          <a:p>
            <a:pPr lvl="1"/>
            <a:r>
              <a:rPr lang="en-GB" dirty="0"/>
              <a:t>Questionnaires are more anonymous than interviews. When gathering information on sensitive topics like experiences of child abuse or drug taking, participants are more likely to give honest answers if they feel they have anonymity</a:t>
            </a:r>
          </a:p>
          <a:p>
            <a:pPr marL="385763" indent="-385763">
              <a:buFont typeface="+mj-lt"/>
              <a:buAutoNum type="arabicPeriod"/>
            </a:pPr>
            <a:r>
              <a:rPr lang="en-GB" dirty="0"/>
              <a:t>what is a closed question? (1 mark)</a:t>
            </a:r>
          </a:p>
          <a:p>
            <a:pPr lvl="1"/>
            <a:r>
              <a:rPr lang="en-GB" dirty="0"/>
              <a:t>A closed question is one requiring a short answer, for example yes or no.</a:t>
            </a:r>
          </a:p>
          <a:p>
            <a:pPr marL="385763" indent="-385763">
              <a:buFont typeface="+mj-lt"/>
              <a:buAutoNum type="arabicPeriod"/>
            </a:pPr>
            <a:r>
              <a:rPr lang="en-GB" dirty="0"/>
              <a:t>why might a closed question be used here? (2 marks)</a:t>
            </a:r>
          </a:p>
          <a:p>
            <a:pPr lvl="1"/>
            <a:r>
              <a:rPr lang="en-GB" dirty="0"/>
              <a:t>Closed questions have the advantage in this study that it is easy to produce headline figures such as a percentage of participants who have smoked cannabis.</a:t>
            </a:r>
          </a:p>
          <a:p>
            <a:pPr marL="385763" indent="-385763">
              <a:buFont typeface="+mj-lt"/>
              <a:buAutoNum type="arabicPeriod"/>
            </a:pPr>
            <a:r>
              <a:rPr lang="en-GB" dirty="0"/>
              <a:t>explain one ethical issue with the study (2 marks) </a:t>
            </a:r>
          </a:p>
          <a:p>
            <a:pPr lvl="1"/>
            <a:r>
              <a:rPr lang="en-GB" dirty="0"/>
              <a:t>This study deals with very sensitive data. Participants must therefore be assured of confidentiality. This right is covered by data protection law.</a:t>
            </a:r>
          </a:p>
          <a:p>
            <a:pPr marL="0" indent="0">
              <a:buNone/>
            </a:pPr>
            <a:endParaRPr lang="en-GB" dirty="0"/>
          </a:p>
        </p:txBody>
      </p:sp>
    </p:spTree>
    <p:custDataLst>
      <p:tags r:id="rId1"/>
    </p:custDataLst>
    <p:extLst>
      <p:ext uri="{BB962C8B-B14F-4D97-AF65-F5344CB8AC3E}">
        <p14:creationId xmlns:p14="http://schemas.microsoft.com/office/powerpoint/2010/main" val="414037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fade">
                                      <p:cBhvr>
                                        <p:cTn id="38" dur="1000"/>
                                        <p:tgtEl>
                                          <p:spTgt spid="3">
                                            <p:txEl>
                                              <p:pRg st="5" end="5"/>
                                            </p:txEl>
                                          </p:spTgt>
                                        </p:tgtEl>
                                      </p:cBhvr>
                                    </p:animEffect>
                                    <p:anim calcmode="lin" valueType="num">
                                      <p:cBhvr>
                                        <p:cTn id="3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5" end="5"/>
                                            </p:tx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fade">
                                      <p:cBhvr>
                                        <p:cTn id="43" dur="1000"/>
                                        <p:tgtEl>
                                          <p:spTgt spid="3">
                                            <p:txEl>
                                              <p:pRg st="6" end="6"/>
                                            </p:txEl>
                                          </p:spTgt>
                                        </p:tgtEl>
                                      </p:cBhvr>
                                    </p:animEffect>
                                    <p:anim calcmode="lin" valueType="num">
                                      <p:cBhvr>
                                        <p:cTn id="44"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3">
                                            <p:txEl>
                                              <p:pRg st="7" end="7"/>
                                            </p:txEl>
                                          </p:spTgt>
                                        </p:tgtEl>
                                        <p:attrNameLst>
                                          <p:attrName>style.visibility</p:attrName>
                                        </p:attrNameLst>
                                      </p:cBhvr>
                                      <p:to>
                                        <p:strVal val="visible"/>
                                      </p:to>
                                    </p:set>
                                    <p:animEffect transition="in" filter="fade">
                                      <p:cBhvr>
                                        <p:cTn id="50" dur="1000"/>
                                        <p:tgtEl>
                                          <p:spTgt spid="3">
                                            <p:txEl>
                                              <p:pRg st="7" end="7"/>
                                            </p:txEl>
                                          </p:spTgt>
                                        </p:tgtEl>
                                      </p:cBhvr>
                                    </p:animEffect>
                                    <p:anim calcmode="lin" valueType="num">
                                      <p:cBhvr>
                                        <p:cTn id="51"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2" dur="1000" fill="hold"/>
                                        <p:tgtEl>
                                          <p:spTgt spid="3">
                                            <p:txEl>
                                              <p:pRg st="7" end="7"/>
                                            </p:txEl>
                                          </p:spTgt>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Effect transition="in" filter="fade">
                                      <p:cBhvr>
                                        <p:cTn id="55" dur="1000"/>
                                        <p:tgtEl>
                                          <p:spTgt spid="3">
                                            <p:txEl>
                                              <p:pRg st="8" end="8"/>
                                            </p:txEl>
                                          </p:spTgt>
                                        </p:tgtEl>
                                      </p:cBhvr>
                                    </p:animEffect>
                                    <p:anim calcmode="lin" valueType="num">
                                      <p:cBhvr>
                                        <p:cTn id="5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3">
                                            <p:txEl>
                                              <p:pRg st="9" end="9"/>
                                            </p:txEl>
                                          </p:spTgt>
                                        </p:tgtEl>
                                        <p:attrNameLst>
                                          <p:attrName>style.visibility</p:attrName>
                                        </p:attrNameLst>
                                      </p:cBhvr>
                                      <p:to>
                                        <p:strVal val="visible"/>
                                      </p:to>
                                    </p:set>
                                    <p:animEffect transition="in" filter="fade">
                                      <p:cBhvr>
                                        <p:cTn id="62" dur="1000"/>
                                        <p:tgtEl>
                                          <p:spTgt spid="3">
                                            <p:txEl>
                                              <p:pRg st="9" end="9"/>
                                            </p:txEl>
                                          </p:spTgt>
                                        </p:tgtEl>
                                      </p:cBhvr>
                                    </p:animEffect>
                                    <p:anim calcmode="lin" valueType="num">
                                      <p:cBhvr>
                                        <p:cTn id="63"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4" dur="1000" fill="hold"/>
                                        <p:tgtEl>
                                          <p:spTgt spid="3">
                                            <p:txEl>
                                              <p:pRg st="9" end="9"/>
                                            </p:txEl>
                                          </p:spTgt>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Effect transition="in" filter="fade">
                                      <p:cBhvr>
                                        <p:cTn id="67" dur="1000"/>
                                        <p:tgtEl>
                                          <p:spTgt spid="3">
                                            <p:txEl>
                                              <p:pRg st="10" end="10"/>
                                            </p:txEl>
                                          </p:spTgt>
                                        </p:tgtEl>
                                      </p:cBhvr>
                                    </p:animEffect>
                                    <p:anim calcmode="lin" valueType="num">
                                      <p:cBhvr>
                                        <p:cTn id="68"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9"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ontent Placeholder 2"/>
          <p:cNvSpPr>
            <a:spLocks noGrp="1"/>
          </p:cNvSpPr>
          <p:nvPr>
            <p:ph idx="1"/>
          </p:nvPr>
        </p:nvSpPr>
        <p:spPr/>
        <p:txBody>
          <a:bodyPr/>
          <a:lstStyle/>
          <a:p>
            <a:pPr algn="ctr">
              <a:buFont typeface="Arial" pitchFamily="34" charset="0"/>
              <a:buNone/>
              <a:defRPr/>
            </a:pPr>
            <a:r>
              <a:rPr lang="en-US" b="1" i="1" dirty="0">
                <a:solidFill>
                  <a:srgbClr val="0000CC"/>
                </a:solidFill>
              </a:rPr>
              <a:t>Describe and evaluate the </a:t>
            </a:r>
            <a:r>
              <a:rPr lang="en-US" b="1" i="1" dirty="0" err="1">
                <a:solidFill>
                  <a:srgbClr val="0000CC"/>
                </a:solidFill>
              </a:rPr>
              <a:t>interactionist</a:t>
            </a:r>
            <a:r>
              <a:rPr lang="en-US" b="1" i="1" dirty="0">
                <a:solidFill>
                  <a:srgbClr val="0000CC"/>
                </a:solidFill>
              </a:rPr>
              <a:t> approach to both explaining and treating schizophrenia. </a:t>
            </a:r>
            <a:endParaRPr lang="en-US" dirty="0">
              <a:solidFill>
                <a:srgbClr val="0000CC"/>
              </a:solidFill>
            </a:endParaRPr>
          </a:p>
          <a:p>
            <a:pPr marL="0" indent="0" algn="ctr">
              <a:buFont typeface="Arial" pitchFamily="34" charset="0"/>
              <a:buNone/>
              <a:defRPr/>
            </a:pPr>
            <a:r>
              <a:rPr lang="en-US" b="1" i="1" dirty="0"/>
              <a:t> (16 marks) </a:t>
            </a:r>
            <a:r>
              <a:rPr lang="en-US" dirty="0"/>
              <a:t> </a:t>
            </a:r>
          </a:p>
        </p:txBody>
      </p:sp>
      <p:sp>
        <p:nvSpPr>
          <p:cNvPr id="4" name="Title 1"/>
          <p:cNvSpPr>
            <a:spLocks noGrp="1"/>
          </p:cNvSpPr>
          <p:nvPr>
            <p:ph type="title"/>
          </p:nvPr>
        </p:nvSpPr>
        <p:spPr>
          <a:solidFill>
            <a:schemeClr val="accent5">
              <a:lumMod val="60000"/>
              <a:lumOff val="40000"/>
            </a:schemeClr>
          </a:solidFill>
          <a:ln>
            <a:solidFill>
              <a:srgbClr val="0070C0"/>
            </a:solidFill>
          </a:ln>
        </p:spPr>
        <p:txBody>
          <a:bodyPr/>
          <a:lstStyle/>
          <a:p>
            <a:pPr>
              <a:defRPr/>
            </a:pPr>
            <a:r>
              <a:rPr lang="en-GB" b="1" dirty="0"/>
              <a:t>Essay question</a:t>
            </a:r>
          </a:p>
        </p:txBody>
      </p:sp>
      <p:pic>
        <p:nvPicPr>
          <p:cNvPr id="29700" name="Picture 4" descr="p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09938" y="4408488"/>
            <a:ext cx="2524125" cy="1704975"/>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0109163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Extension Material </a:t>
            </a:r>
            <a:endParaRPr lang="en-GB" dirty="0"/>
          </a:p>
        </p:txBody>
      </p:sp>
    </p:spTree>
    <p:custDataLst>
      <p:tags r:id="rId1"/>
    </p:custDataLst>
    <p:extLst>
      <p:ext uri="{BB962C8B-B14F-4D97-AF65-F5344CB8AC3E}">
        <p14:creationId xmlns:p14="http://schemas.microsoft.com/office/powerpoint/2010/main" val="11483139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648010"/>
            <a:ext cx="8079581" cy="1321019"/>
          </a:xfrm>
        </p:spPr>
        <p:txBody>
          <a:bodyPr>
            <a:normAutofit/>
          </a:bodyPr>
          <a:lstStyle/>
          <a:p>
            <a:r>
              <a:rPr lang="en-GB" dirty="0"/>
              <a:t>Interesting websites </a:t>
            </a:r>
          </a:p>
        </p:txBody>
      </p:sp>
      <p:sp>
        <p:nvSpPr>
          <p:cNvPr id="3" name="Content Placeholder 2"/>
          <p:cNvSpPr>
            <a:spLocks noGrp="1"/>
          </p:cNvSpPr>
          <p:nvPr>
            <p:ph idx="1"/>
          </p:nvPr>
        </p:nvSpPr>
        <p:spPr>
          <a:xfrm>
            <a:off x="539353" y="2587747"/>
            <a:ext cx="8065294" cy="1682506"/>
          </a:xfrm>
        </p:spPr>
        <p:txBody>
          <a:bodyPr>
            <a:normAutofit fontScale="92500" lnSpcReduction="10000"/>
          </a:bodyPr>
          <a:lstStyle/>
          <a:p>
            <a:pPr marL="0" indent="0">
              <a:buNone/>
            </a:pPr>
            <a:r>
              <a:rPr lang="en-GB" dirty="0">
                <a:hlinkClick r:id="rId3"/>
              </a:rPr>
              <a:t>http://www.schizophrenic.com/articles/schizophrenia/diathesis-stress-theory</a:t>
            </a:r>
            <a:endParaRPr lang="en-GB" dirty="0"/>
          </a:p>
          <a:p>
            <a:pPr marL="0" indent="0">
              <a:buNone/>
            </a:pPr>
            <a:endParaRPr lang="en-GB" dirty="0"/>
          </a:p>
          <a:p>
            <a:pPr marL="0" indent="0">
              <a:buNone/>
            </a:pPr>
            <a:r>
              <a:rPr lang="en-GB" dirty="0">
                <a:hlinkClick r:id="rId4"/>
              </a:rPr>
              <a:t>http://flowpsychology.com/diathesis-stress-model-of-schizophrenia/</a:t>
            </a:r>
            <a:r>
              <a:rPr lang="en-GB" dirty="0"/>
              <a:t>  - this has a good video as well. Looks at anxiety </a:t>
            </a:r>
          </a:p>
          <a:p>
            <a:pPr marL="0" indent="0">
              <a:buNone/>
            </a:pPr>
            <a:endParaRPr lang="en-GB" dirty="0"/>
          </a:p>
          <a:p>
            <a:pPr marL="0" indent="0">
              <a:buNone/>
            </a:pPr>
            <a:endParaRPr lang="en-GB" dirty="0"/>
          </a:p>
          <a:p>
            <a:pPr marL="0" indent="0">
              <a:buNone/>
            </a:pPr>
            <a:endParaRPr lang="en-GB" dirty="0"/>
          </a:p>
        </p:txBody>
      </p:sp>
    </p:spTree>
    <p:custDataLst>
      <p:tags r:id="rId1"/>
    </p:custDataLst>
    <p:extLst>
      <p:ext uri="{BB962C8B-B14F-4D97-AF65-F5344CB8AC3E}">
        <p14:creationId xmlns:p14="http://schemas.microsoft.com/office/powerpoint/2010/main" val="32197657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n-GB" dirty="0"/>
              <a:t>Diathesis-stress &amp; anxiety</a:t>
            </a:r>
          </a:p>
        </p:txBody>
      </p:sp>
      <p:sp>
        <p:nvSpPr>
          <p:cNvPr id="3" name="Content Placeholder 2"/>
          <p:cNvSpPr>
            <a:spLocks noGrp="1"/>
          </p:cNvSpPr>
          <p:nvPr>
            <p:ph idx="1"/>
          </p:nvPr>
        </p:nvSpPr>
        <p:spPr/>
        <p:txBody>
          <a:bodyPr/>
          <a:lstStyle/>
          <a:p>
            <a:pPr marL="0" indent="0">
              <a:buNone/>
            </a:pPr>
            <a:r>
              <a:rPr lang="en-GB" dirty="0">
                <a:hlinkClick r:id="rId3"/>
              </a:rPr>
              <a:t>http://flowpsychology.com/diathesis-stress-model-of-schizophrenia/</a:t>
            </a:r>
            <a:endParaRPr lang="en-GB" dirty="0"/>
          </a:p>
          <a:p>
            <a:endParaRPr lang="en-GB" dirty="0"/>
          </a:p>
        </p:txBody>
      </p:sp>
      <p:pic>
        <p:nvPicPr>
          <p:cNvPr id="4" name="Picture 6" descr="Clipartbest  Com"/>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23236" y="3140968"/>
            <a:ext cx="4660133" cy="259789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51520" y="3645024"/>
            <a:ext cx="1296144" cy="923330"/>
          </a:xfrm>
          <a:prstGeom prst="rect">
            <a:avLst/>
          </a:prstGeom>
          <a:noFill/>
        </p:spPr>
        <p:txBody>
          <a:bodyPr wrap="square" rtlCol="0">
            <a:spAutoFit/>
          </a:bodyPr>
          <a:lstStyle/>
          <a:p>
            <a:r>
              <a:rPr lang="en-GB" dirty="0" smtClean="0"/>
              <a:t>Nice article and mini film</a:t>
            </a:r>
            <a:endParaRPr lang="en-GB" dirty="0"/>
          </a:p>
        </p:txBody>
      </p:sp>
    </p:spTree>
    <p:custDataLst>
      <p:tags r:id="rId1"/>
    </p:custDataLst>
    <p:extLst>
      <p:ext uri="{BB962C8B-B14F-4D97-AF65-F5344CB8AC3E}">
        <p14:creationId xmlns:p14="http://schemas.microsoft.com/office/powerpoint/2010/main" val="359268276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7.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8.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9.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0.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7.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8.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9.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0.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Metropolitan">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TM03457491[[fn=Metropolitan]]</Template>
  <TotalTime>496</TotalTime>
  <Words>1442</Words>
  <Application>Microsoft Office PowerPoint</Application>
  <PresentationFormat>On-screen Show (4:3)</PresentationFormat>
  <Paragraphs>119</Paragraphs>
  <Slides>22</Slides>
  <Notes>1</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22</vt:i4>
      </vt:variant>
    </vt:vector>
  </HeadingPairs>
  <TitlesOfParts>
    <vt:vector size="28" baseType="lpstr">
      <vt:lpstr>Arial</vt:lpstr>
      <vt:lpstr>Calibri</vt:lpstr>
      <vt:lpstr>Calibri Light</vt:lpstr>
      <vt:lpstr>Metropolitan</vt:lpstr>
      <vt:lpstr>Office Theme</vt:lpstr>
      <vt:lpstr>1_Office Theme</vt:lpstr>
      <vt:lpstr>An Interactionist Approach</vt:lpstr>
      <vt:lpstr>PowerPoint Presentation</vt:lpstr>
      <vt:lpstr>The Interactionist Approach</vt:lpstr>
      <vt:lpstr>The Diathesis-Stress Model</vt:lpstr>
      <vt:lpstr>The Diathesis-Stress Model</vt:lpstr>
      <vt:lpstr>Meehl’s Model</vt:lpstr>
      <vt:lpstr>Modern Understanding of Diathesis</vt:lpstr>
      <vt:lpstr>Modern Understanding of Stress</vt:lpstr>
      <vt:lpstr>A03 – Evidence for the role of vulnerability and triggers</vt:lpstr>
      <vt:lpstr>A03 -  We don’t know exactly how diathesis and stress work</vt:lpstr>
      <vt:lpstr>Treatment</vt:lpstr>
      <vt:lpstr>A03 – Support for combinations of treatments</vt:lpstr>
      <vt:lpstr> Outline the diathesis-stress model of schizophrenia.   (6 marks)   </vt:lpstr>
      <vt:lpstr>Develop an evaluation for this approach (explanation and treatments) using as many resources as possible </vt:lpstr>
      <vt:lpstr>Apply it: Alison</vt:lpstr>
      <vt:lpstr>Possible answer</vt:lpstr>
      <vt:lpstr>Apply it: The interactionist approach</vt:lpstr>
      <vt:lpstr>Suggested answers to Houston et al (2008) questions </vt:lpstr>
      <vt:lpstr>Essay question</vt:lpstr>
      <vt:lpstr>Extension Material </vt:lpstr>
      <vt:lpstr>Interesting websites </vt:lpstr>
      <vt:lpstr>Diathesis-stress &amp; anxiety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Interactio</dc:title>
  <dc:creator>Michael</dc:creator>
  <cp:lastModifiedBy>Fran Alexander</cp:lastModifiedBy>
  <cp:revision>40</cp:revision>
  <dcterms:created xsi:type="dcterms:W3CDTF">2016-12-20T10:44:11Z</dcterms:created>
  <dcterms:modified xsi:type="dcterms:W3CDTF">2019-03-06T11:47:50Z</dcterms:modified>
</cp:coreProperties>
</file>