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65" r:id="rId5"/>
    <p:sldId id="258" r:id="rId6"/>
    <p:sldId id="259" r:id="rId7"/>
    <p:sldId id="278" r:id="rId8"/>
    <p:sldId id="260" r:id="rId9"/>
    <p:sldId id="261" r:id="rId10"/>
    <p:sldId id="262" r:id="rId11"/>
    <p:sldId id="263" r:id="rId12"/>
    <p:sldId id="271" r:id="rId13"/>
    <p:sldId id="279" r:id="rId14"/>
    <p:sldId id="280" r:id="rId15"/>
    <p:sldId id="284" r:id="rId16"/>
    <p:sldId id="269" r:id="rId17"/>
    <p:sldId id="266" r:id="rId18"/>
    <p:sldId id="281" r:id="rId19"/>
    <p:sldId id="267" r:id="rId20"/>
    <p:sldId id="282" r:id="rId21"/>
    <p:sldId id="283" r:id="rId22"/>
    <p:sldId id="285" r:id="rId23"/>
    <p:sldId id="286" r:id="rId24"/>
    <p:sldId id="287" r:id="rId25"/>
    <p:sldId id="273" r:id="rId26"/>
    <p:sldId id="274" r:id="rId27"/>
    <p:sldId id="275" r:id="rId28"/>
    <p:sldId id="276" r:id="rId29"/>
    <p:sldId id="277" r:id="rId3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6" d="100"/>
          <a:sy n="116" d="100"/>
        </p:scale>
        <p:origin x="390" y="108"/>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F64F4AE-62ED-4B39-B4F4-6F8976EFB501}" type="datetimeFigureOut">
              <a:rPr lang="en-GB" smtClean="0"/>
              <a:t>11/03/2019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316663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F64F4AE-62ED-4B39-B4F4-6F8976EFB501}" type="datetimeFigureOut">
              <a:rPr lang="en-GB" smtClean="0"/>
              <a:t>11/03/2019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2428960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64F4AE-62ED-4B39-B4F4-6F8976EFB501}" type="datetimeFigureOut">
              <a:rPr lang="en-GB" smtClean="0"/>
              <a:t>11/03/2019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1109235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F64F4AE-62ED-4B39-B4F4-6F8976EFB501}" type="datetimeFigureOut">
              <a:rPr lang="en-GB" smtClean="0"/>
              <a:t>11/03/2019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2246658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F64F4AE-62ED-4B39-B4F4-6F8976EFB501}" type="datetimeFigureOut">
              <a:rPr lang="en-GB" smtClean="0"/>
              <a:t>11/03/2019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384622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F64F4AE-62ED-4B39-B4F4-6F8976EFB501}" type="datetimeFigureOut">
              <a:rPr lang="en-GB" smtClean="0"/>
              <a:t>11/03/2019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3242674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64F4AE-62ED-4B39-B4F4-6F8976EFB501}" type="datetimeFigureOut">
              <a:rPr lang="en-GB" smtClean="0"/>
              <a:t>11/03/2019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2225332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64F4AE-62ED-4B39-B4F4-6F8976EFB501}" type="datetimeFigureOut">
              <a:rPr lang="en-GB" smtClean="0"/>
              <a:t>11/03/2019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1504220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64F4AE-62ED-4B39-B4F4-6F8976EFB501}" type="datetimeFigureOut">
              <a:rPr lang="en-GB" smtClean="0"/>
              <a:t>11/03/2019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1244669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F64F4AE-62ED-4B39-B4F4-6F8976EFB501}" type="datetimeFigureOut">
              <a:rPr lang="en-GB" smtClean="0"/>
              <a:t>11/03/2019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1059169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F64F4AE-62ED-4B39-B4F4-6F8976EFB501}" type="datetimeFigureOut">
              <a:rPr lang="en-GB" smtClean="0"/>
              <a:t>11/03/2019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506749-B07B-4594-B879-983A8C879C32}" type="slidenum">
              <a:rPr lang="en-GB" smtClean="0"/>
              <a:t>‹#›</a:t>
            </a:fld>
            <a:endParaRPr lang="en-GB"/>
          </a:p>
        </p:txBody>
      </p:sp>
    </p:spTree>
    <p:extLst>
      <p:ext uri="{BB962C8B-B14F-4D97-AF65-F5344CB8AC3E}">
        <p14:creationId xmlns:p14="http://schemas.microsoft.com/office/powerpoint/2010/main" val="857054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64F4AE-62ED-4B39-B4F4-6F8976EFB501}" type="datetimeFigureOut">
              <a:rPr lang="en-GB" smtClean="0"/>
              <a:t>11/03/2019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506749-B07B-4594-B879-983A8C879C32}" type="slidenum">
              <a:rPr lang="en-GB" smtClean="0"/>
              <a:t>‹#›</a:t>
            </a:fld>
            <a:endParaRPr lang="en-GB"/>
          </a:p>
        </p:txBody>
      </p:sp>
    </p:spTree>
    <p:extLst>
      <p:ext uri="{BB962C8B-B14F-4D97-AF65-F5344CB8AC3E}">
        <p14:creationId xmlns:p14="http://schemas.microsoft.com/office/powerpoint/2010/main" val="40320787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3.jp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hyperlink" Target="https://en.wikipedia.org/wiki/Eddie_Izzard" TargetMode="External"/><Relationship Id="rId7" Type="http://schemas.openxmlformats.org/officeDocument/2006/relationships/hyperlink" Target="https://www.flickr.com/photos/olivepress/2990439"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hyperlink" Target="https://en.wikipedia.org/wiki/Chris_(album)"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umannhealth.com/human-brain-analysis-man-vs-woman-2/1834/" TargetMode="External"/><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3.jpg"/></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27.jpg"/></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73710" y="349459"/>
            <a:ext cx="5894231" cy="1256160"/>
          </a:xfrm>
        </p:spPr>
        <p:txBody>
          <a:bodyPr>
            <a:noAutofit/>
          </a:bodyPr>
          <a:lstStyle/>
          <a:p>
            <a:r>
              <a:rPr lang="en-GB" sz="9600" dirty="0">
                <a:effectLst>
                  <a:outerShdw blurRad="38100" dist="38100" dir="2700000" algn="tl">
                    <a:srgbClr val="000000">
                      <a:alpha val="43137"/>
                    </a:srgbClr>
                  </a:outerShdw>
                </a:effectLst>
              </a:rPr>
              <a:t>GENDER</a:t>
            </a:r>
          </a:p>
        </p:txBody>
      </p:sp>
      <p:sp>
        <p:nvSpPr>
          <p:cNvPr id="3" name="Subtitle 2"/>
          <p:cNvSpPr>
            <a:spLocks noGrp="1"/>
          </p:cNvSpPr>
          <p:nvPr>
            <p:ph type="subTitle" idx="1"/>
          </p:nvPr>
        </p:nvSpPr>
        <p:spPr>
          <a:xfrm>
            <a:off x="6575563" y="1756992"/>
            <a:ext cx="3791929" cy="583596"/>
          </a:xfrm>
        </p:spPr>
        <p:txBody>
          <a:bodyPr/>
          <a:lstStyle/>
          <a:p>
            <a:r>
              <a:rPr lang="en-GB" dirty="0"/>
              <a:t>Paper 3: Options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147019"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7769" y="2372724"/>
            <a:ext cx="5894231" cy="448527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94631" y="27487"/>
            <a:ext cx="1697369" cy="1697369"/>
          </a:xfrm>
          <a:prstGeom prst="rect">
            <a:avLst/>
          </a:prstGeom>
        </p:spPr>
      </p:pic>
    </p:spTree>
    <p:custDataLst>
      <p:tags r:id="rId1"/>
    </p:custDataLst>
    <p:extLst>
      <p:ext uri="{BB962C8B-B14F-4D97-AF65-F5344CB8AC3E}">
        <p14:creationId xmlns:p14="http://schemas.microsoft.com/office/powerpoint/2010/main" val="2235125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811" y="197701"/>
            <a:ext cx="9039896" cy="768216"/>
          </a:xfrm>
        </p:spPr>
        <p:style>
          <a:lnRef idx="1">
            <a:schemeClr val="accent2"/>
          </a:lnRef>
          <a:fillRef idx="2">
            <a:schemeClr val="accent2"/>
          </a:fillRef>
          <a:effectRef idx="1">
            <a:schemeClr val="accent2"/>
          </a:effectRef>
          <a:fontRef idx="minor">
            <a:schemeClr val="dk1"/>
          </a:fontRef>
        </p:style>
        <p:txBody>
          <a:bodyPr/>
          <a:lstStyle/>
          <a:p>
            <a:r>
              <a:rPr lang="en-GB" dirty="0"/>
              <a:t>What do we need to cover: spec check</a:t>
            </a:r>
          </a:p>
        </p:txBody>
      </p:sp>
      <p:sp>
        <p:nvSpPr>
          <p:cNvPr id="3" name="Content Placeholder 2"/>
          <p:cNvSpPr>
            <a:spLocks noGrp="1"/>
          </p:cNvSpPr>
          <p:nvPr>
            <p:ph idx="1"/>
          </p:nvPr>
        </p:nvSpPr>
        <p:spPr>
          <a:xfrm>
            <a:off x="323045" y="1323349"/>
            <a:ext cx="11641428" cy="5386544"/>
          </a:xfrm>
        </p:spPr>
        <p:txBody>
          <a:bodyPr>
            <a:normAutofit lnSpcReduction="10000"/>
          </a:bodyPr>
          <a:lstStyle/>
          <a:p>
            <a:r>
              <a:rPr lang="en-GB" dirty="0"/>
              <a:t>Sex and gender. Sex-role stereotypes. Androgyny and measuring androgyny including the </a:t>
            </a:r>
            <a:r>
              <a:rPr lang="en-GB" dirty="0" err="1"/>
              <a:t>Bem</a:t>
            </a:r>
            <a:r>
              <a:rPr lang="en-GB" dirty="0"/>
              <a:t> Sex Role Inventory.</a:t>
            </a:r>
          </a:p>
          <a:p>
            <a:r>
              <a:rPr lang="en-GB" dirty="0"/>
              <a:t>The role of chromosomes and hormones (testosterone, oestrogen and oxytocin) in sex and gender. Atypical sex chromosome patterns: </a:t>
            </a:r>
            <a:r>
              <a:rPr lang="en-GB" b="1" dirty="0" err="1"/>
              <a:t>Klinefelter’s</a:t>
            </a:r>
            <a:r>
              <a:rPr lang="en-GB" b="1" dirty="0"/>
              <a:t> </a:t>
            </a:r>
            <a:r>
              <a:rPr lang="en-GB" dirty="0"/>
              <a:t>syndrome and </a:t>
            </a:r>
            <a:r>
              <a:rPr lang="en-GB" b="1" dirty="0"/>
              <a:t>Turner’s</a:t>
            </a:r>
            <a:r>
              <a:rPr lang="en-GB" dirty="0"/>
              <a:t> syndrome.</a:t>
            </a:r>
          </a:p>
          <a:p>
            <a:r>
              <a:rPr lang="en-GB" b="1" dirty="0"/>
              <a:t>Cognitive explanations </a:t>
            </a:r>
            <a:r>
              <a:rPr lang="en-GB" dirty="0"/>
              <a:t>of gender development, Kohlberg’s theory, gender identity, gender stability and gender constancy; gender schema theory.</a:t>
            </a:r>
          </a:p>
          <a:p>
            <a:r>
              <a:rPr lang="en-GB" b="1" dirty="0"/>
              <a:t>Psychodynamic explanation </a:t>
            </a:r>
            <a:r>
              <a:rPr lang="en-GB" dirty="0"/>
              <a:t>of gender development, Freud’s psychoanalytic theory, Oedipus complex; Electra complex; identification and internalisation.</a:t>
            </a:r>
          </a:p>
          <a:p>
            <a:r>
              <a:rPr lang="en-GB" dirty="0"/>
              <a:t>Social learning theory as applied to gender development. The influence of culture and media on gender roles.</a:t>
            </a:r>
          </a:p>
          <a:p>
            <a:r>
              <a:rPr lang="en-GB" dirty="0"/>
              <a:t>Atypical gender development: gender identity disorder; biological and social explanations for gender identity disorder.</a:t>
            </a:r>
          </a:p>
        </p:txBody>
      </p:sp>
    </p:spTree>
    <p:custDataLst>
      <p:tags r:id="rId1"/>
    </p:custDataLst>
    <p:extLst>
      <p:ext uri="{BB962C8B-B14F-4D97-AF65-F5344CB8AC3E}">
        <p14:creationId xmlns:p14="http://schemas.microsoft.com/office/powerpoint/2010/main" val="258292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Lesson Objectives: </a:t>
            </a:r>
          </a:p>
        </p:txBody>
      </p:sp>
      <p:pic>
        <p:nvPicPr>
          <p:cNvPr id="4" name="Content Placeholder 3" descr="the thinking ladder extension activity from charlotte russell at ..."/>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a:off x="8034976" y="207031"/>
            <a:ext cx="3983785" cy="4351338"/>
          </a:xfrm>
        </p:spPr>
      </p:pic>
      <p:sp>
        <p:nvSpPr>
          <p:cNvPr id="5" name="TextBox 4"/>
          <p:cNvSpPr txBox="1"/>
          <p:nvPr/>
        </p:nvSpPr>
        <p:spPr>
          <a:xfrm>
            <a:off x="407276" y="1601034"/>
            <a:ext cx="7627700" cy="3539430"/>
          </a:xfrm>
          <a:prstGeom prst="rect">
            <a:avLst/>
          </a:prstGeom>
          <a:noFill/>
        </p:spPr>
        <p:txBody>
          <a:bodyPr wrap="square" rtlCol="0">
            <a:spAutoFit/>
          </a:bodyPr>
          <a:lstStyle/>
          <a:p>
            <a:pPr marL="342900" indent="-342900">
              <a:buAutoNum type="arabicPeriod"/>
            </a:pPr>
            <a:r>
              <a:rPr lang="en-GB" sz="3200" dirty="0"/>
              <a:t>Define key terms using own knowledge </a:t>
            </a:r>
          </a:p>
          <a:p>
            <a:pPr marL="342900" indent="-342900">
              <a:buAutoNum type="arabicPeriod"/>
            </a:pPr>
            <a:r>
              <a:rPr lang="en-GB" sz="3200" dirty="0"/>
              <a:t>Consider and develop ideas as to what femininity and masculinity means</a:t>
            </a:r>
          </a:p>
          <a:p>
            <a:pPr marL="342900" indent="-342900">
              <a:buAutoNum type="arabicPeriod"/>
            </a:pPr>
            <a:r>
              <a:rPr lang="en-GB" sz="3200" dirty="0"/>
              <a:t>Using real life examples, apply ideas to the real world</a:t>
            </a:r>
          </a:p>
          <a:p>
            <a:endParaRPr lang="en-GB" sz="3200" dirty="0"/>
          </a:p>
          <a:p>
            <a:pPr marL="342900" indent="-342900">
              <a:buAutoNum type="arabicPeriod"/>
            </a:pPr>
            <a:endParaRPr lang="en-GB" sz="3200" dirty="0"/>
          </a:p>
        </p:txBody>
      </p:sp>
    </p:spTree>
    <p:extLst>
      <p:ext uri="{BB962C8B-B14F-4D97-AF65-F5344CB8AC3E}">
        <p14:creationId xmlns:p14="http://schemas.microsoft.com/office/powerpoint/2010/main" val="3694369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7030A0"/>
                </a:solidFill>
              </a:rPr>
              <a:t>Key question </a:t>
            </a:r>
            <a:r>
              <a:rPr lang="en-GB" dirty="0"/>
              <a:t>… linking to a debate</a:t>
            </a:r>
          </a:p>
        </p:txBody>
      </p:sp>
      <p:sp>
        <p:nvSpPr>
          <p:cNvPr id="5" name="Content Placeholder 2"/>
          <p:cNvSpPr>
            <a:spLocks noGrp="1"/>
          </p:cNvSpPr>
          <p:nvPr>
            <p:ph idx="1"/>
          </p:nvPr>
        </p:nvSpPr>
        <p:spPr>
          <a:xfrm>
            <a:off x="1156252" y="1412356"/>
            <a:ext cx="10515600" cy="5604669"/>
          </a:xfrm>
        </p:spPr>
        <p:txBody>
          <a:bodyPr>
            <a:normAutofit/>
          </a:bodyPr>
          <a:lstStyle/>
          <a:p>
            <a:pPr marL="0" indent="0">
              <a:buFont typeface="Wingdings" panose="05000000000000000000" pitchFamily="2" charset="2"/>
              <a:buNone/>
            </a:pPr>
            <a:r>
              <a:rPr lang="en-GB" altLang="en-US" sz="4800" b="1" dirty="0"/>
              <a:t>Are we born knowing we are male or female?</a:t>
            </a:r>
          </a:p>
          <a:p>
            <a:pPr marL="0" indent="0">
              <a:buFont typeface="Wingdings" panose="05000000000000000000" pitchFamily="2" charset="2"/>
              <a:buNone/>
            </a:pPr>
            <a:endParaRPr lang="en-GB" altLang="en-US" sz="4800" dirty="0"/>
          </a:p>
          <a:p>
            <a:pPr marL="0" indent="0">
              <a:buFont typeface="Wingdings" panose="05000000000000000000" pitchFamily="2" charset="2"/>
              <a:buNone/>
            </a:pPr>
            <a:r>
              <a:rPr lang="en-GB" altLang="en-US" sz="3600" b="1" dirty="0">
                <a:solidFill>
                  <a:srgbClr val="FF0000"/>
                </a:solidFill>
              </a:rPr>
              <a:t>Or </a:t>
            </a:r>
          </a:p>
          <a:p>
            <a:pPr marL="0" indent="0">
              <a:buFont typeface="Wingdings" panose="05000000000000000000" pitchFamily="2" charset="2"/>
              <a:buNone/>
            </a:pPr>
            <a:r>
              <a:rPr lang="en-GB" altLang="en-US" sz="4400" b="1" dirty="0"/>
              <a:t>Is our sense of maleness and femaleness the product of our upbringing?</a:t>
            </a:r>
          </a:p>
          <a:p>
            <a:pPr marL="0" indent="0">
              <a:buNone/>
            </a:pPr>
            <a:r>
              <a:rPr lang="en-GB" sz="4000" b="1" dirty="0">
                <a:solidFill>
                  <a:srgbClr val="00B050"/>
                </a:solidFill>
                <a:effectLst>
                  <a:outerShdw blurRad="38100" dist="38100" dir="2700000" algn="tl">
                    <a:srgbClr val="000000">
                      <a:alpha val="43137"/>
                    </a:srgbClr>
                  </a:outerShdw>
                </a:effectLst>
                <a:latin typeface="Arial" charset="0"/>
              </a:rPr>
              <a:t>Is gender the product of Nurture?</a:t>
            </a:r>
          </a:p>
          <a:p>
            <a:pPr marL="0" indent="0">
              <a:buFont typeface="Wingdings" panose="05000000000000000000" pitchFamily="2" charset="2"/>
              <a:buNone/>
            </a:pPr>
            <a:endParaRPr lang="en-GB" altLang="en-US" dirty="0"/>
          </a:p>
        </p:txBody>
      </p:sp>
      <p:sp>
        <p:nvSpPr>
          <p:cNvPr id="7" name="TextBox 6"/>
          <p:cNvSpPr txBox="1"/>
          <p:nvPr/>
        </p:nvSpPr>
        <p:spPr>
          <a:xfrm>
            <a:off x="1737001" y="2721114"/>
            <a:ext cx="8903527" cy="707886"/>
          </a:xfrm>
          <a:prstGeom prst="rect">
            <a:avLst/>
          </a:prstGeom>
          <a:noFill/>
        </p:spPr>
        <p:txBody>
          <a:bodyPr wrap="square">
            <a:spAutoFit/>
          </a:bodyPr>
          <a:lstStyle/>
          <a:p>
            <a:pPr eaLnBrk="1" hangingPunct="1">
              <a:defRPr/>
            </a:pPr>
            <a:r>
              <a:rPr lang="en-GB" sz="4000" b="1" dirty="0">
                <a:solidFill>
                  <a:srgbClr val="00B050"/>
                </a:solidFill>
                <a:effectLst>
                  <a:outerShdw blurRad="38100" dist="38100" dir="2700000" algn="tl">
                    <a:srgbClr val="000000">
                      <a:alpha val="43137"/>
                    </a:srgbClr>
                  </a:outerShdw>
                </a:effectLst>
                <a:latin typeface="Arial" charset="0"/>
              </a:rPr>
              <a:t>Is gender the product of Nature?</a:t>
            </a:r>
          </a:p>
        </p:txBody>
      </p:sp>
    </p:spTree>
    <p:extLst>
      <p:ext uri="{BB962C8B-B14F-4D97-AF65-F5344CB8AC3E}">
        <p14:creationId xmlns:p14="http://schemas.microsoft.com/office/powerpoint/2010/main" val="353571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 calcmode="lin" valueType="num">
                                      <p:cBhvr>
                                        <p:cTn id="33"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4"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35"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36"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174" y="135813"/>
            <a:ext cx="10515600" cy="1325563"/>
          </a:xfrm>
        </p:spPr>
        <p:txBody>
          <a:bodyPr/>
          <a:lstStyle/>
          <a:p>
            <a:r>
              <a:rPr lang="en-GB" b="1" dirty="0"/>
              <a:t>Starter</a:t>
            </a:r>
            <a:r>
              <a:rPr lang="en-GB" dirty="0"/>
              <a:t> </a:t>
            </a:r>
          </a:p>
        </p:txBody>
      </p:sp>
      <p:sp>
        <p:nvSpPr>
          <p:cNvPr id="3" name="Content Placeholder 2"/>
          <p:cNvSpPr>
            <a:spLocks noGrp="1"/>
          </p:cNvSpPr>
          <p:nvPr>
            <p:ph idx="1"/>
          </p:nvPr>
        </p:nvSpPr>
        <p:spPr>
          <a:xfrm>
            <a:off x="901708" y="1146592"/>
            <a:ext cx="10611118" cy="5038814"/>
          </a:xfrm>
        </p:spPr>
        <p:txBody>
          <a:bodyPr>
            <a:normAutofit fontScale="92500" lnSpcReduction="20000"/>
          </a:bodyPr>
          <a:lstStyle/>
          <a:p>
            <a:pPr marL="0" indent="0">
              <a:buNone/>
            </a:pPr>
            <a:r>
              <a:rPr lang="en-GB" dirty="0"/>
              <a:t>In pairs, can you try to define the following:</a:t>
            </a:r>
          </a:p>
          <a:p>
            <a:endParaRPr lang="en-GB" dirty="0"/>
          </a:p>
          <a:p>
            <a:r>
              <a:rPr lang="en-GB" sz="4000" dirty="0"/>
              <a:t>Sex</a:t>
            </a:r>
          </a:p>
          <a:p>
            <a:r>
              <a:rPr lang="en-GB" sz="4000" dirty="0"/>
              <a:t>Gender</a:t>
            </a:r>
          </a:p>
          <a:p>
            <a:r>
              <a:rPr lang="en-GB" sz="4000" dirty="0"/>
              <a:t>Masculinity </a:t>
            </a:r>
          </a:p>
          <a:p>
            <a:r>
              <a:rPr lang="en-GB" sz="4000" dirty="0"/>
              <a:t>Femininity</a:t>
            </a:r>
          </a:p>
          <a:p>
            <a:r>
              <a:rPr lang="en-GB" sz="4000" dirty="0"/>
              <a:t>Androgynous</a:t>
            </a:r>
          </a:p>
          <a:p>
            <a:r>
              <a:rPr lang="en-GB" sz="4000" dirty="0"/>
              <a:t>Gender Identity Disorder  </a:t>
            </a:r>
          </a:p>
          <a:p>
            <a:endParaRPr lang="en-GB" dirty="0"/>
          </a:p>
          <a:p>
            <a:pPr marL="0" indent="0">
              <a:buNone/>
            </a:pPr>
            <a:r>
              <a:rPr lang="en-GB" dirty="0"/>
              <a:t>Swap your ideas with another pair …. Is there anything you can add to their ideas? anything you disagree with? </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9823" t="15282" r="30247" b="15141"/>
          <a:stretch/>
        </p:blipFill>
        <p:spPr>
          <a:xfrm>
            <a:off x="9620518" y="441146"/>
            <a:ext cx="2115472" cy="2073499"/>
          </a:xfrm>
          <a:prstGeom prst="rect">
            <a:avLst/>
          </a:prstGeom>
        </p:spPr>
      </p:pic>
    </p:spTree>
    <p:extLst>
      <p:ext uri="{BB962C8B-B14F-4D97-AF65-F5344CB8AC3E}">
        <p14:creationId xmlns:p14="http://schemas.microsoft.com/office/powerpoint/2010/main" val="3884414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786989"/>
            <a:ext cx="10804301" cy="4922904"/>
          </a:xfrm>
        </p:spPr>
        <p:txBody>
          <a:bodyPr>
            <a:normAutofit lnSpcReduction="10000"/>
          </a:bodyPr>
          <a:lstStyle/>
          <a:p>
            <a:pPr marL="0" indent="0">
              <a:buNone/>
            </a:pPr>
            <a:endParaRPr lang="en-GB" sz="3200" dirty="0"/>
          </a:p>
          <a:p>
            <a:r>
              <a:rPr lang="en-GB" sz="3200" b="1" dirty="0"/>
              <a:t>Sex: </a:t>
            </a:r>
            <a:r>
              <a:rPr lang="en-GB" sz="3200" u="sng" dirty="0"/>
              <a:t>biologically</a:t>
            </a:r>
            <a:r>
              <a:rPr lang="en-GB" sz="3200" dirty="0"/>
              <a:t> male or female</a:t>
            </a:r>
          </a:p>
          <a:p>
            <a:r>
              <a:rPr lang="en-GB" sz="3200" b="1" dirty="0"/>
              <a:t>Gender: </a:t>
            </a:r>
            <a:r>
              <a:rPr lang="en-GB" sz="3200" u="sng" dirty="0"/>
              <a:t>psychological</a:t>
            </a:r>
            <a:r>
              <a:rPr lang="en-GB" sz="3200" dirty="0"/>
              <a:t> characteristics that relate to male and female</a:t>
            </a:r>
          </a:p>
          <a:p>
            <a:r>
              <a:rPr lang="en-GB" sz="3200" b="1" dirty="0"/>
              <a:t>Masculinity: </a:t>
            </a:r>
            <a:r>
              <a:rPr lang="en-GB" sz="3200" dirty="0"/>
              <a:t>characteristics typically associated with </a:t>
            </a:r>
            <a:r>
              <a:rPr lang="en-GB" sz="3200" u="sng" dirty="0"/>
              <a:t>males</a:t>
            </a:r>
          </a:p>
          <a:p>
            <a:r>
              <a:rPr lang="en-GB" sz="3200" b="1" dirty="0"/>
              <a:t>Femininity: </a:t>
            </a:r>
            <a:r>
              <a:rPr lang="en-GB" sz="3200" dirty="0"/>
              <a:t>characteristics typically associated with </a:t>
            </a:r>
            <a:r>
              <a:rPr lang="en-GB" sz="3200" u="sng" dirty="0"/>
              <a:t>females</a:t>
            </a:r>
          </a:p>
          <a:p>
            <a:r>
              <a:rPr lang="en-GB" sz="3200" b="1" dirty="0"/>
              <a:t>Androgynous: </a:t>
            </a:r>
            <a:r>
              <a:rPr lang="en-GB" sz="3200" u="sng" dirty="0"/>
              <a:t>male and female </a:t>
            </a:r>
            <a:r>
              <a:rPr lang="en-GB" sz="3200" dirty="0"/>
              <a:t>characteristics are BALANCED in one individual – “genderless”</a:t>
            </a:r>
          </a:p>
          <a:p>
            <a:r>
              <a:rPr lang="en-GB" sz="3200" b="1" dirty="0"/>
              <a:t>GID- </a:t>
            </a:r>
            <a:r>
              <a:rPr lang="en-GB" sz="3200" dirty="0"/>
              <a:t>when a person’s biological sex and gender identity don’t match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2045238"/>
          </a:xfrm>
          <a:prstGeom prst="rect">
            <a:avLst/>
          </a:prstGeom>
        </p:spPr>
      </p:pic>
    </p:spTree>
    <p:extLst>
      <p:ext uri="{BB962C8B-B14F-4D97-AF65-F5344CB8AC3E}">
        <p14:creationId xmlns:p14="http://schemas.microsoft.com/office/powerpoint/2010/main" val="40864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5326E496-E81F-4438-B6A4-B1D1CEBFE2F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rcRect l="5785" r="3161" b="-2"/>
          <a:stretch/>
        </p:blipFill>
        <p:spPr>
          <a:xfrm>
            <a:off x="321733" y="321732"/>
            <a:ext cx="3777025" cy="6214533"/>
          </a:xfrm>
          <a:prstGeom prst="rect">
            <a:avLst/>
          </a:prstGeom>
        </p:spPr>
      </p:pic>
      <p:pic>
        <p:nvPicPr>
          <p:cNvPr id="8" name="Picture 7">
            <a:extLst>
              <a:ext uri="{FF2B5EF4-FFF2-40B4-BE49-F238E27FC236}">
                <a16:creationId xmlns:a16="http://schemas.microsoft.com/office/drawing/2014/main" xmlns="" id="{3F27FB0E-3294-4BA6-BAF8-989037F0CDEA}"/>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rcRect l="17367" r="21115" b="-2"/>
          <a:stretch/>
        </p:blipFill>
        <p:spPr>
          <a:xfrm>
            <a:off x="4184538" y="321732"/>
            <a:ext cx="3822924" cy="6214533"/>
          </a:xfrm>
          <a:prstGeom prst="rect">
            <a:avLst/>
          </a:prstGeom>
        </p:spPr>
      </p:pic>
      <p:pic>
        <p:nvPicPr>
          <p:cNvPr id="5" name="Content Placeholder 4">
            <a:extLst>
              <a:ext uri="{FF2B5EF4-FFF2-40B4-BE49-F238E27FC236}">
                <a16:creationId xmlns:a16="http://schemas.microsoft.com/office/drawing/2014/main" xmlns="" id="{D10D5E83-2374-43BB-BDB2-76C9E743F4E5}"/>
              </a:ext>
            </a:extLst>
          </p:cNvPr>
          <p:cNvPicPr>
            <a:picLocks noGrp="1" noChangeAspect="1"/>
          </p:cNvPicPr>
          <p:nvPr>
            <p:ph idx="1"/>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xmlns="" r:id="rId7"/>
              </a:ext>
            </a:extLst>
          </a:blip>
          <a:srcRect l="13664" r="-2" b="-2"/>
          <a:stretch/>
        </p:blipFill>
        <p:spPr>
          <a:xfrm>
            <a:off x="8087672" y="321732"/>
            <a:ext cx="3782595" cy="6214533"/>
          </a:xfrm>
          <a:prstGeom prst="rect">
            <a:avLst/>
          </a:prstGeom>
        </p:spPr>
      </p:pic>
      <p:sp>
        <p:nvSpPr>
          <p:cNvPr id="6" name="TextBox 5">
            <a:extLst>
              <a:ext uri="{FF2B5EF4-FFF2-40B4-BE49-F238E27FC236}">
                <a16:creationId xmlns:a16="http://schemas.microsoft.com/office/drawing/2014/main" xmlns="" id="{F763097B-DC24-41C3-A801-3B995855C0A1}"/>
              </a:ext>
            </a:extLst>
          </p:cNvPr>
          <p:cNvSpPr txBox="1"/>
          <p:nvPr/>
        </p:nvSpPr>
        <p:spPr>
          <a:xfrm>
            <a:off x="9563225" y="6336210"/>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7" tooltip="https://www.flickr.com/photos/olivepress/2990439">
                  <a:extLst>
                    <a:ext uri="{A12FA001-AC4F-418D-AE19-62706E023703}">
                      <ahyp:hlinkClr xmlns:ahyp="http://schemas.microsoft.com/office/drawing/2018/hyperlinkcolor" xmlns="" val="tx"/>
                    </a:ext>
                  </a:extLst>
                </a:hlinkClick>
              </a:rPr>
              <a:t>This Photo</a:t>
            </a:r>
            <a:r>
              <a:rPr lang="en-GB" sz="700">
                <a:solidFill>
                  <a:srgbClr val="FFFFFF"/>
                </a:solidFill>
              </a:rPr>
              <a:t> by Unknown Author is licensed under </a:t>
            </a:r>
            <a:r>
              <a:rPr lang="en-GB" sz="700">
                <a:solidFill>
                  <a:srgbClr val="FFFFFF"/>
                </a:solidFill>
                <a:hlinkClick r:id="rId8" tooltip="https://creativecommons.org/licenses/by-sa/3.0/">
                  <a:extLst>
                    <a:ext uri="{A12FA001-AC4F-418D-AE19-62706E023703}">
                      <ahyp:hlinkClr xmlns:ahyp="http://schemas.microsoft.com/office/drawing/2018/hyperlinkcolor" xmlns="" val="tx"/>
                    </a:ext>
                  </a:extLst>
                </a:hlinkClick>
              </a:rPr>
              <a:t>CC BY-SA</a:t>
            </a:r>
            <a:endParaRPr lang="en-GB" sz="700">
              <a:solidFill>
                <a:srgbClr val="FFFFFF"/>
              </a:solidFill>
            </a:endParaRPr>
          </a:p>
        </p:txBody>
      </p:sp>
      <p:sp>
        <p:nvSpPr>
          <p:cNvPr id="9" name="TextBox 8">
            <a:extLst>
              <a:ext uri="{FF2B5EF4-FFF2-40B4-BE49-F238E27FC236}">
                <a16:creationId xmlns:a16="http://schemas.microsoft.com/office/drawing/2014/main" xmlns="" id="{734E27EC-D93B-4228-A832-D9913ECB43A7}"/>
              </a:ext>
            </a:extLst>
          </p:cNvPr>
          <p:cNvSpPr txBox="1"/>
          <p:nvPr/>
        </p:nvSpPr>
        <p:spPr>
          <a:xfrm>
            <a:off x="5700420" y="6336210"/>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5" tooltip="https://en.wikipedia.org/wiki/Chris_(album)">
                  <a:extLst>
                    <a:ext uri="{A12FA001-AC4F-418D-AE19-62706E023703}">
                      <ahyp:hlinkClr xmlns:ahyp="http://schemas.microsoft.com/office/drawing/2018/hyperlinkcolor" xmlns="" val="tx"/>
                    </a:ext>
                  </a:extLst>
                </a:hlinkClick>
              </a:rPr>
              <a:t>This Photo</a:t>
            </a:r>
            <a:r>
              <a:rPr lang="en-GB" sz="700">
                <a:solidFill>
                  <a:srgbClr val="FFFFFF"/>
                </a:solidFill>
              </a:rPr>
              <a:t> by Unknown Author is licensed under </a:t>
            </a:r>
            <a:r>
              <a:rPr lang="en-GB" sz="700">
                <a:solidFill>
                  <a:srgbClr val="FFFFFF"/>
                </a:solidFill>
                <a:hlinkClick r:id="rId8" tooltip="https://creativecommons.org/licenses/by-sa/3.0/">
                  <a:extLst>
                    <a:ext uri="{A12FA001-AC4F-418D-AE19-62706E023703}">
                      <ahyp:hlinkClr xmlns:ahyp="http://schemas.microsoft.com/office/drawing/2018/hyperlinkcolor" xmlns="" val="tx"/>
                    </a:ext>
                  </a:extLst>
                </a:hlinkClick>
              </a:rPr>
              <a:t>CC BY-SA</a:t>
            </a:r>
            <a:endParaRPr lang="en-GB" sz="700">
              <a:solidFill>
                <a:srgbClr val="FFFFFF"/>
              </a:solidFill>
            </a:endParaRPr>
          </a:p>
        </p:txBody>
      </p:sp>
      <p:sp>
        <p:nvSpPr>
          <p:cNvPr id="12" name="TextBox 11">
            <a:extLst>
              <a:ext uri="{FF2B5EF4-FFF2-40B4-BE49-F238E27FC236}">
                <a16:creationId xmlns:a16="http://schemas.microsoft.com/office/drawing/2014/main" xmlns="" id="{52D83FAC-1D19-4BB3-8BDB-4D505423AFB4}"/>
              </a:ext>
            </a:extLst>
          </p:cNvPr>
          <p:cNvSpPr txBox="1"/>
          <p:nvPr/>
        </p:nvSpPr>
        <p:spPr>
          <a:xfrm>
            <a:off x="1791716" y="6336210"/>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en.wikipedia.org/wiki/Eddie_Izzard">
                  <a:extLst>
                    <a:ext uri="{A12FA001-AC4F-418D-AE19-62706E023703}">
                      <ahyp:hlinkClr xmlns:ahyp="http://schemas.microsoft.com/office/drawing/2018/hyperlinkcolor" xmlns="" val="tx"/>
                    </a:ext>
                  </a:extLst>
                </a:hlinkClick>
              </a:rPr>
              <a:t>This Photo</a:t>
            </a:r>
            <a:r>
              <a:rPr lang="en-GB" sz="700">
                <a:solidFill>
                  <a:srgbClr val="FFFFFF"/>
                </a:solidFill>
              </a:rPr>
              <a:t> by Unknown Author is licensed under </a:t>
            </a:r>
            <a:r>
              <a:rPr lang="en-GB" sz="700">
                <a:solidFill>
                  <a:srgbClr val="FFFFFF"/>
                </a:solidFill>
                <a:hlinkClick r:id="rId8" tooltip="https://creativecommons.org/licenses/by-sa/3.0/">
                  <a:extLst>
                    <a:ext uri="{A12FA001-AC4F-418D-AE19-62706E023703}">
                      <ahyp:hlinkClr xmlns:ahyp="http://schemas.microsoft.com/office/drawing/2018/hyperlinkcolor" xmlns="" val="tx"/>
                    </a:ext>
                  </a:extLst>
                </a:hlinkClick>
              </a:rPr>
              <a:t>CC BY-SA</a:t>
            </a:r>
            <a:endParaRPr lang="en-GB" sz="700">
              <a:solidFill>
                <a:srgbClr val="FFFFFF"/>
              </a:solidFill>
            </a:endParaRPr>
          </a:p>
        </p:txBody>
      </p:sp>
    </p:spTree>
    <p:extLst>
      <p:ext uri="{BB962C8B-B14F-4D97-AF65-F5344CB8AC3E}">
        <p14:creationId xmlns:p14="http://schemas.microsoft.com/office/powerpoint/2010/main" val="774631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GB" b="1" dirty="0"/>
              <a:t>Task 1: </a:t>
            </a:r>
            <a:r>
              <a:rPr lang="en-GB" dirty="0"/>
              <a:t>exploring stereotypes – masculinity and femininity	</a:t>
            </a:r>
          </a:p>
        </p:txBody>
      </p:sp>
      <p:sp>
        <p:nvSpPr>
          <p:cNvPr id="3" name="Content Placeholder 2"/>
          <p:cNvSpPr>
            <a:spLocks noGrp="1"/>
          </p:cNvSpPr>
          <p:nvPr>
            <p:ph idx="1"/>
          </p:nvPr>
        </p:nvSpPr>
        <p:spPr/>
        <p:txBody>
          <a:bodyPr>
            <a:normAutofit/>
          </a:bodyPr>
          <a:lstStyle/>
          <a:p>
            <a:pPr marL="0" indent="0">
              <a:buNone/>
            </a:pPr>
            <a:r>
              <a:rPr lang="en-GB" sz="4400" b="1" dirty="0"/>
              <a:t>Read the PHG hand out front page with 3 stories</a:t>
            </a:r>
          </a:p>
          <a:p>
            <a:pPr marL="0" indent="0">
              <a:buNone/>
            </a:pPr>
            <a:endParaRPr lang="en-GB" sz="4400" b="1" dirty="0"/>
          </a:p>
          <a:p>
            <a:pPr>
              <a:buFontTx/>
              <a:buChar char="-"/>
            </a:pPr>
            <a:r>
              <a:rPr lang="en-GB" sz="3200" dirty="0"/>
              <a:t>What do they teach children about gender roles?</a:t>
            </a:r>
          </a:p>
          <a:p>
            <a:pPr marL="0" indent="0">
              <a:buNone/>
            </a:pPr>
            <a:endParaRPr lang="en-GB" sz="3200" dirty="0"/>
          </a:p>
          <a:p>
            <a:pPr>
              <a:buFontTx/>
              <a:buChar char="-"/>
            </a:pPr>
            <a:r>
              <a:rPr lang="en-GB" sz="3200" dirty="0"/>
              <a:t>What do the teach us about stereotypes?</a:t>
            </a:r>
          </a:p>
          <a:p>
            <a:pPr marL="0" indent="0">
              <a:buNone/>
            </a:pPr>
            <a:endParaRPr lang="en-GB" sz="3200" dirty="0"/>
          </a:p>
        </p:txBody>
      </p:sp>
    </p:spTree>
    <p:extLst>
      <p:ext uri="{BB962C8B-B14F-4D97-AF65-F5344CB8AC3E}">
        <p14:creationId xmlns:p14="http://schemas.microsoft.com/office/powerpoint/2010/main" val="1406637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803" y="313609"/>
            <a:ext cx="10515600" cy="1025794"/>
          </a:xfrm>
        </p:spPr>
        <p:txBody>
          <a:bodyPr/>
          <a:lstStyle/>
          <a:p>
            <a:r>
              <a:rPr lang="en-GB" dirty="0"/>
              <a:t>Cinderella…some thoughts!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0372" y="102787"/>
            <a:ext cx="1601617" cy="2175218"/>
          </a:xfrm>
          <a:prstGeom prst="rect">
            <a:avLst/>
          </a:prstGeom>
        </p:spPr>
      </p:pic>
      <p:sp>
        <p:nvSpPr>
          <p:cNvPr id="3" name="Content Placeholder 2"/>
          <p:cNvSpPr>
            <a:spLocks noGrp="1"/>
          </p:cNvSpPr>
          <p:nvPr>
            <p:ph idx="1"/>
          </p:nvPr>
        </p:nvSpPr>
        <p:spPr>
          <a:xfrm>
            <a:off x="124495" y="1339403"/>
            <a:ext cx="11857494" cy="5322531"/>
          </a:xfrm>
        </p:spPr>
        <p:txBody>
          <a:bodyPr>
            <a:normAutofit lnSpcReduction="10000"/>
          </a:bodyPr>
          <a:lstStyle/>
          <a:p>
            <a:r>
              <a:rPr lang="en-GB" dirty="0"/>
              <a:t>Cinderella is seen as a </a:t>
            </a:r>
            <a:r>
              <a:rPr lang="en-GB" dirty="0">
                <a:solidFill>
                  <a:srgbClr val="FF0000"/>
                </a:solidFill>
              </a:rPr>
              <a:t>fragile</a:t>
            </a:r>
            <a:r>
              <a:rPr lang="en-GB" dirty="0"/>
              <a:t> and </a:t>
            </a:r>
            <a:r>
              <a:rPr lang="en-GB" dirty="0">
                <a:solidFill>
                  <a:srgbClr val="FF0000"/>
                </a:solidFill>
              </a:rPr>
              <a:t>powerless</a:t>
            </a:r>
            <a:r>
              <a:rPr lang="en-GB" dirty="0"/>
              <a:t> girl because she is very obedient to her stepsisters and does not stand up to the way that she is mistreated by them despite her father owning the house they live in. </a:t>
            </a:r>
          </a:p>
          <a:p>
            <a:r>
              <a:rPr lang="en-GB" dirty="0"/>
              <a:t>She </a:t>
            </a:r>
            <a:r>
              <a:rPr lang="en-GB" dirty="0">
                <a:solidFill>
                  <a:srgbClr val="FF0000"/>
                </a:solidFill>
              </a:rPr>
              <a:t>cooks and cleans</a:t>
            </a:r>
            <a:r>
              <a:rPr lang="en-GB" dirty="0"/>
              <a:t> and does what they ask of her and acts like their servant. </a:t>
            </a:r>
          </a:p>
          <a:p>
            <a:r>
              <a:rPr lang="en-GB" dirty="0"/>
              <a:t>When she goes to the ball she has to wear a </a:t>
            </a:r>
            <a:r>
              <a:rPr lang="en-GB" dirty="0">
                <a:solidFill>
                  <a:srgbClr val="FF0000"/>
                </a:solidFill>
              </a:rPr>
              <a:t>beautiful dress </a:t>
            </a:r>
            <a:r>
              <a:rPr lang="en-GB" dirty="0"/>
              <a:t>to attract the prince as this is seen as the only way to attract a man. Beautiful women are seen as weak and complying in the story whereas men are powerful and superior to women. </a:t>
            </a:r>
          </a:p>
          <a:p>
            <a:r>
              <a:rPr lang="en-GB" dirty="0">
                <a:solidFill>
                  <a:srgbClr val="FF0000"/>
                </a:solidFill>
              </a:rPr>
              <a:t>Powerful women </a:t>
            </a:r>
            <a:r>
              <a:rPr lang="en-GB" dirty="0"/>
              <a:t>are ugly like the stepmother. </a:t>
            </a:r>
          </a:p>
          <a:p>
            <a:r>
              <a:rPr lang="en-GB" dirty="0"/>
              <a:t>The men are the ones with the </a:t>
            </a:r>
            <a:r>
              <a:rPr lang="en-GB" dirty="0">
                <a:solidFill>
                  <a:srgbClr val="FF0000"/>
                </a:solidFill>
              </a:rPr>
              <a:t>money</a:t>
            </a:r>
            <a:r>
              <a:rPr lang="en-GB" dirty="0"/>
              <a:t> and women are seen as all wanting to marry the prince because he is wealthy so they all want to try on the slipper so that if they do marry the prince they will have security because </a:t>
            </a:r>
            <a:r>
              <a:rPr lang="en-GB" dirty="0">
                <a:solidFill>
                  <a:srgbClr val="FF0000"/>
                </a:solidFill>
              </a:rPr>
              <a:t>women are seen as being incapable of being independent.</a:t>
            </a:r>
          </a:p>
        </p:txBody>
      </p:sp>
    </p:spTree>
    <p:extLst>
      <p:ext uri="{BB962C8B-B14F-4D97-AF65-F5344CB8AC3E}">
        <p14:creationId xmlns:p14="http://schemas.microsoft.com/office/powerpoint/2010/main" val="245288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Snow White….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3996" y="191959"/>
            <a:ext cx="1902080" cy="2461089"/>
          </a:xfrm>
          <a:prstGeom prst="rect">
            <a:avLst/>
          </a:prstGeom>
        </p:spPr>
      </p:pic>
      <p:sp>
        <p:nvSpPr>
          <p:cNvPr id="3" name="Content Placeholder 2"/>
          <p:cNvSpPr>
            <a:spLocks noGrp="1"/>
          </p:cNvSpPr>
          <p:nvPr>
            <p:ph idx="1"/>
          </p:nvPr>
        </p:nvSpPr>
        <p:spPr>
          <a:xfrm>
            <a:off x="335924" y="1690688"/>
            <a:ext cx="11615670" cy="4935783"/>
          </a:xfrm>
        </p:spPr>
        <p:txBody>
          <a:bodyPr>
            <a:normAutofit lnSpcReduction="10000"/>
          </a:bodyPr>
          <a:lstStyle/>
          <a:p>
            <a:pPr marL="0" indent="0">
              <a:buNone/>
            </a:pPr>
            <a:r>
              <a:rPr lang="en-GB" dirty="0"/>
              <a:t>Snow White is seen as a </a:t>
            </a:r>
            <a:r>
              <a:rPr lang="en-GB" dirty="0">
                <a:solidFill>
                  <a:srgbClr val="FF0000"/>
                </a:solidFill>
              </a:rPr>
              <a:t>beautiful and kind </a:t>
            </a:r>
            <a:r>
              <a:rPr lang="en-GB" dirty="0"/>
              <a:t>but very </a:t>
            </a:r>
            <a:r>
              <a:rPr lang="en-GB" b="1" dirty="0"/>
              <a:t>naïve</a:t>
            </a:r>
            <a:r>
              <a:rPr lang="en-GB" dirty="0"/>
              <a:t> woman. </a:t>
            </a:r>
          </a:p>
          <a:p>
            <a:pPr marL="0" indent="0">
              <a:buNone/>
            </a:pPr>
            <a:r>
              <a:rPr lang="en-GB" dirty="0">
                <a:solidFill>
                  <a:srgbClr val="FF0000"/>
                </a:solidFill>
              </a:rPr>
              <a:t>Beauty</a:t>
            </a:r>
            <a:r>
              <a:rPr lang="en-GB" dirty="0"/>
              <a:t> is seen as very important unlike other characteristics a woman could possess such as </a:t>
            </a:r>
            <a:r>
              <a:rPr lang="en-GB" dirty="0">
                <a:solidFill>
                  <a:srgbClr val="FF0000"/>
                </a:solidFill>
              </a:rPr>
              <a:t>intelligence</a:t>
            </a:r>
            <a:r>
              <a:rPr lang="en-GB" dirty="0"/>
              <a:t>. Snow White takes the role of </a:t>
            </a:r>
            <a:r>
              <a:rPr lang="en-GB" dirty="0">
                <a:solidFill>
                  <a:srgbClr val="FF0000"/>
                </a:solidFill>
              </a:rPr>
              <a:t>cooking and cleaning</a:t>
            </a:r>
            <a:r>
              <a:rPr lang="en-GB" dirty="0"/>
              <a:t> for the dwarves to keep her </a:t>
            </a:r>
            <a:r>
              <a:rPr lang="en-GB" dirty="0">
                <a:solidFill>
                  <a:srgbClr val="FF0000"/>
                </a:solidFill>
              </a:rPr>
              <a:t>safe because of the security </a:t>
            </a:r>
            <a:r>
              <a:rPr lang="en-GB" dirty="0"/>
              <a:t>they will provide for her.</a:t>
            </a:r>
          </a:p>
          <a:p>
            <a:pPr marL="0" indent="0">
              <a:buNone/>
            </a:pPr>
            <a:r>
              <a:rPr lang="en-GB" dirty="0"/>
              <a:t>Therefore, a woman is </a:t>
            </a:r>
            <a:r>
              <a:rPr lang="en-GB" dirty="0">
                <a:solidFill>
                  <a:srgbClr val="FF0000"/>
                </a:solidFill>
              </a:rPr>
              <a:t>domesticated and cooks and cleans </a:t>
            </a:r>
            <a:r>
              <a:rPr lang="en-GB" dirty="0"/>
              <a:t>whilst the dwarves’ (who are all men) role is to </a:t>
            </a:r>
            <a:r>
              <a:rPr lang="en-GB" dirty="0">
                <a:solidFill>
                  <a:srgbClr val="FF0000"/>
                </a:solidFill>
              </a:rPr>
              <a:t>guard her from harm</a:t>
            </a:r>
            <a:r>
              <a:rPr lang="en-GB" dirty="0"/>
              <a:t>. </a:t>
            </a:r>
          </a:p>
          <a:p>
            <a:pPr marL="0" indent="0">
              <a:buNone/>
            </a:pPr>
            <a:r>
              <a:rPr lang="en-GB" dirty="0"/>
              <a:t>When Snow White fails to obey the dwarf’s instructions about not letting in strangers Snow White gets harmed by the queen. </a:t>
            </a:r>
          </a:p>
          <a:p>
            <a:pPr marL="0" indent="0">
              <a:buNone/>
            </a:pPr>
            <a:r>
              <a:rPr lang="en-GB" dirty="0"/>
              <a:t>Females are seen as </a:t>
            </a:r>
            <a:r>
              <a:rPr lang="en-GB" dirty="0">
                <a:solidFill>
                  <a:srgbClr val="FF0000"/>
                </a:solidFill>
              </a:rPr>
              <a:t>weak and are expected to obey the rules of men </a:t>
            </a:r>
            <a:r>
              <a:rPr lang="en-GB" dirty="0"/>
              <a:t>or they will come to harm. </a:t>
            </a:r>
          </a:p>
          <a:p>
            <a:pPr marL="0" indent="0">
              <a:buNone/>
            </a:pPr>
            <a:r>
              <a:rPr lang="en-GB" dirty="0"/>
              <a:t>Women need to be </a:t>
            </a:r>
            <a:r>
              <a:rPr lang="en-GB" dirty="0">
                <a:solidFill>
                  <a:srgbClr val="FF0000"/>
                </a:solidFill>
              </a:rPr>
              <a:t>rescued by a man and get married to be happy</a:t>
            </a:r>
            <a:r>
              <a:rPr lang="en-GB" dirty="0"/>
              <a:t>.</a:t>
            </a:r>
          </a:p>
        </p:txBody>
      </p:sp>
    </p:spTree>
    <p:extLst>
      <p:ext uri="{BB962C8B-B14F-4D97-AF65-F5344CB8AC3E}">
        <p14:creationId xmlns:p14="http://schemas.microsoft.com/office/powerpoint/2010/main" val="89240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Peter Pan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6714" y="-163280"/>
            <a:ext cx="2495286" cy="3707936"/>
          </a:xfrm>
          <a:prstGeom prst="rect">
            <a:avLst/>
          </a:prstGeom>
        </p:spPr>
      </p:pic>
      <p:sp>
        <p:nvSpPr>
          <p:cNvPr id="3" name="Content Placeholder 2"/>
          <p:cNvSpPr>
            <a:spLocks noGrp="1"/>
          </p:cNvSpPr>
          <p:nvPr>
            <p:ph idx="1"/>
          </p:nvPr>
        </p:nvSpPr>
        <p:spPr>
          <a:xfrm>
            <a:off x="423392" y="2201968"/>
            <a:ext cx="11345215" cy="3992771"/>
          </a:xfrm>
        </p:spPr>
        <p:txBody>
          <a:bodyPr>
            <a:noAutofit/>
          </a:bodyPr>
          <a:lstStyle/>
          <a:p>
            <a:pPr marL="0" indent="0">
              <a:buNone/>
            </a:pPr>
            <a:r>
              <a:rPr lang="en-GB" sz="3200" dirty="0"/>
              <a:t>Mr Darling is a </a:t>
            </a:r>
            <a:r>
              <a:rPr lang="en-GB" sz="3200" dirty="0">
                <a:solidFill>
                  <a:srgbClr val="FF0000"/>
                </a:solidFill>
              </a:rPr>
              <a:t>businessman</a:t>
            </a:r>
            <a:r>
              <a:rPr lang="en-GB" sz="3200" dirty="0"/>
              <a:t> and provides all the </a:t>
            </a:r>
            <a:r>
              <a:rPr lang="en-GB" sz="3200" dirty="0">
                <a:solidFill>
                  <a:srgbClr val="FF0000"/>
                </a:solidFill>
              </a:rPr>
              <a:t>money</a:t>
            </a:r>
            <a:r>
              <a:rPr lang="en-GB" sz="3200" dirty="0"/>
              <a:t> in the household and is </a:t>
            </a:r>
            <a:r>
              <a:rPr lang="en-GB" sz="3200" dirty="0">
                <a:solidFill>
                  <a:srgbClr val="FF0000"/>
                </a:solidFill>
              </a:rPr>
              <a:t>seen as superior to his wife</a:t>
            </a:r>
            <a:r>
              <a:rPr lang="en-GB" sz="3200" dirty="0"/>
              <a:t>. </a:t>
            </a:r>
          </a:p>
          <a:p>
            <a:pPr marL="0" indent="0">
              <a:buNone/>
            </a:pPr>
            <a:r>
              <a:rPr lang="en-GB" sz="3200" dirty="0"/>
              <a:t>He demands </a:t>
            </a:r>
            <a:r>
              <a:rPr lang="en-GB" sz="3200" dirty="0">
                <a:solidFill>
                  <a:srgbClr val="FF0000"/>
                </a:solidFill>
              </a:rPr>
              <a:t>respect</a:t>
            </a:r>
            <a:r>
              <a:rPr lang="en-GB" sz="3200" dirty="0"/>
              <a:t> and </a:t>
            </a:r>
            <a:r>
              <a:rPr lang="en-GB" sz="3200" dirty="0">
                <a:solidFill>
                  <a:srgbClr val="FF0000"/>
                </a:solidFill>
              </a:rPr>
              <a:t>obedience</a:t>
            </a:r>
            <a:r>
              <a:rPr lang="en-GB" sz="3200" dirty="0"/>
              <a:t>.</a:t>
            </a:r>
          </a:p>
          <a:p>
            <a:pPr marL="0" indent="0">
              <a:buNone/>
            </a:pPr>
            <a:r>
              <a:rPr lang="en-GB" sz="3200" dirty="0"/>
              <a:t>When his wife comes to him worried about Peter Pan, he </a:t>
            </a:r>
            <a:r>
              <a:rPr lang="en-GB" sz="3200" dirty="0">
                <a:solidFill>
                  <a:srgbClr val="FF0000"/>
                </a:solidFill>
              </a:rPr>
              <a:t>dismisses</a:t>
            </a:r>
            <a:r>
              <a:rPr lang="en-GB" sz="3200" dirty="0"/>
              <a:t> her worries. Mrs Darling is very </a:t>
            </a:r>
            <a:r>
              <a:rPr lang="en-GB" sz="3200" dirty="0">
                <a:solidFill>
                  <a:srgbClr val="FF0000"/>
                </a:solidFill>
              </a:rPr>
              <a:t>compliant to her husband</a:t>
            </a:r>
            <a:r>
              <a:rPr lang="en-GB" sz="3200" dirty="0"/>
              <a:t>. Peter is a strong male figure </a:t>
            </a:r>
            <a:r>
              <a:rPr lang="en-GB" sz="3200" dirty="0">
                <a:solidFill>
                  <a:srgbClr val="FF0000"/>
                </a:solidFill>
              </a:rPr>
              <a:t>who protects </a:t>
            </a:r>
            <a:r>
              <a:rPr lang="en-GB" sz="3200" dirty="0"/>
              <a:t>the lost boys. </a:t>
            </a:r>
          </a:p>
          <a:p>
            <a:pPr marL="0" indent="0">
              <a:buNone/>
            </a:pPr>
            <a:r>
              <a:rPr lang="en-GB" sz="3200" dirty="0"/>
              <a:t>Wendy is asked to be </a:t>
            </a:r>
            <a:r>
              <a:rPr lang="en-GB" sz="3200" dirty="0">
                <a:solidFill>
                  <a:srgbClr val="FF0000"/>
                </a:solidFill>
              </a:rPr>
              <a:t>mother</a:t>
            </a:r>
            <a:r>
              <a:rPr lang="en-GB" sz="3200" dirty="0"/>
              <a:t> to the boys in </a:t>
            </a:r>
            <a:r>
              <a:rPr lang="en-GB" sz="3200" dirty="0" err="1"/>
              <a:t>Neverland</a:t>
            </a:r>
            <a:r>
              <a:rPr lang="en-GB" sz="3200" dirty="0"/>
              <a:t> showing females are ideal for </a:t>
            </a:r>
            <a:r>
              <a:rPr lang="en-GB" sz="3200" dirty="0">
                <a:solidFill>
                  <a:srgbClr val="FF0000"/>
                </a:solidFill>
              </a:rPr>
              <a:t>caring activities </a:t>
            </a:r>
            <a:r>
              <a:rPr lang="en-GB" sz="3200" dirty="0"/>
              <a:t>like putting the boys to bed.</a:t>
            </a:r>
          </a:p>
        </p:txBody>
      </p:sp>
    </p:spTree>
    <p:extLst>
      <p:ext uri="{BB962C8B-B14F-4D97-AF65-F5344CB8AC3E}">
        <p14:creationId xmlns:p14="http://schemas.microsoft.com/office/powerpoint/2010/main" val="196725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Think of more recent Disney films / stories</a:t>
            </a:r>
          </a:p>
        </p:txBody>
      </p:sp>
      <p:sp>
        <p:nvSpPr>
          <p:cNvPr id="3" name="Content Placeholder 2"/>
          <p:cNvSpPr>
            <a:spLocks noGrp="1"/>
          </p:cNvSpPr>
          <p:nvPr>
            <p:ph idx="1"/>
          </p:nvPr>
        </p:nvSpPr>
        <p:spPr/>
        <p:txBody>
          <a:bodyPr/>
          <a:lstStyle/>
          <a:p>
            <a:pPr marL="0" indent="0">
              <a:buNone/>
            </a:pPr>
            <a:r>
              <a:rPr lang="en-GB" dirty="0"/>
              <a:t>Are children still taught these values?</a:t>
            </a:r>
          </a:p>
          <a:p>
            <a:pPr marL="0" indent="0">
              <a:buNone/>
            </a:pPr>
            <a:endParaRPr lang="en-GB" dirty="0"/>
          </a:p>
          <a:p>
            <a:pPr marL="0" indent="0">
              <a:buNone/>
            </a:pPr>
            <a:r>
              <a:rPr lang="en-GB" dirty="0"/>
              <a:t>Brave</a:t>
            </a:r>
          </a:p>
          <a:p>
            <a:pPr marL="0" indent="0">
              <a:buNone/>
            </a:pPr>
            <a:r>
              <a:rPr lang="en-GB" dirty="0"/>
              <a:t>Tangled </a:t>
            </a:r>
          </a:p>
          <a:p>
            <a:pPr marL="0" indent="0">
              <a:buNone/>
            </a:pPr>
            <a:r>
              <a:rPr lang="en-GB" dirty="0"/>
              <a:t>Frozen </a:t>
            </a:r>
          </a:p>
        </p:txBody>
      </p:sp>
      <p:grpSp>
        <p:nvGrpSpPr>
          <p:cNvPr id="7" name="Group 6"/>
          <p:cNvGrpSpPr/>
          <p:nvPr/>
        </p:nvGrpSpPr>
        <p:grpSpPr>
          <a:xfrm>
            <a:off x="4146998" y="1690688"/>
            <a:ext cx="7826064" cy="4935783"/>
            <a:chOff x="4357437" y="1881533"/>
            <a:chExt cx="7435319" cy="4635177"/>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6265" y="4353059"/>
              <a:ext cx="3846491" cy="216365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6265" y="1881533"/>
              <a:ext cx="3846491" cy="240405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7437" y="2999385"/>
              <a:ext cx="3477126" cy="2572410"/>
            </a:xfrm>
            <a:prstGeom prst="rect">
              <a:avLst/>
            </a:prstGeom>
          </p:spPr>
        </p:pic>
      </p:grpSp>
    </p:spTree>
    <p:extLst>
      <p:ext uri="{BB962C8B-B14F-4D97-AF65-F5344CB8AC3E}">
        <p14:creationId xmlns:p14="http://schemas.microsoft.com/office/powerpoint/2010/main" val="3346898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D98115-6D8D-4AFB-9A8E-393358199CCF}"/>
              </a:ext>
            </a:extLst>
          </p:cNvPr>
          <p:cNvSpPr>
            <a:spLocks noGrp="1"/>
          </p:cNvSpPr>
          <p:nvPr>
            <p:ph type="title"/>
          </p:nvPr>
        </p:nvSpPr>
        <p:spPr/>
        <p:txBody>
          <a:bodyPr/>
          <a:lstStyle/>
          <a:p>
            <a:r>
              <a:rPr lang="en-GB" b="1" dirty="0"/>
              <a:t>Stereotypes</a:t>
            </a:r>
          </a:p>
        </p:txBody>
      </p:sp>
      <p:sp>
        <p:nvSpPr>
          <p:cNvPr id="3" name="Content Placeholder 2">
            <a:extLst>
              <a:ext uri="{FF2B5EF4-FFF2-40B4-BE49-F238E27FC236}">
                <a16:creationId xmlns:a16="http://schemas.microsoft.com/office/drawing/2014/main" xmlns="" id="{C6C03DD0-702D-4FDA-A9E0-E70D5F4456A8}"/>
              </a:ext>
            </a:extLst>
          </p:cNvPr>
          <p:cNvSpPr>
            <a:spLocks noGrp="1"/>
          </p:cNvSpPr>
          <p:nvPr>
            <p:ph idx="1"/>
          </p:nvPr>
        </p:nvSpPr>
        <p:spPr/>
        <p:txBody>
          <a:bodyPr/>
          <a:lstStyle/>
          <a:p>
            <a:r>
              <a:rPr lang="en-GB" dirty="0"/>
              <a:t>Sex role stereotypes are social/cultural expectations of how males and females should behaved.</a:t>
            </a:r>
          </a:p>
          <a:p>
            <a:r>
              <a:rPr lang="en-GB" dirty="0"/>
              <a:t>Some have a basis in reality, BUT some make incorrect assumptions and can lead to sexist and damaging attitudes.</a:t>
            </a:r>
          </a:p>
          <a:p>
            <a:r>
              <a:rPr lang="en-GB" dirty="0"/>
              <a:t>Research confirms sex-role stereo typing in the media </a:t>
            </a:r>
          </a:p>
          <a:p>
            <a:r>
              <a:rPr lang="en-GB" sz="4000" b="1" dirty="0">
                <a:solidFill>
                  <a:srgbClr val="7030A0"/>
                </a:solidFill>
              </a:rPr>
              <a:t>Furnham and </a:t>
            </a:r>
            <a:r>
              <a:rPr lang="en-GB" sz="4000" b="1" dirty="0" err="1">
                <a:solidFill>
                  <a:srgbClr val="7030A0"/>
                </a:solidFill>
              </a:rPr>
              <a:t>Farragher</a:t>
            </a:r>
            <a:r>
              <a:rPr lang="en-GB" sz="4000" b="1" dirty="0">
                <a:solidFill>
                  <a:srgbClr val="7030A0"/>
                </a:solidFill>
              </a:rPr>
              <a:t> (2000) </a:t>
            </a:r>
            <a:r>
              <a:rPr lang="en-GB" dirty="0"/>
              <a:t>looked at adverts and</a:t>
            </a:r>
            <a:r>
              <a:rPr lang="en-GB" sz="4000" b="1" dirty="0">
                <a:solidFill>
                  <a:srgbClr val="7030A0"/>
                </a:solidFill>
              </a:rPr>
              <a:t> </a:t>
            </a:r>
            <a:r>
              <a:rPr lang="en-GB" dirty="0"/>
              <a:t>found that females are often shown in family situations, whereas males are shown in more professional contexts  </a:t>
            </a:r>
          </a:p>
        </p:txBody>
      </p:sp>
    </p:spTree>
    <p:extLst>
      <p:ext uri="{BB962C8B-B14F-4D97-AF65-F5344CB8AC3E}">
        <p14:creationId xmlns:p14="http://schemas.microsoft.com/office/powerpoint/2010/main" val="158864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28" name="Picture 4" descr="Image result for adverts featuring men at work in the office">
            <a:extLst>
              <a:ext uri="{FF2B5EF4-FFF2-40B4-BE49-F238E27FC236}">
                <a16:creationId xmlns:a16="http://schemas.microsoft.com/office/drawing/2014/main" xmlns="" id="{C1AF8353-EE6C-4031-9C28-1A1C6A8D5D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2" r="43572" b="1"/>
          <a:stretch/>
        </p:blipFill>
        <p:spPr bwMode="auto">
          <a:xfrm>
            <a:off x="4654296" y="10"/>
            <a:ext cx="7537707"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0" name="Rectangle 72">
            <a:extLst>
              <a:ext uri="{FF2B5EF4-FFF2-40B4-BE49-F238E27FC236}">
                <a16:creationId xmlns:a16="http://schemas.microsoft.com/office/drawing/2014/main" xmlns="" id="{E9DCA5EA-C9F1-43F7-8CD9-E7D77919EB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0099" y="806357"/>
            <a:ext cx="6734553"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result for adverts featuring women in the kitchen">
            <a:extLst>
              <a:ext uri="{FF2B5EF4-FFF2-40B4-BE49-F238E27FC236}">
                <a16:creationId xmlns:a16="http://schemas.microsoft.com/office/drawing/2014/main" xmlns="" id="{658E1373-FFCA-4D0F-8C06-EB73FA63FEB4}"/>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616" r="5064"/>
          <a:stretch/>
        </p:blipFill>
        <p:spPr bwMode="auto">
          <a:xfrm>
            <a:off x="962403" y="979071"/>
            <a:ext cx="6409944" cy="4583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884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32BC26D8-82FB-445E-AA49-62A77D7C1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7A5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CB44330D-EA18-4254-AA95-EB49948539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xmlns="" id="{D16C0F77-8982-453B-808A-6BC5E914792C}"/>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643467" y="934466"/>
            <a:ext cx="10905066" cy="4989067"/>
          </a:xfrm>
          <a:prstGeom prst="rect">
            <a:avLst/>
          </a:prstGeom>
        </p:spPr>
      </p:pic>
    </p:spTree>
    <p:extLst>
      <p:ext uri="{BB962C8B-B14F-4D97-AF65-F5344CB8AC3E}">
        <p14:creationId xmlns:p14="http://schemas.microsoft.com/office/powerpoint/2010/main" val="1827173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0210"/>
            <a:ext cx="10515600" cy="1038672"/>
          </a:xfrm>
        </p:spPr>
        <p:txBody>
          <a:bodyPr/>
          <a:lstStyle/>
          <a:p>
            <a:r>
              <a:rPr lang="en-GB" dirty="0"/>
              <a:t>Are there gender stereotypical job roles?</a:t>
            </a:r>
          </a:p>
        </p:txBody>
      </p:sp>
      <p:sp>
        <p:nvSpPr>
          <p:cNvPr id="3" name="Content Placeholder 2"/>
          <p:cNvSpPr>
            <a:spLocks noGrp="1"/>
          </p:cNvSpPr>
          <p:nvPr>
            <p:ph idx="1"/>
          </p:nvPr>
        </p:nvSpPr>
        <p:spPr>
          <a:xfrm>
            <a:off x="167962" y="1008912"/>
            <a:ext cx="11856076" cy="1394093"/>
          </a:xfrm>
        </p:spPr>
        <p:txBody>
          <a:bodyPr>
            <a:normAutofit/>
          </a:bodyPr>
          <a:lstStyle/>
          <a:p>
            <a:r>
              <a:rPr lang="en-GB" sz="3200" dirty="0"/>
              <a:t>In pairs come up with at least 6 different jobs that are stereotypically either male or female</a:t>
            </a:r>
          </a:p>
          <a:p>
            <a:endParaRPr lang="en-GB" sz="3200" dirty="0"/>
          </a:p>
        </p:txBody>
      </p:sp>
      <p:sp>
        <p:nvSpPr>
          <p:cNvPr id="4" name="Rectangle 3"/>
          <p:cNvSpPr/>
          <p:nvPr/>
        </p:nvSpPr>
        <p:spPr>
          <a:xfrm>
            <a:off x="7012548" y="1686640"/>
            <a:ext cx="2259034" cy="199088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t"/>
          <a:lstStyle/>
          <a:p>
            <a:r>
              <a:rPr lang="en-GB" sz="2400" b="1" dirty="0"/>
              <a:t>Female </a:t>
            </a:r>
          </a:p>
          <a:p>
            <a:r>
              <a:rPr lang="en-GB" sz="2400" dirty="0"/>
              <a:t>Nursing</a:t>
            </a:r>
          </a:p>
          <a:p>
            <a:r>
              <a:rPr lang="en-GB" sz="2400" dirty="0"/>
              <a:t>Teaching</a:t>
            </a:r>
          </a:p>
          <a:p>
            <a:r>
              <a:rPr lang="en-GB" sz="2400" dirty="0"/>
              <a:t>Psychologist</a:t>
            </a:r>
          </a:p>
          <a:p>
            <a:r>
              <a:rPr lang="en-GB" sz="2400" dirty="0"/>
              <a:t>Childcare</a:t>
            </a:r>
          </a:p>
          <a:p>
            <a:endParaRPr lang="en-GB" sz="2400" dirty="0"/>
          </a:p>
          <a:p>
            <a:r>
              <a:rPr lang="en-GB" sz="2400" dirty="0"/>
              <a:t> </a:t>
            </a:r>
          </a:p>
        </p:txBody>
      </p:sp>
      <p:sp>
        <p:nvSpPr>
          <p:cNvPr id="5" name="Rectangle 4"/>
          <p:cNvSpPr/>
          <p:nvPr/>
        </p:nvSpPr>
        <p:spPr>
          <a:xfrm>
            <a:off x="9433238" y="1668922"/>
            <a:ext cx="2144870" cy="427356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t"/>
          <a:lstStyle/>
          <a:p>
            <a:r>
              <a:rPr lang="en-GB" sz="2400" b="1" dirty="0"/>
              <a:t>Male </a:t>
            </a:r>
          </a:p>
          <a:p>
            <a:r>
              <a:rPr lang="en-GB" sz="2400" dirty="0"/>
              <a:t>Surgeon</a:t>
            </a:r>
          </a:p>
          <a:p>
            <a:r>
              <a:rPr lang="en-GB" sz="2400" dirty="0"/>
              <a:t>Dustman </a:t>
            </a:r>
          </a:p>
          <a:p>
            <a:r>
              <a:rPr lang="en-GB" sz="2400" dirty="0"/>
              <a:t>Engineers Management </a:t>
            </a:r>
          </a:p>
          <a:p>
            <a:r>
              <a:rPr lang="en-GB" sz="2400" dirty="0"/>
              <a:t>Accounting </a:t>
            </a:r>
          </a:p>
          <a:p>
            <a:r>
              <a:rPr lang="en-GB" sz="2400" dirty="0"/>
              <a:t>Lawyers</a:t>
            </a:r>
          </a:p>
          <a:p>
            <a:r>
              <a:rPr lang="en-GB" sz="2400" dirty="0"/>
              <a:t>Soldier </a:t>
            </a:r>
          </a:p>
          <a:p>
            <a:r>
              <a:rPr lang="en-GB" sz="2400" dirty="0"/>
              <a:t>999 Services</a:t>
            </a:r>
          </a:p>
          <a:p>
            <a:r>
              <a:rPr lang="en-GB" sz="2400" dirty="0"/>
              <a:t>Football players  </a:t>
            </a:r>
          </a:p>
          <a:p>
            <a:endParaRPr lang="en-GB" sz="2400" dirty="0"/>
          </a:p>
        </p:txBody>
      </p:sp>
      <p:sp>
        <p:nvSpPr>
          <p:cNvPr id="6" name="Rectangle 5"/>
          <p:cNvSpPr/>
          <p:nvPr/>
        </p:nvSpPr>
        <p:spPr>
          <a:xfrm>
            <a:off x="457201" y="3677521"/>
            <a:ext cx="6596935" cy="68902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r>
              <a:rPr lang="en-GB" sz="2800" b="1" dirty="0"/>
              <a:t>Anything else that we gender stereotype? </a:t>
            </a:r>
            <a:endParaRPr lang="en-GB" sz="2800" dirty="0"/>
          </a:p>
          <a:p>
            <a:r>
              <a:rPr lang="en-GB" sz="2800" dirty="0"/>
              <a:t> </a:t>
            </a:r>
          </a:p>
        </p:txBody>
      </p:sp>
      <p:sp>
        <p:nvSpPr>
          <p:cNvPr id="7" name="Rectangle 6"/>
          <p:cNvSpPr/>
          <p:nvPr/>
        </p:nvSpPr>
        <p:spPr>
          <a:xfrm>
            <a:off x="613891" y="4636394"/>
            <a:ext cx="8172299" cy="130609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t"/>
          <a:lstStyle/>
          <a:p>
            <a:r>
              <a:rPr lang="en-GB" sz="2400" b="1" dirty="0"/>
              <a:t>Colours?	Clothes? 	Toys? 		Play – role-play ?</a:t>
            </a:r>
          </a:p>
          <a:p>
            <a:endParaRPr lang="en-GB" sz="2400" b="1" dirty="0"/>
          </a:p>
          <a:p>
            <a:r>
              <a:rPr lang="en-GB" sz="2400" b="1" dirty="0"/>
              <a:t>A-Level subjects? 	Drinks? 		Food? 	</a:t>
            </a:r>
          </a:p>
          <a:p>
            <a:endParaRPr lang="en-GB" sz="2400" b="1" dirty="0"/>
          </a:p>
          <a:p>
            <a:r>
              <a:rPr lang="en-GB" sz="2400" b="1" dirty="0"/>
              <a:t> </a:t>
            </a:r>
          </a:p>
          <a:p>
            <a:endParaRPr lang="en-GB" sz="2400" dirty="0"/>
          </a:p>
          <a:p>
            <a:r>
              <a:rPr lang="en-GB" sz="2400" dirty="0"/>
              <a:t> </a:t>
            </a:r>
          </a:p>
        </p:txBody>
      </p:sp>
    </p:spTree>
    <p:extLst>
      <p:ext uri="{BB962C8B-B14F-4D97-AF65-F5344CB8AC3E}">
        <p14:creationId xmlns:p14="http://schemas.microsoft.com/office/powerpoint/2010/main" val="313340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076" y="234773"/>
            <a:ext cx="10515600" cy="995229"/>
          </a:xfrm>
        </p:spPr>
        <p:txBody>
          <a:bodyPr/>
          <a:lstStyle/>
          <a:p>
            <a:r>
              <a:rPr lang="en-GB" dirty="0"/>
              <a:t>What about adverts? </a:t>
            </a:r>
          </a:p>
        </p:txBody>
      </p:sp>
      <p:sp>
        <p:nvSpPr>
          <p:cNvPr id="3" name="Content Placeholder 2"/>
          <p:cNvSpPr>
            <a:spLocks noGrp="1"/>
          </p:cNvSpPr>
          <p:nvPr>
            <p:ph idx="1"/>
          </p:nvPr>
        </p:nvSpPr>
        <p:spPr>
          <a:xfrm>
            <a:off x="426076" y="1477896"/>
            <a:ext cx="11461124" cy="5077450"/>
          </a:xfrm>
        </p:spPr>
        <p:txBody>
          <a:bodyPr>
            <a:normAutofit lnSpcReduction="10000"/>
          </a:bodyPr>
          <a:lstStyle/>
          <a:p>
            <a:r>
              <a:rPr lang="en-GB" sz="3200" dirty="0"/>
              <a:t>In pairs you have a copy of an advert from the 50s </a:t>
            </a:r>
          </a:p>
          <a:p>
            <a:r>
              <a:rPr lang="en-GB" sz="3200" dirty="0"/>
              <a:t>You need to analyse in terms of sex role stereotyping</a:t>
            </a:r>
          </a:p>
          <a:p>
            <a:r>
              <a:rPr lang="en-GB" sz="3200" dirty="0"/>
              <a:t>2 minute talk to the group on your advert and your analysis of it. </a:t>
            </a:r>
          </a:p>
          <a:p>
            <a:endParaRPr lang="en-GB" sz="3200" dirty="0"/>
          </a:p>
          <a:p>
            <a:endParaRPr lang="en-GB" sz="3200" dirty="0"/>
          </a:p>
          <a:p>
            <a:endParaRPr lang="en-GB" sz="3200" dirty="0"/>
          </a:p>
          <a:p>
            <a:r>
              <a:rPr lang="en-GB" sz="3200" dirty="0"/>
              <a:t>Do we think advertising in 2019 is much different – are sex-role stereotypes still prevalent?</a:t>
            </a:r>
          </a:p>
          <a:p>
            <a:pPr marL="0" indent="0">
              <a:buNone/>
            </a:pPr>
            <a:r>
              <a:rPr lang="en-GB" sz="3200" b="1" dirty="0"/>
              <a:t>H/W:</a:t>
            </a:r>
            <a:r>
              <a:rPr lang="en-GB" sz="3200" dirty="0"/>
              <a:t> bring an advert to the next lesson which demonstrates a reinforcement of, or challenge to sex-role stereotypes</a:t>
            </a:r>
          </a:p>
          <a:p>
            <a:endParaRPr lang="en-GB"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1228" y="2968914"/>
            <a:ext cx="2086378" cy="1564783"/>
          </a:xfrm>
          <a:prstGeom prst="rect">
            <a:avLst/>
          </a:prstGeom>
        </p:spPr>
      </p:pic>
    </p:spTree>
    <p:extLst>
      <p:ext uri="{BB962C8B-B14F-4D97-AF65-F5344CB8AC3E}">
        <p14:creationId xmlns:p14="http://schemas.microsoft.com/office/powerpoint/2010/main" val="49926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1000"/>
                                        <p:tgtEl>
                                          <p:spTgt spid="3">
                                            <p:txEl>
                                              <p:pRg st="6" end="6"/>
                                            </p:txEl>
                                          </p:spTgt>
                                        </p:tgtEl>
                                      </p:cBhvr>
                                    </p:animEffect>
                                    <p:anim calcmode="lin" valueType="num">
                                      <p:cBhvr>
                                        <p:cTn id="3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1000"/>
                                        <p:tgtEl>
                                          <p:spTgt spid="3">
                                            <p:txEl>
                                              <p:pRg st="7" end="7"/>
                                            </p:txEl>
                                          </p:spTgt>
                                        </p:tgtEl>
                                      </p:cBhvr>
                                    </p:animEffect>
                                    <p:anim calcmode="lin" valueType="num">
                                      <p:cBhvr>
                                        <p:cTn id="4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BBDF7AA-F494-4C82-9AE9-FE64C34CE5F5}"/>
              </a:ext>
            </a:extLst>
          </p:cNvPr>
          <p:cNvSpPr>
            <a:spLocks noGrp="1"/>
          </p:cNvSpPr>
          <p:nvPr>
            <p:ph idx="1"/>
          </p:nvPr>
        </p:nvSpPr>
        <p:spPr/>
        <p:txBody>
          <a:bodyPr>
            <a:normAutofit fontScale="92500"/>
          </a:bodyPr>
          <a:lstStyle/>
          <a:p>
            <a:pPr marL="0" indent="0">
              <a:buNone/>
            </a:pPr>
            <a:r>
              <a:rPr lang="en-GB" sz="5400" b="1" dirty="0"/>
              <a:t>In pairs have a go at exercise </a:t>
            </a:r>
            <a:r>
              <a:rPr lang="en-GB" sz="5400" b="1" dirty="0">
                <a:solidFill>
                  <a:srgbClr val="FF3399"/>
                </a:solidFill>
              </a:rPr>
              <a:t>6.2 PHG pack</a:t>
            </a:r>
          </a:p>
          <a:p>
            <a:pPr marL="0" indent="0">
              <a:buNone/>
            </a:pPr>
            <a:r>
              <a:rPr lang="en-GB" sz="3200" b="1" dirty="0"/>
              <a:t>50 males and 50 females (all from USA)  judged 200 traits in terms of gender desirability. The top 20 in each case were used for BSRI.</a:t>
            </a:r>
          </a:p>
          <a:p>
            <a:pPr marL="0" indent="0">
              <a:buNone/>
            </a:pPr>
            <a:r>
              <a:rPr lang="en-GB" sz="3200" b="1" dirty="0"/>
              <a:t>A pilot study of 1000 students confirmed the BSRI reflected their gender identity. (=valid)</a:t>
            </a:r>
          </a:p>
          <a:p>
            <a:pPr marL="0" indent="0">
              <a:buNone/>
            </a:pPr>
            <a:r>
              <a:rPr lang="en-GB" sz="3200" b="1" dirty="0"/>
              <a:t>On retest later ppts scored similarly (= good test-retest reliability)</a:t>
            </a:r>
          </a:p>
          <a:p>
            <a:pPr marL="0" indent="0">
              <a:buNone/>
            </a:pPr>
            <a:endParaRPr lang="en-GB" sz="3200" b="1" dirty="0"/>
          </a:p>
          <a:p>
            <a:pPr marL="0" indent="0">
              <a:buNone/>
            </a:pPr>
            <a:endParaRPr lang="en-GB" sz="3200" b="1" dirty="0"/>
          </a:p>
          <a:p>
            <a:pPr marL="0" indent="0">
              <a:buNone/>
            </a:pPr>
            <a:endParaRPr lang="en-GB" sz="4000" b="1" dirty="0"/>
          </a:p>
          <a:p>
            <a:pPr marL="0" indent="0">
              <a:buNone/>
            </a:pPr>
            <a:endParaRPr lang="en-GB" sz="3200" b="1" dirty="0"/>
          </a:p>
        </p:txBody>
      </p:sp>
      <p:sp>
        <p:nvSpPr>
          <p:cNvPr id="4" name="Title 1">
            <a:extLst>
              <a:ext uri="{FF2B5EF4-FFF2-40B4-BE49-F238E27FC236}">
                <a16:creationId xmlns:a16="http://schemas.microsoft.com/office/drawing/2014/main" xmlns="" id="{AF11B936-7E48-4A40-AB8E-77398BAD2A47}"/>
              </a:ext>
            </a:extLst>
          </p:cNvPr>
          <p:cNvSpPr>
            <a:spLocks noGrp="1"/>
          </p:cNvSpPr>
          <p:nvPr>
            <p:ph type="title"/>
          </p:nvPr>
        </p:nvSpPr>
        <p:spPr>
          <a:xfrm>
            <a:off x="838200" y="365125"/>
            <a:ext cx="10515600" cy="1325563"/>
          </a:xfrm>
        </p:spPr>
        <p:style>
          <a:lnRef idx="1">
            <a:schemeClr val="accent6"/>
          </a:lnRef>
          <a:fillRef idx="2">
            <a:schemeClr val="accent6"/>
          </a:fillRef>
          <a:effectRef idx="1">
            <a:schemeClr val="accent6"/>
          </a:effectRef>
          <a:fontRef idx="minor">
            <a:schemeClr val="dk1"/>
          </a:fontRef>
        </p:style>
        <p:txBody>
          <a:bodyPr>
            <a:noAutofit/>
          </a:bodyPr>
          <a:lstStyle/>
          <a:p>
            <a:r>
              <a:rPr lang="en-GB" sz="9600" b="1" dirty="0">
                <a:effectLst>
                  <a:outerShdw blurRad="38100" dist="38100" dir="2700000" algn="tl">
                    <a:srgbClr val="000000">
                      <a:alpha val="43137"/>
                    </a:srgbClr>
                  </a:outerShdw>
                </a:effectLst>
              </a:rPr>
              <a:t>Androgyny</a:t>
            </a:r>
          </a:p>
        </p:txBody>
      </p:sp>
    </p:spTree>
    <p:extLst>
      <p:ext uri="{BB962C8B-B14F-4D97-AF65-F5344CB8AC3E}">
        <p14:creationId xmlns:p14="http://schemas.microsoft.com/office/powerpoint/2010/main" val="260935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48520"/>
          </a:xfrm>
        </p:spPr>
        <p:style>
          <a:lnRef idx="1">
            <a:schemeClr val="accent6"/>
          </a:lnRef>
          <a:fillRef idx="2">
            <a:schemeClr val="accent6"/>
          </a:fillRef>
          <a:effectRef idx="1">
            <a:schemeClr val="accent6"/>
          </a:effectRef>
          <a:fontRef idx="minor">
            <a:schemeClr val="dk1"/>
          </a:fontRef>
        </p:style>
        <p:txBody>
          <a:bodyPr/>
          <a:lstStyle/>
          <a:p>
            <a:r>
              <a:rPr lang="en-GB" dirty="0"/>
              <a:t>Task 2: Androgyny</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9698" y="-29852"/>
            <a:ext cx="2084250" cy="1724717"/>
          </a:xfrm>
          <a:prstGeom prst="rect">
            <a:avLst/>
          </a:prstGeom>
        </p:spPr>
      </p:pic>
      <p:sp>
        <p:nvSpPr>
          <p:cNvPr id="3" name="Content Placeholder 2"/>
          <p:cNvSpPr>
            <a:spLocks noGrp="1"/>
          </p:cNvSpPr>
          <p:nvPr>
            <p:ph idx="1"/>
          </p:nvPr>
        </p:nvSpPr>
        <p:spPr>
          <a:xfrm>
            <a:off x="269981" y="1834276"/>
            <a:ext cx="11396729" cy="4884576"/>
          </a:xfrm>
        </p:spPr>
        <p:txBody>
          <a:bodyPr>
            <a:normAutofit/>
          </a:bodyPr>
          <a:lstStyle/>
          <a:p>
            <a:r>
              <a:rPr lang="en-GB" dirty="0"/>
              <a:t>Some one who is androgynous has a </a:t>
            </a:r>
            <a:r>
              <a:rPr lang="en-GB" b="1" dirty="0"/>
              <a:t>BALANCE </a:t>
            </a:r>
            <a:r>
              <a:rPr lang="en-GB" dirty="0"/>
              <a:t>of male and female characteristics.</a:t>
            </a:r>
          </a:p>
          <a:p>
            <a:r>
              <a:rPr lang="en-GB" dirty="0" err="1"/>
              <a:t>Bem</a:t>
            </a:r>
            <a:r>
              <a:rPr lang="en-GB" dirty="0"/>
              <a:t> saw this as a positive attribute.</a:t>
            </a:r>
          </a:p>
          <a:p>
            <a:endParaRPr lang="en-GB" dirty="0"/>
          </a:p>
          <a:p>
            <a:pPr marL="0" indent="0">
              <a:buNone/>
            </a:pPr>
            <a:r>
              <a:rPr lang="en-GB" dirty="0"/>
              <a:t> </a:t>
            </a:r>
            <a:r>
              <a:rPr lang="en-GB" b="1" dirty="0"/>
              <a:t>Take the </a:t>
            </a:r>
            <a:r>
              <a:rPr lang="en-GB" b="1" dirty="0" err="1"/>
              <a:t>Bem</a:t>
            </a:r>
            <a:r>
              <a:rPr lang="en-GB" b="1" dirty="0"/>
              <a:t> Sex Role Inventory (BSRI) </a:t>
            </a:r>
            <a:r>
              <a:rPr lang="en-GB" dirty="0"/>
              <a:t>– you do not need to share your results unless you want to!</a:t>
            </a:r>
          </a:p>
          <a:p>
            <a:pPr marL="0" indent="0">
              <a:buNone/>
            </a:pPr>
            <a:endParaRPr lang="en-GB" dirty="0"/>
          </a:p>
          <a:p>
            <a:pPr marL="0" indent="0">
              <a:buNone/>
            </a:pPr>
            <a:r>
              <a:rPr lang="en-GB" dirty="0"/>
              <a:t>BSRI has 60 questions and is measured on a 7 point scale </a:t>
            </a:r>
          </a:p>
          <a:p>
            <a:pPr marL="0" indent="0">
              <a:buNone/>
            </a:pPr>
            <a:r>
              <a:rPr lang="en-GB" dirty="0"/>
              <a:t>20 masculine   20 feminine    20 neutral    characteristics </a:t>
            </a:r>
          </a:p>
          <a:p>
            <a:pPr marL="0" indent="0">
              <a:buNone/>
            </a:pPr>
            <a:endParaRPr lang="en-GB" dirty="0"/>
          </a:p>
          <a:p>
            <a:endParaRPr lang="en-GB" dirty="0"/>
          </a:p>
        </p:txBody>
      </p:sp>
    </p:spTree>
    <p:extLst>
      <p:ext uri="{BB962C8B-B14F-4D97-AF65-F5344CB8AC3E}">
        <p14:creationId xmlns:p14="http://schemas.microsoft.com/office/powerpoint/2010/main" val="272391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42"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FD5FDD-9A37-4F27-AAF5-E13D1FAB84C1}"/>
              </a:ext>
            </a:extLst>
          </p:cNvPr>
          <p:cNvSpPr>
            <a:spLocks noGrp="1"/>
          </p:cNvSpPr>
          <p:nvPr>
            <p:ph type="title"/>
          </p:nvPr>
        </p:nvSpPr>
        <p:spPr/>
        <p:txBody>
          <a:bodyPr/>
          <a:lstStyle/>
          <a:p>
            <a:r>
              <a:rPr lang="en-GB" dirty="0"/>
              <a:t>Categorisation</a:t>
            </a:r>
          </a:p>
        </p:txBody>
      </p:sp>
      <p:sp>
        <p:nvSpPr>
          <p:cNvPr id="3" name="Content Placeholder 2">
            <a:extLst>
              <a:ext uri="{FF2B5EF4-FFF2-40B4-BE49-F238E27FC236}">
                <a16:creationId xmlns:a16="http://schemas.microsoft.com/office/drawing/2014/main" xmlns="" id="{D2C7EC3D-49B7-46F3-B333-463FD99EFFB0}"/>
              </a:ext>
            </a:extLst>
          </p:cNvPr>
          <p:cNvSpPr>
            <a:spLocks noGrp="1"/>
          </p:cNvSpPr>
          <p:nvPr>
            <p:ph idx="1"/>
          </p:nvPr>
        </p:nvSpPr>
        <p:spPr/>
        <p:txBody>
          <a:bodyPr/>
          <a:lstStyle/>
          <a:p>
            <a:pPr marL="0" indent="0">
              <a:buNone/>
            </a:pPr>
            <a:r>
              <a:rPr lang="en-GB" b="1" dirty="0"/>
              <a:t>Masculine</a:t>
            </a:r>
            <a:r>
              <a:rPr lang="en-GB" dirty="0"/>
              <a:t>  = high score on masculine and low score on feminine</a:t>
            </a:r>
          </a:p>
          <a:p>
            <a:pPr marL="0" indent="0">
              <a:buNone/>
            </a:pPr>
            <a:endParaRPr lang="en-GB" dirty="0"/>
          </a:p>
          <a:p>
            <a:pPr marL="0" indent="0">
              <a:buNone/>
            </a:pPr>
            <a:r>
              <a:rPr lang="en-GB" b="1" dirty="0"/>
              <a:t>Feminine</a:t>
            </a:r>
            <a:r>
              <a:rPr lang="en-GB" dirty="0"/>
              <a:t> = high score on feminine and low score on masculine</a:t>
            </a:r>
          </a:p>
          <a:p>
            <a:pPr marL="0" indent="0">
              <a:buNone/>
            </a:pPr>
            <a:endParaRPr lang="en-GB" dirty="0"/>
          </a:p>
          <a:p>
            <a:pPr marL="0" indent="0">
              <a:buNone/>
            </a:pPr>
            <a:r>
              <a:rPr lang="en-GB" b="1" dirty="0"/>
              <a:t>Androgynous </a:t>
            </a:r>
            <a:r>
              <a:rPr lang="en-GB" dirty="0"/>
              <a:t>= high score on both masculine and feminine</a:t>
            </a:r>
          </a:p>
          <a:p>
            <a:pPr marL="0" indent="0">
              <a:buNone/>
            </a:pPr>
            <a:endParaRPr lang="en-GB" dirty="0"/>
          </a:p>
          <a:p>
            <a:pPr marL="0" indent="0">
              <a:buNone/>
            </a:pPr>
            <a:r>
              <a:rPr lang="en-GB" b="1" dirty="0"/>
              <a:t>Undifferentiated </a:t>
            </a:r>
            <a:r>
              <a:rPr lang="en-GB" dirty="0"/>
              <a:t>= low score on both masculine and feminine </a:t>
            </a:r>
          </a:p>
        </p:txBody>
      </p:sp>
    </p:spTree>
    <p:extLst>
      <p:ext uri="{BB962C8B-B14F-4D97-AF65-F5344CB8AC3E}">
        <p14:creationId xmlns:p14="http://schemas.microsoft.com/office/powerpoint/2010/main" val="1385981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807668-62DF-46C3-BF89-36FAD0961934}"/>
              </a:ext>
            </a:extLst>
          </p:cNvPr>
          <p:cNvSpPr>
            <a:spLocks noGrp="1"/>
          </p:cNvSpPr>
          <p:nvPr>
            <p:ph type="title"/>
          </p:nvPr>
        </p:nvSpPr>
        <p:spPr/>
        <p:txBody>
          <a:bodyPr/>
          <a:lstStyle/>
          <a:p>
            <a:r>
              <a:rPr lang="en-GB" sz="8000" b="1" dirty="0"/>
              <a:t>Evaluation</a:t>
            </a:r>
            <a:r>
              <a:rPr lang="en-GB" dirty="0"/>
              <a:t> </a:t>
            </a:r>
          </a:p>
        </p:txBody>
      </p:sp>
      <p:sp>
        <p:nvSpPr>
          <p:cNvPr id="3" name="Content Placeholder 2">
            <a:extLst>
              <a:ext uri="{FF2B5EF4-FFF2-40B4-BE49-F238E27FC236}">
                <a16:creationId xmlns:a16="http://schemas.microsoft.com/office/drawing/2014/main" xmlns="" id="{768C4B61-42D0-4882-A288-6C21CE5897BA}"/>
              </a:ext>
            </a:extLst>
          </p:cNvPr>
          <p:cNvSpPr>
            <a:spLocks noGrp="1"/>
          </p:cNvSpPr>
          <p:nvPr>
            <p:ph idx="1"/>
          </p:nvPr>
        </p:nvSpPr>
        <p:spPr>
          <a:xfrm>
            <a:off x="838200" y="1618837"/>
            <a:ext cx="10515600" cy="4351338"/>
          </a:xfrm>
        </p:spPr>
        <p:txBody>
          <a:bodyPr>
            <a:noAutofit/>
          </a:bodyPr>
          <a:lstStyle/>
          <a:p>
            <a:pPr marL="0" indent="0">
              <a:buNone/>
            </a:pPr>
            <a:r>
              <a:rPr lang="en-GB" sz="3200" dirty="0"/>
              <a:t>BSRI is both valid and reliable according to BEM’s own findings.</a:t>
            </a:r>
          </a:p>
          <a:p>
            <a:pPr marL="0" indent="0">
              <a:buNone/>
            </a:pPr>
            <a:r>
              <a:rPr lang="en-GB" sz="3200" dirty="0"/>
              <a:t>BUT questionnaires ever be free of demand characteristics and people giving socially desirable answers?</a:t>
            </a:r>
          </a:p>
          <a:p>
            <a:pPr marL="0" indent="0">
              <a:buNone/>
            </a:pPr>
            <a:r>
              <a:rPr lang="en-GB" sz="3200" dirty="0"/>
              <a:t>Can gender identity really be measured as a single score? Maybe it is more complex, the person will be affected by their own interests and   abilities and can be affected by cultural values.  </a:t>
            </a:r>
          </a:p>
          <a:p>
            <a:pPr marL="0" indent="0">
              <a:buNone/>
            </a:pPr>
            <a:r>
              <a:rPr lang="en-GB" sz="3200" dirty="0"/>
              <a:t>BSRI was developed in USA</a:t>
            </a:r>
          </a:p>
          <a:p>
            <a:pPr marL="0" indent="0">
              <a:buNone/>
            </a:pPr>
            <a:r>
              <a:rPr lang="en-GB" sz="3200" dirty="0"/>
              <a:t>BSRI was developed 40 years ago</a:t>
            </a:r>
          </a:p>
        </p:txBody>
      </p:sp>
    </p:spTree>
    <p:extLst>
      <p:ext uri="{BB962C8B-B14F-4D97-AF65-F5344CB8AC3E}">
        <p14:creationId xmlns:p14="http://schemas.microsoft.com/office/powerpoint/2010/main" val="322030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BA44DD-0CD6-4646-B6F9-4E9BAB75CF56}"/>
              </a:ext>
            </a:extLst>
          </p:cNvPr>
          <p:cNvSpPr>
            <a:spLocks noGrp="1"/>
          </p:cNvSpPr>
          <p:nvPr>
            <p:ph type="title"/>
          </p:nvPr>
        </p:nvSpPr>
        <p:spPr>
          <a:xfrm>
            <a:off x="334617" y="49488"/>
            <a:ext cx="10515600" cy="1325563"/>
          </a:xfrm>
        </p:spPr>
        <p:txBody>
          <a:bodyPr/>
          <a:lstStyle/>
          <a:p>
            <a:r>
              <a:rPr lang="en-GB" b="1" dirty="0">
                <a:solidFill>
                  <a:srgbClr val="7030A0"/>
                </a:solidFill>
              </a:rPr>
              <a:t>Task</a:t>
            </a:r>
          </a:p>
        </p:txBody>
      </p:sp>
      <p:sp>
        <p:nvSpPr>
          <p:cNvPr id="3" name="Content Placeholder 2">
            <a:extLst>
              <a:ext uri="{FF2B5EF4-FFF2-40B4-BE49-F238E27FC236}">
                <a16:creationId xmlns:a16="http://schemas.microsoft.com/office/drawing/2014/main" xmlns="" id="{AC7E217A-728A-4546-AEA6-8939463D6F0A}"/>
              </a:ext>
            </a:extLst>
          </p:cNvPr>
          <p:cNvSpPr>
            <a:spLocks noGrp="1"/>
          </p:cNvSpPr>
          <p:nvPr>
            <p:ph idx="1"/>
          </p:nvPr>
        </p:nvSpPr>
        <p:spPr>
          <a:xfrm>
            <a:off x="718930" y="1375051"/>
            <a:ext cx="11353799" cy="5290792"/>
          </a:xfrm>
        </p:spPr>
        <p:txBody>
          <a:bodyPr>
            <a:normAutofit fontScale="70000" lnSpcReduction="20000"/>
          </a:bodyPr>
          <a:lstStyle/>
          <a:p>
            <a:pPr marL="0" indent="0">
              <a:buNone/>
            </a:pPr>
            <a:r>
              <a:rPr lang="en-GB" sz="7000" b="1" dirty="0"/>
              <a:t>Read pages </a:t>
            </a:r>
            <a:r>
              <a:rPr lang="en-GB" sz="7000" b="1" dirty="0">
                <a:solidFill>
                  <a:srgbClr val="FF3399"/>
                </a:solidFill>
              </a:rPr>
              <a:t>148-149 PHG digital text book </a:t>
            </a:r>
          </a:p>
          <a:p>
            <a:pPr marL="0" indent="0">
              <a:buNone/>
            </a:pPr>
            <a:endParaRPr lang="en-GB" dirty="0"/>
          </a:p>
          <a:p>
            <a:pPr marL="0" indent="0">
              <a:buNone/>
            </a:pPr>
            <a:r>
              <a:rPr lang="en-GB" sz="6400" dirty="0"/>
              <a:t>Read about the </a:t>
            </a:r>
            <a:r>
              <a:rPr lang="en-GB" sz="6400" b="1" dirty="0">
                <a:solidFill>
                  <a:srgbClr val="7030A0"/>
                </a:solidFill>
              </a:rPr>
              <a:t>Batista Boys !!      </a:t>
            </a:r>
            <a:r>
              <a:rPr lang="en-GB" sz="6400" b="1" dirty="0"/>
              <a:t>Then…..</a:t>
            </a:r>
          </a:p>
          <a:p>
            <a:pPr marL="0" indent="0">
              <a:buNone/>
            </a:pPr>
            <a:endParaRPr lang="en-GB" dirty="0"/>
          </a:p>
          <a:p>
            <a:pPr marL="0" indent="0">
              <a:buNone/>
            </a:pPr>
            <a:r>
              <a:rPr lang="en-GB" sz="4000" b="1" dirty="0"/>
              <a:t>1. Describe one study that illustrates the difference between sex and Gender (4 marks)</a:t>
            </a:r>
          </a:p>
          <a:p>
            <a:pPr marL="0" indent="0">
              <a:buNone/>
            </a:pPr>
            <a:endParaRPr lang="en-GB" sz="4000" b="1" dirty="0"/>
          </a:p>
          <a:p>
            <a:pPr marL="0" indent="0">
              <a:buNone/>
            </a:pPr>
            <a:r>
              <a:rPr lang="en-GB" sz="4000" b="1" dirty="0"/>
              <a:t>2.  Patrick works as a head baker in a bakery.  As part of a work appraisal he has just completed the </a:t>
            </a:r>
            <a:r>
              <a:rPr lang="en-GB" sz="4000" b="1" dirty="0" err="1"/>
              <a:t>Bem</a:t>
            </a:r>
            <a:r>
              <a:rPr lang="en-GB" sz="4000" b="1" dirty="0"/>
              <a:t> Sex Role Inventory.  His score shows that he is highly androgynous. </a:t>
            </a:r>
          </a:p>
          <a:p>
            <a:pPr marL="0" indent="0">
              <a:buNone/>
            </a:pPr>
            <a:r>
              <a:rPr lang="en-GB" sz="4000" b="1" dirty="0"/>
              <a:t> </a:t>
            </a:r>
          </a:p>
          <a:p>
            <a:pPr marL="0" indent="0">
              <a:buNone/>
            </a:pPr>
            <a:r>
              <a:rPr lang="en-GB" sz="4000" b="1" dirty="0"/>
              <a:t>Explain how Patrick’s high level of androgyny might be demonstrated in his behaviour at work.  [4 marks] </a:t>
            </a:r>
          </a:p>
        </p:txBody>
      </p:sp>
    </p:spTree>
    <p:custDataLst>
      <p:tags r:id="rId1"/>
    </p:custDataLst>
    <p:extLst>
      <p:ext uri="{BB962C8B-B14F-4D97-AF65-F5344CB8AC3E}">
        <p14:creationId xmlns:p14="http://schemas.microsoft.com/office/powerpoint/2010/main" val="2912639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4A467FC-13D8-4871-826F-2FEA7DA1FC17}"/>
              </a:ext>
            </a:extLst>
          </p:cNvPr>
          <p:cNvSpPr>
            <a:spLocks noGrp="1"/>
          </p:cNvSpPr>
          <p:nvPr>
            <p:ph idx="1"/>
          </p:nvPr>
        </p:nvSpPr>
        <p:spPr>
          <a:xfrm>
            <a:off x="838200" y="566667"/>
            <a:ext cx="10515600" cy="6085923"/>
          </a:xfrm>
        </p:spPr>
        <p:txBody>
          <a:bodyPr>
            <a:normAutofit/>
          </a:bodyPr>
          <a:lstStyle/>
          <a:p>
            <a:pPr marL="0" indent="0">
              <a:buNone/>
            </a:pPr>
            <a:r>
              <a:rPr lang="en-GB" b="1" dirty="0"/>
              <a:t>In 1993, a book about gender was published in New Haven. The book was written by Sandra L </a:t>
            </a:r>
            <a:r>
              <a:rPr lang="en-GB" b="1" dirty="0" err="1"/>
              <a:t>Bem</a:t>
            </a:r>
            <a:r>
              <a:rPr lang="en-GB" b="1" dirty="0"/>
              <a:t> from Cornell University. The title was ‘The lenses of gender: transforming the debate on sexual inequality’. The book was published by Yale University Press. </a:t>
            </a:r>
          </a:p>
          <a:p>
            <a:pPr marL="0" indent="0">
              <a:buNone/>
            </a:pPr>
            <a:r>
              <a:rPr lang="en-GB" dirty="0"/>
              <a:t> </a:t>
            </a:r>
          </a:p>
          <a:p>
            <a:pPr marL="0" indent="0">
              <a:buNone/>
            </a:pPr>
            <a:r>
              <a:rPr lang="en-GB" dirty="0"/>
              <a:t>A researcher needs to modify the above information to include </a:t>
            </a:r>
            <a:r>
              <a:rPr lang="en-GB" dirty="0" err="1"/>
              <a:t>Bem’s</a:t>
            </a:r>
            <a:r>
              <a:rPr lang="en-GB" dirty="0"/>
              <a:t> book in the references section of a scientific report.  </a:t>
            </a:r>
          </a:p>
          <a:p>
            <a:pPr marL="0" indent="0">
              <a:buNone/>
            </a:pPr>
            <a:r>
              <a:rPr lang="en-GB" dirty="0"/>
              <a:t> </a:t>
            </a:r>
          </a:p>
          <a:p>
            <a:pPr marL="0" indent="0">
              <a:buNone/>
            </a:pPr>
            <a:r>
              <a:rPr lang="en-GB" dirty="0"/>
              <a:t>Write the full reference for this book as it should appear in the reference section of the researcher’s report. </a:t>
            </a:r>
          </a:p>
          <a:p>
            <a:pPr marL="0" indent="0">
              <a:buNone/>
            </a:pPr>
            <a:r>
              <a:rPr lang="en-GB" dirty="0"/>
              <a:t>    </a:t>
            </a:r>
          </a:p>
          <a:p>
            <a:pPr marL="0" indent="0">
              <a:buNone/>
            </a:pPr>
            <a:r>
              <a:rPr lang="en-GB" dirty="0"/>
              <a:t> [2 marks]</a:t>
            </a:r>
          </a:p>
        </p:txBody>
      </p:sp>
    </p:spTree>
    <p:custDataLst>
      <p:tags r:id="rId1"/>
    </p:custDataLst>
    <p:extLst>
      <p:ext uri="{BB962C8B-B14F-4D97-AF65-F5344CB8AC3E}">
        <p14:creationId xmlns:p14="http://schemas.microsoft.com/office/powerpoint/2010/main" val="595205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A9FADCC-D164-4B7C-9D89-986199892716}"/>
              </a:ext>
            </a:extLst>
          </p:cNvPr>
          <p:cNvSpPr/>
          <p:nvPr/>
        </p:nvSpPr>
        <p:spPr>
          <a:xfrm>
            <a:off x="185530" y="138866"/>
            <a:ext cx="11820939" cy="5355312"/>
          </a:xfrm>
          <a:prstGeom prst="rect">
            <a:avLst/>
          </a:prstGeom>
        </p:spPr>
        <p:txBody>
          <a:bodyPr wrap="square">
            <a:spAutoFit/>
          </a:bodyPr>
          <a:lstStyle/>
          <a:p>
            <a:r>
              <a:rPr lang="en-GB" dirty="0"/>
              <a:t> </a:t>
            </a:r>
          </a:p>
          <a:p>
            <a:r>
              <a:rPr lang="en-GB" dirty="0"/>
              <a:t>Explain what is meant by ‘androgyny’.    [1 mark] </a:t>
            </a:r>
          </a:p>
          <a:p>
            <a:r>
              <a:rPr lang="en-GB" dirty="0"/>
              <a:t> </a:t>
            </a:r>
          </a:p>
          <a:p>
            <a:r>
              <a:rPr lang="en-GB" dirty="0"/>
              <a:t>Read the item and then answer the questions that follow. </a:t>
            </a:r>
          </a:p>
          <a:p>
            <a:r>
              <a:rPr lang="en-GB" dirty="0"/>
              <a:t>  </a:t>
            </a:r>
          </a:p>
          <a:p>
            <a:r>
              <a:rPr lang="en-GB" b="1" dirty="0"/>
              <a:t>In a study of androgyny, a group of 100 18-year-old students completed a  self-report sex-role inventory.  The inventory gave two sets of scores: a femininity score and a masculinity score.  Each set of scores was on a scale of 0–20, with  0 representing no masculinity or no femininity and 20 representing extreme masculinity or extreme femininity. </a:t>
            </a:r>
          </a:p>
          <a:p>
            <a:r>
              <a:rPr lang="en-GB" dirty="0"/>
              <a:t> </a:t>
            </a:r>
          </a:p>
          <a:p>
            <a:r>
              <a:rPr lang="en-GB" dirty="0"/>
              <a:t>The researchers calculated measures of central tendency for the masculinity scores.  They found that the mean masculinity score was 10.3, the median masculinity score was 9.5 and the mode masculinity score was 7. </a:t>
            </a:r>
          </a:p>
          <a:p>
            <a:r>
              <a:rPr lang="en-GB" dirty="0"/>
              <a:t> </a:t>
            </a:r>
          </a:p>
          <a:p>
            <a:r>
              <a:rPr lang="en-GB" dirty="0"/>
              <a:t> </a:t>
            </a:r>
          </a:p>
          <a:p>
            <a:r>
              <a:rPr lang="en-GB" dirty="0"/>
              <a:t> Sketch a graph to show the most likely distribution curve for the masculinity scores in this study.  Label the axes of your graph and mark on it the positions of the mean, median and mode. [3 marks] </a:t>
            </a:r>
          </a:p>
          <a:p>
            <a:r>
              <a:rPr lang="en-GB" dirty="0"/>
              <a:t> </a:t>
            </a:r>
          </a:p>
          <a:p>
            <a:r>
              <a:rPr lang="en-GB" dirty="0"/>
              <a:t> What sort of distribution does your graph show?  [1 mark] </a:t>
            </a:r>
          </a:p>
          <a:p>
            <a:r>
              <a:rPr lang="en-GB" dirty="0"/>
              <a:t>  </a:t>
            </a:r>
          </a:p>
          <a:p>
            <a:r>
              <a:rPr lang="en-GB" dirty="0"/>
              <a:t>Explain one limitation of a self-report technique. [2 marks] </a:t>
            </a:r>
          </a:p>
        </p:txBody>
      </p:sp>
    </p:spTree>
    <p:custDataLst>
      <p:tags r:id="rId1"/>
    </p:custDataLst>
    <p:extLst>
      <p:ext uri="{BB962C8B-B14F-4D97-AF65-F5344CB8AC3E}">
        <p14:creationId xmlns:p14="http://schemas.microsoft.com/office/powerpoint/2010/main" val="1825058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51882" y="119743"/>
            <a:ext cx="9288236" cy="6827776"/>
          </a:xfrm>
        </p:spPr>
      </p:pic>
    </p:spTree>
    <p:custDataLst>
      <p:tags r:id="rId1"/>
    </p:custDataLst>
    <p:extLst>
      <p:ext uri="{BB962C8B-B14F-4D97-AF65-F5344CB8AC3E}">
        <p14:creationId xmlns:p14="http://schemas.microsoft.com/office/powerpoint/2010/main" val="19600909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6549" y="365125"/>
            <a:ext cx="4588595" cy="6434669"/>
          </a:xfrm>
        </p:spPr>
      </p:pic>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3677" y="203653"/>
            <a:ext cx="4608979" cy="6249593"/>
          </a:xfrm>
          <a:prstGeom prst="rect">
            <a:avLst/>
          </a:prstGeom>
        </p:spPr>
      </p:pic>
    </p:spTree>
    <p:custDataLst>
      <p:tags r:id="rId1"/>
    </p:custDataLst>
    <p:extLst>
      <p:ext uri="{BB962C8B-B14F-4D97-AF65-F5344CB8AC3E}">
        <p14:creationId xmlns:p14="http://schemas.microsoft.com/office/powerpoint/2010/main" val="4164736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3614" y="152395"/>
            <a:ext cx="5253158" cy="6705605"/>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2149" y="0"/>
            <a:ext cx="4617873" cy="6858000"/>
          </a:xfrm>
          <a:prstGeom prst="rect">
            <a:avLst/>
          </a:prstGeom>
        </p:spPr>
      </p:pic>
    </p:spTree>
    <p:custDataLst>
      <p:tags r:id="rId1"/>
    </p:custDataLst>
    <p:extLst>
      <p:ext uri="{BB962C8B-B14F-4D97-AF65-F5344CB8AC3E}">
        <p14:creationId xmlns:p14="http://schemas.microsoft.com/office/powerpoint/2010/main" val="3607494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8253" y="826067"/>
            <a:ext cx="5837747" cy="515019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9349" y="365125"/>
            <a:ext cx="5645606" cy="6345661"/>
          </a:xfrm>
          <a:prstGeom prst="rect">
            <a:avLst/>
          </a:prstGeom>
        </p:spPr>
      </p:pic>
    </p:spTree>
    <p:custDataLst>
      <p:tags r:id="rId1"/>
    </p:custDataLst>
    <p:extLst>
      <p:ext uri="{BB962C8B-B14F-4D97-AF65-F5344CB8AC3E}">
        <p14:creationId xmlns:p14="http://schemas.microsoft.com/office/powerpoint/2010/main" val="3113313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6375" y="105680"/>
            <a:ext cx="2731710" cy="6662709"/>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6881" y="8035"/>
            <a:ext cx="5351721" cy="6858000"/>
          </a:xfrm>
          <a:prstGeom prst="rect">
            <a:avLst/>
          </a:prstGeom>
        </p:spPr>
      </p:pic>
    </p:spTree>
    <p:custDataLst>
      <p:tags r:id="rId1"/>
    </p:custDataLst>
    <p:extLst>
      <p:ext uri="{BB962C8B-B14F-4D97-AF65-F5344CB8AC3E}">
        <p14:creationId xmlns:p14="http://schemas.microsoft.com/office/powerpoint/2010/main" val="14083281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TotalTime>
  <Words>1652</Words>
  <Application>Microsoft Office PowerPoint</Application>
  <PresentationFormat>Widescreen</PresentationFormat>
  <Paragraphs>173</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Wingdings</vt:lpstr>
      <vt:lpstr>Office Theme</vt:lpstr>
      <vt:lpstr>GENDER</vt:lpstr>
      <vt:lpstr>What do we need to cover: spec check</vt:lpstr>
      <vt:lpstr>Lesson Objectives: </vt:lpstr>
      <vt:lpstr>Key question … linking to a debate</vt:lpstr>
      <vt:lpstr>Starter </vt:lpstr>
      <vt:lpstr>PowerPoint Presentation</vt:lpstr>
      <vt:lpstr>PowerPoint Presentation</vt:lpstr>
      <vt:lpstr>Task 1: exploring stereotypes – masculinity and femininity </vt:lpstr>
      <vt:lpstr>Cinderella…some thoughts! </vt:lpstr>
      <vt:lpstr>Snow White….</vt:lpstr>
      <vt:lpstr>Peter Pan </vt:lpstr>
      <vt:lpstr>Think of more recent Disney films / stories</vt:lpstr>
      <vt:lpstr>Stereotypes</vt:lpstr>
      <vt:lpstr>PowerPoint Presentation</vt:lpstr>
      <vt:lpstr>PowerPoint Presentation</vt:lpstr>
      <vt:lpstr>Are there gender stereotypical job roles?</vt:lpstr>
      <vt:lpstr>What about adverts? </vt:lpstr>
      <vt:lpstr>Androgyny</vt:lpstr>
      <vt:lpstr>Task 2: Androgyny</vt:lpstr>
      <vt:lpstr>Categorisation</vt:lpstr>
      <vt:lpstr>Evaluation </vt:lpstr>
      <vt:lpstr>Task</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Sussex Downs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dc:title>
  <dc:creator>Yvette Brown</dc:creator>
  <cp:lastModifiedBy>Fran Alexander</cp:lastModifiedBy>
  <cp:revision>36</cp:revision>
  <cp:lastPrinted>2019-03-11T12:18:11Z</cp:lastPrinted>
  <dcterms:created xsi:type="dcterms:W3CDTF">2016-10-16T11:42:08Z</dcterms:created>
  <dcterms:modified xsi:type="dcterms:W3CDTF">2019-03-11T12:18:22Z</dcterms:modified>
</cp:coreProperties>
</file>