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49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7969" t="18518" r="9299" b="58098"/>
          <a:stretch/>
        </p:blipFill>
        <p:spPr>
          <a:xfrm>
            <a:off x="50673" y="36826"/>
            <a:ext cx="12096750" cy="1928123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99835" y="685800"/>
            <a:ext cx="720852" cy="701648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l="7969" t="18518" r="9299" b="58098"/>
          <a:stretch/>
        </p:blipFill>
        <p:spPr>
          <a:xfrm>
            <a:off x="50673" y="36826"/>
            <a:ext cx="7365111" cy="1928123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6416040" y="1641893"/>
            <a:ext cx="855726" cy="746696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10/17/2016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598" y="1470323"/>
            <a:ext cx="9966960" cy="3035808"/>
          </a:xfrm>
        </p:spPr>
        <p:txBody>
          <a:bodyPr/>
          <a:lstStyle/>
          <a:p>
            <a:r>
              <a:rPr lang="en-GB" sz="7200" dirty="0" smtClean="0"/>
              <a:t>Psychological explanations… </a:t>
            </a:r>
            <a:br>
              <a:rPr lang="en-GB" sz="7200" dirty="0" smtClean="0"/>
            </a:br>
            <a:r>
              <a:rPr lang="en-GB" sz="7200" dirty="0"/>
              <a:t>	</a:t>
            </a:r>
            <a:r>
              <a:rPr lang="en-GB" sz="7200" dirty="0" smtClean="0"/>
              <a:t>		Learning approach </a:t>
            </a:r>
            <a:endParaRPr lang="en-GB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4598" y="4674870"/>
            <a:ext cx="7891272" cy="1069848"/>
          </a:xfrm>
        </p:spPr>
        <p:txBody>
          <a:bodyPr/>
          <a:lstStyle/>
          <a:p>
            <a:r>
              <a:rPr lang="en-GB" dirty="0" smtClean="0"/>
              <a:t>STARTER: </a:t>
            </a:r>
          </a:p>
          <a:p>
            <a:r>
              <a:rPr lang="en-GB" dirty="0" smtClean="0"/>
              <a:t>How might the learning approach explain criminality?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528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275082"/>
            <a:ext cx="10058400" cy="1609344"/>
          </a:xfrm>
        </p:spPr>
        <p:txBody>
          <a:bodyPr/>
          <a:lstStyle/>
          <a:p>
            <a:r>
              <a:rPr lang="en-GB" dirty="0" smtClean="0"/>
              <a:t>Differential association theory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Definition: </a:t>
            </a:r>
            <a:r>
              <a:rPr lang="en-GB" dirty="0" smtClean="0"/>
              <a:t>An explanation for offending which proposes that individuals learn criminal behaviour through interaction with others. 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They learn the values, attitudes, techniques and motives for criminal behaviours.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GB" dirty="0" smtClean="0"/>
              <a:t>WHO might they learn this from?</a:t>
            </a:r>
          </a:p>
          <a:p>
            <a:pPr marL="0" indent="0">
              <a:buNone/>
            </a:pPr>
            <a:r>
              <a:rPr lang="en-GB" dirty="0" smtClean="0"/>
              <a:t>Family</a:t>
            </a:r>
          </a:p>
          <a:p>
            <a:pPr marL="0" indent="0">
              <a:buNone/>
            </a:pPr>
            <a:r>
              <a:rPr lang="en-GB" dirty="0" smtClean="0"/>
              <a:t>Friends</a:t>
            </a:r>
          </a:p>
          <a:p>
            <a:pPr marL="0" indent="0">
              <a:buNone/>
            </a:pPr>
            <a:r>
              <a:rPr lang="en-GB" dirty="0" smtClean="0"/>
              <a:t>Media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89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Edwin Sutherland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1924 – attempt to set scientific principals to offending </a:t>
            </a:r>
          </a:p>
          <a:p>
            <a:endParaRPr lang="en-GB" dirty="0"/>
          </a:p>
          <a:p>
            <a:r>
              <a:rPr lang="en-GB" dirty="0" smtClean="0"/>
              <a:t>“the conditions that are said to cause crime should be present when crime is present, and absent when crime is absent”</a:t>
            </a:r>
          </a:p>
          <a:p>
            <a:endParaRPr lang="en-GB" dirty="0"/>
          </a:p>
          <a:p>
            <a:r>
              <a:rPr lang="en-GB" dirty="0" smtClean="0"/>
              <a:t>His aim was to discriminate absolutely between criminals and non criminals regardless of race, class or economic background.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WHY might such a theory be useful to society?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36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Sutherland’s differential association theory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/>
              <a:t>Crime is a learned behaviour </a:t>
            </a:r>
          </a:p>
          <a:p>
            <a:endParaRPr lang="en-GB" dirty="0"/>
          </a:p>
          <a:p>
            <a:r>
              <a:rPr lang="en-GB" dirty="0" smtClean="0"/>
              <a:t>This occurs most often with interactions with significant others (family, close friends. </a:t>
            </a:r>
          </a:p>
          <a:p>
            <a:r>
              <a:rPr lang="en-GB" dirty="0" smtClean="0"/>
              <a:t>There’s </a:t>
            </a:r>
            <a:r>
              <a:rPr lang="en-GB" b="1" dirty="0" smtClean="0"/>
              <a:t>2 parts </a:t>
            </a:r>
            <a:r>
              <a:rPr lang="en-GB" dirty="0" smtClean="0"/>
              <a:t>to his theory: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1276255" y="4638674"/>
            <a:ext cx="4524375" cy="2009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000" dirty="0" smtClean="0"/>
              <a:t>Learned attitudes towards crime</a:t>
            </a:r>
          </a:p>
          <a:p>
            <a:pPr algn="ctr"/>
            <a:r>
              <a:rPr lang="en-GB" sz="2000" dirty="0" smtClean="0"/>
              <a:t> </a:t>
            </a:r>
            <a:endParaRPr lang="en-GB" sz="2000" dirty="0">
              <a:solidFill>
                <a:schemeClr val="tx1"/>
              </a:solidFill>
              <a:latin typeface="Corbel" panose="020B0503020204020204" pitchFamily="34" charset="0"/>
              <a:cs typeface="Cordia New" panose="020B0304020202020204" pitchFamily="34" charset="-34"/>
            </a:endParaRPr>
          </a:p>
          <a:p>
            <a:pPr algn="ctr"/>
            <a:r>
              <a:rPr lang="en-GB" sz="2000" dirty="0" smtClean="0">
                <a:solidFill>
                  <a:schemeClr val="tx1"/>
                </a:solidFill>
                <a:latin typeface="Corbel" panose="020B0503020204020204" pitchFamily="34" charset="0"/>
              </a:rPr>
              <a:t>Social 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transmission of </a:t>
            </a:r>
            <a:r>
              <a:rPr lang="en-GB" sz="2000" dirty="0" smtClean="0">
                <a:solidFill>
                  <a:schemeClr val="tx1"/>
                </a:solidFill>
                <a:latin typeface="Corbel" panose="020B0503020204020204" pitchFamily="34" charset="0"/>
              </a:rPr>
              <a:t>values, 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motivations </a:t>
            </a:r>
            <a:r>
              <a:rPr lang="en-GB" sz="2000" dirty="0" smtClean="0">
                <a:solidFill>
                  <a:schemeClr val="tx1"/>
                </a:solidFill>
                <a:latin typeface="Corbel" panose="020B0503020204020204" pitchFamily="34" charset="0"/>
              </a:rPr>
              <a:t>&amp; rationalisations 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for committing </a:t>
            </a:r>
            <a:r>
              <a:rPr lang="en-GB" sz="2000" dirty="0" smtClean="0">
                <a:solidFill>
                  <a:schemeClr val="tx1"/>
                </a:solidFill>
                <a:latin typeface="Corbel" panose="020B0503020204020204" pitchFamily="34" charset="0"/>
              </a:rPr>
              <a:t>a crime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. </a:t>
            </a:r>
            <a:endParaRPr lang="en-GB" sz="2000" dirty="0" smtClean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algn="ctr"/>
            <a:endParaRPr lang="en-GB" sz="800" dirty="0" smtClean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02311" y="4638675"/>
            <a:ext cx="4524375" cy="200977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000" dirty="0" smtClean="0"/>
              <a:t>Learning of specific criminal acts</a:t>
            </a:r>
            <a:endParaRPr lang="en-GB" sz="2000" dirty="0">
              <a:solidFill>
                <a:schemeClr val="tx1"/>
              </a:solidFill>
              <a:latin typeface="Corbel" panose="020B0503020204020204" pitchFamily="34" charset="0"/>
              <a:cs typeface="Cordia New" panose="020B0304020202020204" pitchFamily="34" charset="-34"/>
            </a:endParaRPr>
          </a:p>
          <a:p>
            <a:pPr algn="ctr"/>
            <a:endParaRPr lang="en-GB" sz="2000" dirty="0" smtClean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algn="ctr"/>
            <a:r>
              <a:rPr lang="en-GB" sz="2000" dirty="0" smtClean="0">
                <a:solidFill>
                  <a:schemeClr val="tx1"/>
                </a:solidFill>
                <a:latin typeface="Corbel" panose="020B0503020204020204" pitchFamily="34" charset="0"/>
              </a:rPr>
              <a:t>Such 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learning involves the development of both the techniques required to commit the crime, such as the delicate touch of a pickpocket.</a:t>
            </a:r>
            <a:endParaRPr lang="en-GB" sz="2000" dirty="0">
              <a:solidFill>
                <a:schemeClr val="tx1"/>
              </a:solidFill>
              <a:latin typeface="Corbel" panose="020B0503020204020204" pitchFamily="34" charset="0"/>
              <a:cs typeface="Cordia New" panose="020B0304020202020204" pitchFamily="34" charset="-34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686050" y="4057650"/>
            <a:ext cx="0" cy="5048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28925" y="4057650"/>
            <a:ext cx="3371850" cy="5048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68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992">
            <a:off x="8941015" y="2430701"/>
            <a:ext cx="3194190" cy="43671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Learned attitude towards crime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273" y="2093976"/>
            <a:ext cx="9074277" cy="4507992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Pro-criminal attitude = criminality </a:t>
            </a:r>
          </a:p>
          <a:p>
            <a:endParaRPr lang="en-GB" dirty="0"/>
          </a:p>
          <a:p>
            <a:r>
              <a:rPr lang="en-GB" dirty="0" smtClean="0"/>
              <a:t>Sutherland argues if the </a:t>
            </a:r>
            <a:r>
              <a:rPr lang="en-GB" b="1" dirty="0" smtClean="0"/>
              <a:t>number</a:t>
            </a:r>
            <a:r>
              <a:rPr lang="en-GB" dirty="0" smtClean="0"/>
              <a:t> of pro-criminal attitudes a person acquires outweighs the </a:t>
            </a:r>
            <a:r>
              <a:rPr lang="en-GB" b="1" dirty="0" smtClean="0"/>
              <a:t>number</a:t>
            </a:r>
            <a:r>
              <a:rPr lang="en-GB" dirty="0" smtClean="0"/>
              <a:t> of anti-criminal attitudes, then they will go on to offend. </a:t>
            </a:r>
          </a:p>
          <a:p>
            <a:endParaRPr lang="en-GB" dirty="0"/>
          </a:p>
          <a:p>
            <a:r>
              <a:rPr lang="en-GB" dirty="0" smtClean="0"/>
              <a:t>DA suggests that we should be able to carry out a simple calculation to predict the likelihood of someone committing a crime, all we need to know is: </a:t>
            </a:r>
          </a:p>
          <a:p>
            <a:pPr>
              <a:buFontTx/>
              <a:buChar char="-"/>
            </a:pPr>
            <a:r>
              <a:rPr lang="en-GB" dirty="0" smtClean="0"/>
              <a:t>The frequency, intensity &amp; duration of their exposure to criminal &amp; non-criminal norms and values. </a:t>
            </a:r>
          </a:p>
          <a:p>
            <a:pPr marL="0" indent="0" algn="ctr">
              <a:buNone/>
            </a:pPr>
            <a:r>
              <a:rPr lang="en-GB" b="1" dirty="0" smtClean="0"/>
              <a:t>Would this be simple?? How could we find this out??</a:t>
            </a:r>
          </a:p>
          <a:p>
            <a:pPr marL="0" indent="0" algn="ctr">
              <a:buNone/>
            </a:pPr>
            <a:r>
              <a:rPr lang="en-GB" b="1" dirty="0" smtClean="0"/>
              <a:t>But what would a positive of this approach be? </a:t>
            </a:r>
          </a:p>
          <a:p>
            <a:pPr marL="0" indent="0">
              <a:buNone/>
            </a:pPr>
            <a:r>
              <a:rPr lang="en-GB" dirty="0" smtClean="0"/>
              <a:t>Numeric, objective, strong application to preventing crime.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55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of specific criminal </a:t>
            </a:r>
            <a:r>
              <a:rPr lang="en-GB" dirty="0" smtClean="0"/>
              <a:t>acts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50" y="2121408"/>
            <a:ext cx="11468100" cy="40507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In addition to learning about WHY they might want to commit a crime, criminals may also learn HOW to carry out crimes.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E.g. </a:t>
            </a:r>
          </a:p>
          <a:p>
            <a:r>
              <a:rPr lang="en-GB" dirty="0" smtClean="0"/>
              <a:t>how to break into someone's house through a locked window,</a:t>
            </a:r>
          </a:p>
          <a:p>
            <a:r>
              <a:rPr lang="en-GB" dirty="0" smtClean="0"/>
              <a:t>how to spot the signs of an empty house, or </a:t>
            </a:r>
          </a:p>
          <a:p>
            <a:r>
              <a:rPr lang="en-GB" dirty="0"/>
              <a:t>the delicate touch of a </a:t>
            </a:r>
            <a:r>
              <a:rPr lang="en-GB" dirty="0" smtClean="0"/>
              <a:t>pickpocket.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This can help explain re-offending when people are released from prison as they learn specific techniques from inmates.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Learning can happen through observation &amp; imitation, or direct tuition.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971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SUMMARISE THE FOLLOWING </a:t>
            </a:r>
          </a:p>
          <a:p>
            <a:r>
              <a:rPr lang="en-GB" dirty="0" smtClean="0"/>
              <a:t>Farrington et al. (2006) </a:t>
            </a:r>
          </a:p>
          <a:p>
            <a:r>
              <a:rPr lang="en-GB" dirty="0" smtClean="0"/>
              <a:t>Explanatory power </a:t>
            </a:r>
          </a:p>
          <a:p>
            <a:r>
              <a:rPr lang="en-GB" dirty="0" smtClean="0"/>
              <a:t>Difficulty of testing </a:t>
            </a:r>
          </a:p>
          <a:p>
            <a:r>
              <a:rPr lang="en-GB" dirty="0" smtClean="0"/>
              <a:t>Alternative explanations (</a:t>
            </a:r>
            <a:r>
              <a:rPr lang="en-GB" dirty="0" err="1" smtClean="0"/>
              <a:t>mendick</a:t>
            </a:r>
            <a:r>
              <a:rPr lang="en-GB" dirty="0" smtClean="0"/>
              <a:t>)</a:t>
            </a:r>
          </a:p>
          <a:p>
            <a:r>
              <a:rPr lang="en-GB" dirty="0" smtClean="0"/>
              <a:t>Individual differences.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62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Plenary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explanations have we looked at so far? 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Predict what the psychodynamic explanation might say.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99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68</TotalTime>
  <Words>447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Corbel</vt:lpstr>
      <vt:lpstr>Cordia New</vt:lpstr>
      <vt:lpstr>Courier New</vt:lpstr>
      <vt:lpstr>Rockwell</vt:lpstr>
      <vt:lpstr>Rockwell Condensed</vt:lpstr>
      <vt:lpstr>Wingdings</vt:lpstr>
      <vt:lpstr>Wood Type</vt:lpstr>
      <vt:lpstr>Psychological explanations…     Learning approach </vt:lpstr>
      <vt:lpstr>Differential association theory </vt:lpstr>
      <vt:lpstr>Edwin Sutherland </vt:lpstr>
      <vt:lpstr>Sutherland’s differential association theory </vt:lpstr>
      <vt:lpstr>Learned attitude towards crime </vt:lpstr>
      <vt:lpstr>Learning of specific criminal acts</vt:lpstr>
      <vt:lpstr>Evaluation </vt:lpstr>
      <vt:lpstr>Plenary </vt:lpstr>
    </vt:vector>
  </TitlesOfParts>
  <Company>Hartpury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Psychological explanations…     Learning approach</dc:title>
  <dc:creator>Hollie.Thomas</dc:creator>
  <cp:lastModifiedBy>Hollie.Thomas</cp:lastModifiedBy>
  <cp:revision>7</cp:revision>
  <dcterms:created xsi:type="dcterms:W3CDTF">2016-10-17T08:52:22Z</dcterms:created>
  <dcterms:modified xsi:type="dcterms:W3CDTF">2016-10-17T10:00:26Z</dcterms:modified>
</cp:coreProperties>
</file>