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
  </p:notesMasterIdLst>
  <p:sldIdLst>
    <p:sldId id="256" r:id="rId2"/>
    <p:sldId id="258" r:id="rId3"/>
    <p:sldId id="260" r:id="rId4"/>
    <p:sldId id="262" r:id="rId5"/>
    <p:sldId id="264" r:id="rId6"/>
    <p:sldId id="267" r:id="rId7"/>
    <p:sldId id="268" r:id="rId8"/>
    <p:sldId id="269" r:id="rId9"/>
    <p:sldId id="270" r:id="rId10"/>
    <p:sldId id="273" r:id="rId11"/>
    <p:sldId id="271" r:id="rId12"/>
    <p:sldId id="272" r:id="rId13"/>
    <p:sldId id="275" r:id="rId14"/>
    <p:sldId id="276" r:id="rId15"/>
    <p:sldId id="274"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5" d="100"/>
          <a:sy n="65" d="100"/>
        </p:scale>
        <p:origin x="66"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44749B-F4FA-41B2-AD7E-C248276C19F9}" type="datetimeFigureOut">
              <a:rPr lang="en-GB" smtClean="0"/>
              <a:t>21/03/2018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ED1228-8C8F-4F86-84B7-92108E8D49A2}" type="slidenum">
              <a:rPr lang="en-GB" smtClean="0"/>
              <a:t>‹#›</a:t>
            </a:fld>
            <a:endParaRPr lang="en-GB"/>
          </a:p>
        </p:txBody>
      </p:sp>
    </p:spTree>
    <p:extLst>
      <p:ext uri="{BB962C8B-B14F-4D97-AF65-F5344CB8AC3E}">
        <p14:creationId xmlns:p14="http://schemas.microsoft.com/office/powerpoint/2010/main" val="2177716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0E759BE-2835-4CAA-8525-D8DFF73B8460}" type="slidenum">
              <a:rPr lang="en-GB" smtClean="0"/>
              <a:t>2</a:t>
            </a:fld>
            <a:endParaRPr lang="en-GB"/>
          </a:p>
        </p:txBody>
      </p:sp>
    </p:spTree>
    <p:extLst>
      <p:ext uri="{BB962C8B-B14F-4D97-AF65-F5344CB8AC3E}">
        <p14:creationId xmlns:p14="http://schemas.microsoft.com/office/powerpoint/2010/main" val="39450250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smtClean="0"/>
              <a:t>I want it now... not worries about the consequence</a:t>
            </a:r>
          </a:p>
          <a:p>
            <a:endParaRPr lang="en-GB" sz="1400" dirty="0"/>
          </a:p>
          <a:p>
            <a:r>
              <a:rPr lang="en-GB" sz="1400" dirty="0" smtClean="0"/>
              <a:t>Food</a:t>
            </a:r>
          </a:p>
          <a:p>
            <a:r>
              <a:rPr lang="en-GB" sz="1400" dirty="0" smtClean="0"/>
              <a:t>Nappy change </a:t>
            </a:r>
          </a:p>
          <a:p>
            <a:r>
              <a:rPr lang="en-GB" sz="1400" dirty="0" err="1" smtClean="0"/>
              <a:t>etc</a:t>
            </a:r>
            <a:endParaRPr lang="en-GB" sz="1400" dirty="0"/>
          </a:p>
        </p:txBody>
      </p:sp>
      <p:sp>
        <p:nvSpPr>
          <p:cNvPr id="4" name="Slide Number Placeholder 3"/>
          <p:cNvSpPr>
            <a:spLocks noGrp="1"/>
          </p:cNvSpPr>
          <p:nvPr>
            <p:ph type="sldNum" sz="quarter" idx="10"/>
          </p:nvPr>
        </p:nvSpPr>
        <p:spPr/>
        <p:txBody>
          <a:bodyPr/>
          <a:lstStyle/>
          <a:p>
            <a:fld id="{40E759BE-2835-4CAA-8525-D8DFF73B8460}" type="slidenum">
              <a:rPr lang="en-GB" smtClean="0"/>
              <a:t>3</a:t>
            </a:fld>
            <a:endParaRPr lang="en-GB"/>
          </a:p>
        </p:txBody>
      </p:sp>
    </p:spTree>
    <p:extLst>
      <p:ext uri="{BB962C8B-B14F-4D97-AF65-F5344CB8AC3E}">
        <p14:creationId xmlns:p14="http://schemas.microsoft.com/office/powerpoint/2010/main" val="896235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smtClean="0"/>
              <a:t>The ego is YOU.. tries to meet the needs of the id, by getting the food </a:t>
            </a:r>
            <a:r>
              <a:rPr lang="en-GB" sz="1400" dirty="0" err="1" smtClean="0"/>
              <a:t>etc</a:t>
            </a:r>
            <a:endParaRPr lang="en-GB" sz="1400" dirty="0"/>
          </a:p>
        </p:txBody>
      </p:sp>
      <p:sp>
        <p:nvSpPr>
          <p:cNvPr id="4" name="Slide Number Placeholder 3"/>
          <p:cNvSpPr>
            <a:spLocks noGrp="1"/>
          </p:cNvSpPr>
          <p:nvPr>
            <p:ph type="sldNum" sz="quarter" idx="10"/>
          </p:nvPr>
        </p:nvSpPr>
        <p:spPr/>
        <p:txBody>
          <a:bodyPr/>
          <a:lstStyle/>
          <a:p>
            <a:fld id="{40E759BE-2835-4CAA-8525-D8DFF73B8460}" type="slidenum">
              <a:rPr lang="en-GB" smtClean="0"/>
              <a:t>4</a:t>
            </a:fld>
            <a:endParaRPr lang="en-GB"/>
          </a:p>
        </p:txBody>
      </p:sp>
    </p:spTree>
    <p:extLst>
      <p:ext uri="{BB962C8B-B14F-4D97-AF65-F5344CB8AC3E}">
        <p14:creationId xmlns:p14="http://schemas.microsoft.com/office/powerpoint/2010/main" val="1757482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smtClean="0"/>
              <a:t>Example:</a:t>
            </a:r>
          </a:p>
          <a:p>
            <a:endParaRPr lang="en-GB" sz="1400" dirty="0"/>
          </a:p>
          <a:p>
            <a:r>
              <a:rPr lang="en-GB" sz="1400" dirty="0" smtClean="0"/>
              <a:t>Eating healthy in a supermarket</a:t>
            </a:r>
          </a:p>
          <a:p>
            <a:endParaRPr lang="en-GB" sz="1400" dirty="0"/>
          </a:p>
          <a:p>
            <a:r>
              <a:rPr lang="en-GB" sz="1400" dirty="0" smtClean="0"/>
              <a:t>Spontaneous decisions…you weigh up the cost. What spontaneous decisions have you made recently?</a:t>
            </a:r>
            <a:endParaRPr lang="en-GB" sz="1400" dirty="0"/>
          </a:p>
        </p:txBody>
      </p:sp>
      <p:sp>
        <p:nvSpPr>
          <p:cNvPr id="4" name="Slide Number Placeholder 3"/>
          <p:cNvSpPr>
            <a:spLocks noGrp="1"/>
          </p:cNvSpPr>
          <p:nvPr>
            <p:ph type="sldNum" sz="quarter" idx="10"/>
          </p:nvPr>
        </p:nvSpPr>
        <p:spPr/>
        <p:txBody>
          <a:bodyPr/>
          <a:lstStyle/>
          <a:p>
            <a:fld id="{40E759BE-2835-4CAA-8525-D8DFF73B8460}" type="slidenum">
              <a:rPr lang="en-GB" smtClean="0"/>
              <a:t>5</a:t>
            </a:fld>
            <a:endParaRPr lang="en-GB"/>
          </a:p>
        </p:txBody>
      </p:sp>
    </p:spTree>
    <p:extLst>
      <p:ext uri="{BB962C8B-B14F-4D97-AF65-F5344CB8AC3E}">
        <p14:creationId xmlns:p14="http://schemas.microsoft.com/office/powerpoint/2010/main" val="2339265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0E759BE-2835-4CAA-8525-D8DFF73B8460}" type="slidenum">
              <a:rPr lang="en-GB" smtClean="0"/>
              <a:t>6</a:t>
            </a:fld>
            <a:endParaRPr lang="en-GB"/>
          </a:p>
        </p:txBody>
      </p:sp>
    </p:spTree>
    <p:extLst>
      <p:ext uri="{BB962C8B-B14F-4D97-AF65-F5344CB8AC3E}">
        <p14:creationId xmlns:p14="http://schemas.microsoft.com/office/powerpoint/2010/main" val="3766366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smtClean="0"/>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3/21/2018</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3/21/2018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3/21/2018</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3/21/2018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3/21/2018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3/21/2018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3/21/2018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3/21/2018</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3/21/2018</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3/21/2018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3/21/2018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3/21/2018</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google.co.uk/url?sa=i&amp;rct=j&amp;q=&amp;esrc=s&amp;source=images&amp;cd=&amp;cad=rja&amp;uact=8&amp;ved=0ahUKEwjJzuLAzOHPAhXM0hoKHQPEB9IQjRwIBw&amp;url=http://quoteaddicts.com/topic/super-ego/&amp;psig=AFQjCNGzyF3Xjxu9LSxGvPOYTIGsC4jMww&amp;ust=147678540567581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hyperlink" Target="http://www.google.co.uk/url?sa=i&amp;rct=j&amp;q=&amp;esrc=s&amp;source=images&amp;cd=&amp;cad=rja&amp;uact=8&amp;ved=0ahUKEwjJzuLAzOHPAhXM0hoKHQPEB9IQjRwIBw&amp;url=http://quoteaddicts.com/topic/super-ego/&amp;psig=AFQjCNGzyF3Xjxu9LSxGvPOYTIGsC4jMww&amp;ust=1476785405675810"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hyperlink" Target="http://www.google.co.uk/url?sa=i&amp;rct=j&amp;q=&amp;esrc=s&amp;source=images&amp;cd=&amp;cad=rja&amp;uact=8&amp;ved=0ahUKEwjJzuLAzOHPAhXM0hoKHQPEB9IQjRwIBw&amp;url=http://quoteaddicts.com/topic/super-ego/&amp;psig=AFQjCNGzyF3Xjxu9LSxGvPOYTIGsC4jMww&amp;ust=1476785405675810"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9.jpg"/><Relationship Id="rId2" Type="http://schemas.openxmlformats.org/officeDocument/2006/relationships/image" Target="../media/image7.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355849" y="150344"/>
            <a:ext cx="9015984" cy="4064627"/>
          </a:xfrm>
        </p:spPr>
        <p:txBody>
          <a:bodyPr anchor="t">
            <a:normAutofit fontScale="90000"/>
          </a:bodyPr>
          <a:lstStyle/>
          <a:p>
            <a:r>
              <a:rPr lang="en-GB" sz="6600" dirty="0" smtClean="0"/>
              <a:t>Psychological explanations- </a:t>
            </a:r>
            <a:r>
              <a:rPr lang="en-GB" dirty="0" smtClean="0"/>
              <a:t/>
            </a:r>
            <a:br>
              <a:rPr lang="en-GB" dirty="0" smtClean="0"/>
            </a:br>
            <a:r>
              <a:rPr lang="en-GB" dirty="0" smtClean="0">
                <a:solidFill>
                  <a:srgbClr val="FFC000"/>
                </a:solidFill>
              </a:rPr>
              <a:t>psychodynamic Explanation   </a:t>
            </a:r>
            <a:endParaRPr lang="en-GB" dirty="0">
              <a:solidFill>
                <a:srgbClr val="FFC000"/>
              </a:solidFill>
            </a:endParaRPr>
          </a:p>
        </p:txBody>
      </p:sp>
      <p:sp>
        <p:nvSpPr>
          <p:cNvPr id="5" name="Text Placeholder 4"/>
          <p:cNvSpPr>
            <a:spLocks noGrp="1"/>
          </p:cNvSpPr>
          <p:nvPr>
            <p:ph type="body" idx="1"/>
          </p:nvPr>
        </p:nvSpPr>
        <p:spPr/>
        <p:txBody>
          <a:bodyPr/>
          <a:lstStyle/>
          <a:p>
            <a:r>
              <a:rPr lang="en-GB" dirty="0" smtClean="0"/>
              <a:t>What would Freud say ?</a:t>
            </a:r>
            <a:endParaRPr lang="en-GB" dirty="0"/>
          </a:p>
        </p:txBody>
      </p:sp>
      <p:pic>
        <p:nvPicPr>
          <p:cNvPr id="8" name="Picture 7"/>
          <p:cNvPicPr>
            <a:picLocks noChangeAspect="1"/>
          </p:cNvPicPr>
          <p:nvPr/>
        </p:nvPicPr>
        <p:blipFill>
          <a:blip r:embed="rId2"/>
          <a:stretch>
            <a:fillRect/>
          </a:stretch>
        </p:blipFill>
        <p:spPr>
          <a:xfrm>
            <a:off x="66675" y="2340863"/>
            <a:ext cx="2000250" cy="220094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4983017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286555"/>
            <a:ext cx="10018713" cy="1752599"/>
          </a:xfrm>
        </p:spPr>
        <p:txBody>
          <a:bodyPr/>
          <a:lstStyle/>
          <a:p>
            <a:r>
              <a:rPr lang="en-GB" b="1" dirty="0" smtClean="0"/>
              <a:t>3 aspects to the personality</a:t>
            </a:r>
            <a:endParaRPr lang="en-GB" b="1" dirty="0"/>
          </a:p>
        </p:txBody>
      </p:sp>
      <p:sp>
        <p:nvSpPr>
          <p:cNvPr id="3" name="Content Placeholder 2"/>
          <p:cNvSpPr>
            <a:spLocks noGrp="1"/>
          </p:cNvSpPr>
          <p:nvPr>
            <p:ph idx="1"/>
          </p:nvPr>
        </p:nvSpPr>
        <p:spPr>
          <a:xfrm>
            <a:off x="1780524" y="2039154"/>
            <a:ext cx="10018713" cy="4245735"/>
          </a:xfrm>
        </p:spPr>
        <p:txBody>
          <a:bodyPr>
            <a:normAutofit/>
          </a:bodyPr>
          <a:lstStyle/>
          <a:p>
            <a:pPr marL="0" indent="0">
              <a:buNone/>
            </a:pPr>
            <a:r>
              <a:rPr lang="en-GB" sz="3600" dirty="0" smtClean="0"/>
              <a:t>Freud suggested that there are 3 aspects to the personality</a:t>
            </a:r>
          </a:p>
          <a:p>
            <a:pPr>
              <a:buFontTx/>
              <a:buChar char="-"/>
            </a:pPr>
            <a:r>
              <a:rPr lang="en-GB" sz="3600" dirty="0" smtClean="0"/>
              <a:t>The id</a:t>
            </a:r>
          </a:p>
          <a:p>
            <a:pPr>
              <a:buFontTx/>
              <a:buChar char="-"/>
            </a:pPr>
            <a:r>
              <a:rPr lang="en-GB" sz="3600" dirty="0" smtClean="0"/>
              <a:t>The ego </a:t>
            </a:r>
          </a:p>
          <a:p>
            <a:pPr>
              <a:buFontTx/>
              <a:buChar char="-"/>
            </a:pPr>
            <a:r>
              <a:rPr lang="en-GB" sz="3600" dirty="0" smtClean="0"/>
              <a:t>The superego</a:t>
            </a:r>
            <a:endParaRPr lang="en-GB" sz="36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48295" y="3271234"/>
            <a:ext cx="4554728" cy="3316310"/>
          </a:xfrm>
          <a:prstGeom prst="rect">
            <a:avLst/>
          </a:prstGeom>
        </p:spPr>
      </p:pic>
    </p:spTree>
    <p:extLst>
      <p:ext uri="{BB962C8B-B14F-4D97-AF65-F5344CB8AC3E}">
        <p14:creationId xmlns:p14="http://schemas.microsoft.com/office/powerpoint/2010/main" val="903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650" y="661716"/>
            <a:ext cx="10018713" cy="1752599"/>
          </a:xfrm>
        </p:spPr>
        <p:txBody>
          <a:bodyPr/>
          <a:lstStyle/>
          <a:p>
            <a:r>
              <a:rPr lang="en-GB" b="1" dirty="0" smtClean="0"/>
              <a:t>The id</a:t>
            </a:r>
            <a:endParaRPr lang="en-GB" b="1" dirty="0"/>
          </a:p>
        </p:txBody>
      </p:sp>
      <p:sp>
        <p:nvSpPr>
          <p:cNvPr id="3" name="Content Placeholder 2"/>
          <p:cNvSpPr>
            <a:spLocks noGrp="1"/>
          </p:cNvSpPr>
          <p:nvPr>
            <p:ph idx="1"/>
          </p:nvPr>
        </p:nvSpPr>
        <p:spPr>
          <a:xfrm>
            <a:off x="1341483" y="1538015"/>
            <a:ext cx="6558933" cy="4219978"/>
          </a:xfrm>
        </p:spPr>
        <p:txBody>
          <a:bodyPr>
            <a:noAutofit/>
          </a:bodyPr>
          <a:lstStyle/>
          <a:p>
            <a:r>
              <a:rPr lang="en-GB" sz="2800" dirty="0" smtClean="0"/>
              <a:t>You are born with this part of the personality and it therefore develops first</a:t>
            </a:r>
          </a:p>
          <a:p>
            <a:r>
              <a:rPr lang="en-GB" sz="2800" dirty="0" smtClean="0"/>
              <a:t>It is the instructive part of our personality – it can be very demanding!</a:t>
            </a:r>
          </a:p>
          <a:p>
            <a:r>
              <a:rPr lang="en-GB" sz="2800" dirty="0" smtClean="0"/>
              <a:t>It is often referred to as the “I </a:t>
            </a:r>
            <a:r>
              <a:rPr lang="en-GB" sz="2800" dirty="0" smtClean="0"/>
              <a:t>want”</a:t>
            </a:r>
            <a:endParaRPr lang="en-GB" sz="2800" b="1" dirty="0"/>
          </a:p>
          <a:p>
            <a:r>
              <a:rPr lang="en-GB" sz="2800" dirty="0" smtClean="0"/>
              <a:t>An infant will demand for its needs to be satisfied</a:t>
            </a:r>
          </a:p>
          <a:p>
            <a:r>
              <a:rPr lang="en-GB" sz="2800" dirty="0" smtClean="0"/>
              <a:t>It is important to know that the id works on the </a:t>
            </a:r>
            <a:r>
              <a:rPr lang="en-GB" sz="2800" b="1" i="1" dirty="0" smtClean="0"/>
              <a:t>pleasure principle</a:t>
            </a:r>
            <a:endParaRPr lang="en-GB" sz="2800" b="1" i="1" dirty="0"/>
          </a:p>
        </p:txBody>
      </p:sp>
      <p:pic>
        <p:nvPicPr>
          <p:cNvPr id="4" name="Picture 3" descr="Image result for id ego superego">
            <a:hlinkClick r:id="rId3"/>
          </p:cNvPr>
          <p:cNvPicPr/>
          <p:nvPr/>
        </p:nvPicPr>
        <p:blipFill rotWithShape="1">
          <a:blip r:embed="rId4">
            <a:extLst>
              <a:ext uri="{28A0092B-C50C-407E-A947-70E740481C1C}">
                <a14:useLocalDpi xmlns:a14="http://schemas.microsoft.com/office/drawing/2010/main" val="0"/>
              </a:ext>
            </a:extLst>
          </a:blip>
          <a:srcRect l="2351" t="18362" r="67496" b="40289"/>
          <a:stretch/>
        </p:blipFill>
        <p:spPr bwMode="auto">
          <a:xfrm>
            <a:off x="8798780" y="1691640"/>
            <a:ext cx="2393475" cy="3311951"/>
          </a:xfrm>
          <a:prstGeom prst="rect">
            <a:avLst/>
          </a:prstGeom>
          <a:noFill/>
          <a:ln>
            <a:noFill/>
          </a:ln>
        </p:spPr>
      </p:pic>
    </p:spTree>
    <p:extLst>
      <p:ext uri="{BB962C8B-B14F-4D97-AF65-F5344CB8AC3E}">
        <p14:creationId xmlns:p14="http://schemas.microsoft.com/office/powerpoint/2010/main" val="147814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566" y="308835"/>
            <a:ext cx="10018713" cy="1752599"/>
          </a:xfrm>
        </p:spPr>
        <p:txBody>
          <a:bodyPr/>
          <a:lstStyle/>
          <a:p>
            <a:r>
              <a:rPr lang="en-GB" b="1" dirty="0" smtClean="0"/>
              <a:t>The ego</a:t>
            </a:r>
            <a:endParaRPr lang="en-GB" b="1" dirty="0"/>
          </a:p>
        </p:txBody>
      </p:sp>
      <p:sp>
        <p:nvSpPr>
          <p:cNvPr id="3" name="Content Placeholder 2"/>
          <p:cNvSpPr>
            <a:spLocks noGrp="1"/>
          </p:cNvSpPr>
          <p:nvPr>
            <p:ph idx="1"/>
          </p:nvPr>
        </p:nvSpPr>
        <p:spPr>
          <a:xfrm>
            <a:off x="1440608" y="1947672"/>
            <a:ext cx="5335096" cy="4684174"/>
          </a:xfrm>
        </p:spPr>
        <p:txBody>
          <a:bodyPr>
            <a:noAutofit/>
          </a:bodyPr>
          <a:lstStyle/>
          <a:p>
            <a:r>
              <a:rPr lang="en-GB" sz="2800" dirty="0" smtClean="0"/>
              <a:t>The ego develops next</a:t>
            </a:r>
          </a:p>
          <a:p>
            <a:r>
              <a:rPr lang="en-GB" sz="2800" dirty="0" smtClean="0"/>
              <a:t>It is the rational part of the personality because it works on </a:t>
            </a:r>
            <a:r>
              <a:rPr lang="en-GB" sz="2800" b="1" i="1" dirty="0" smtClean="0"/>
              <a:t>reality principles</a:t>
            </a:r>
          </a:p>
          <a:p>
            <a:r>
              <a:rPr lang="en-GB" sz="2800" dirty="0" smtClean="0"/>
              <a:t>The ego tries to satisfy the needs of the id (I want) with realistic ways to achieve these desires </a:t>
            </a:r>
            <a:endParaRPr lang="en-GB" sz="2800" b="1" dirty="0"/>
          </a:p>
        </p:txBody>
      </p:sp>
      <p:pic>
        <p:nvPicPr>
          <p:cNvPr id="4" name="Picture 3" descr="Image result for id ego superego">
            <a:hlinkClick r:id="rId3"/>
          </p:cNvPr>
          <p:cNvPicPr/>
          <p:nvPr/>
        </p:nvPicPr>
        <p:blipFill rotWithShape="1">
          <a:blip r:embed="rId4">
            <a:extLst>
              <a:ext uri="{28A0092B-C50C-407E-A947-70E740481C1C}">
                <a14:useLocalDpi xmlns:a14="http://schemas.microsoft.com/office/drawing/2010/main" val="0"/>
              </a:ext>
            </a:extLst>
          </a:blip>
          <a:srcRect l="33301" t="14289" r="32717" b="42012"/>
          <a:stretch/>
        </p:blipFill>
        <p:spPr bwMode="auto">
          <a:xfrm>
            <a:off x="8302753" y="1795462"/>
            <a:ext cx="2532888" cy="3297746"/>
          </a:xfrm>
          <a:prstGeom prst="rect">
            <a:avLst/>
          </a:prstGeom>
          <a:noFill/>
          <a:ln>
            <a:noFill/>
          </a:ln>
        </p:spPr>
      </p:pic>
    </p:spTree>
    <p:extLst>
      <p:ext uri="{BB962C8B-B14F-4D97-AF65-F5344CB8AC3E}">
        <p14:creationId xmlns:p14="http://schemas.microsoft.com/office/powerpoint/2010/main" val="108722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247918"/>
            <a:ext cx="10018713" cy="1752599"/>
          </a:xfrm>
        </p:spPr>
        <p:txBody>
          <a:bodyPr/>
          <a:lstStyle/>
          <a:p>
            <a:r>
              <a:rPr lang="en-GB" b="1" dirty="0" smtClean="0"/>
              <a:t>The superego</a:t>
            </a:r>
            <a:endParaRPr lang="en-GB" b="1" dirty="0"/>
          </a:p>
        </p:txBody>
      </p:sp>
      <p:sp>
        <p:nvSpPr>
          <p:cNvPr id="3" name="Content Placeholder 2"/>
          <p:cNvSpPr>
            <a:spLocks noGrp="1"/>
          </p:cNvSpPr>
          <p:nvPr>
            <p:ph idx="1"/>
          </p:nvPr>
        </p:nvSpPr>
        <p:spPr>
          <a:xfrm>
            <a:off x="1484311" y="1867437"/>
            <a:ext cx="5666298" cy="3923763"/>
          </a:xfrm>
        </p:spPr>
        <p:txBody>
          <a:bodyPr>
            <a:noAutofit/>
          </a:bodyPr>
          <a:lstStyle/>
          <a:p>
            <a:r>
              <a:rPr lang="en-GB" sz="2800" dirty="0" smtClean="0"/>
              <a:t>The superego develops last, around 4 years</a:t>
            </a:r>
            <a:r>
              <a:rPr lang="en-GB" sz="2800" dirty="0"/>
              <a:t> </a:t>
            </a:r>
            <a:r>
              <a:rPr lang="en-GB" sz="2800" dirty="0" smtClean="0"/>
              <a:t>old</a:t>
            </a:r>
          </a:p>
          <a:p>
            <a:r>
              <a:rPr lang="en-GB" sz="2800" dirty="0" smtClean="0"/>
              <a:t>It works on the </a:t>
            </a:r>
            <a:r>
              <a:rPr lang="en-GB" sz="2800" b="1" i="1" dirty="0" smtClean="0"/>
              <a:t>morality principle</a:t>
            </a:r>
          </a:p>
          <a:p>
            <a:r>
              <a:rPr lang="en-GB" sz="2800" dirty="0" smtClean="0"/>
              <a:t>It’s the “you can’t have that” part of the personality</a:t>
            </a:r>
          </a:p>
          <a:p>
            <a:r>
              <a:rPr lang="en-GB" sz="2800" dirty="0" smtClean="0"/>
              <a:t>The superego is your conscience given to you by parents, rules, society etc.</a:t>
            </a:r>
          </a:p>
          <a:p>
            <a:endParaRPr lang="en-GB" sz="2800" dirty="0"/>
          </a:p>
        </p:txBody>
      </p:sp>
      <p:pic>
        <p:nvPicPr>
          <p:cNvPr id="4" name="Picture 3" descr="Image result for id ego superego">
            <a:hlinkClick r:id="rId3"/>
          </p:cNvPr>
          <p:cNvPicPr/>
          <p:nvPr/>
        </p:nvPicPr>
        <p:blipFill rotWithShape="1">
          <a:blip r:embed="rId4">
            <a:extLst>
              <a:ext uri="{28A0092B-C50C-407E-A947-70E740481C1C}">
                <a14:useLocalDpi xmlns:a14="http://schemas.microsoft.com/office/drawing/2010/main" val="0"/>
              </a:ext>
            </a:extLst>
          </a:blip>
          <a:srcRect l="68241" t="19145" r="2883" b="41856"/>
          <a:stretch/>
        </p:blipFill>
        <p:spPr bwMode="auto">
          <a:xfrm>
            <a:off x="8220391" y="1867437"/>
            <a:ext cx="2212849" cy="3008376"/>
          </a:xfrm>
          <a:prstGeom prst="rect">
            <a:avLst/>
          </a:prstGeom>
          <a:noFill/>
          <a:ln>
            <a:noFill/>
          </a:ln>
        </p:spPr>
      </p:pic>
    </p:spTree>
    <p:extLst>
      <p:ext uri="{BB962C8B-B14F-4D97-AF65-F5344CB8AC3E}">
        <p14:creationId xmlns:p14="http://schemas.microsoft.com/office/powerpoint/2010/main" val="2795202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7186" y="1262130"/>
            <a:ext cx="9752563" cy="4231112"/>
          </a:xfrm>
          <a:prstGeom prst="rect">
            <a:avLst/>
          </a:prstGeom>
        </p:spPr>
      </p:pic>
      <p:sp>
        <p:nvSpPr>
          <p:cNvPr id="5" name="TextBox 4"/>
          <p:cNvSpPr txBox="1"/>
          <p:nvPr/>
        </p:nvSpPr>
        <p:spPr>
          <a:xfrm>
            <a:off x="2446987" y="5647788"/>
            <a:ext cx="9362940" cy="1077218"/>
          </a:xfrm>
          <a:prstGeom prst="rect">
            <a:avLst/>
          </a:prstGeom>
          <a:noFill/>
        </p:spPr>
        <p:txBody>
          <a:bodyPr wrap="square" rtlCol="0">
            <a:spAutoFit/>
          </a:bodyPr>
          <a:lstStyle/>
          <a:p>
            <a:pPr algn="ctr"/>
            <a:r>
              <a:rPr lang="en-GB" sz="3200" b="1" dirty="0" smtClean="0"/>
              <a:t>It is the job of the ego to find a balance between the id and the superego</a:t>
            </a:r>
            <a:endParaRPr lang="en-GB" sz="3200" b="1" dirty="0"/>
          </a:p>
        </p:txBody>
      </p:sp>
    </p:spTree>
    <p:extLst>
      <p:ext uri="{BB962C8B-B14F-4D97-AF65-F5344CB8AC3E}">
        <p14:creationId xmlns:p14="http://schemas.microsoft.com/office/powerpoint/2010/main" val="611835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Explaining criminality </a:t>
            </a:r>
            <a:endParaRPr lang="en-GB" dirty="0"/>
          </a:p>
        </p:txBody>
      </p:sp>
      <p:sp>
        <p:nvSpPr>
          <p:cNvPr id="3" name="Content Placeholder 2"/>
          <p:cNvSpPr>
            <a:spLocks noGrp="1"/>
          </p:cNvSpPr>
          <p:nvPr>
            <p:ph idx="1"/>
          </p:nvPr>
        </p:nvSpPr>
        <p:spPr>
          <a:xfrm>
            <a:off x="1477700" y="1128451"/>
            <a:ext cx="9887377" cy="5193791"/>
          </a:xfrm>
        </p:spPr>
        <p:txBody>
          <a:bodyPr>
            <a:normAutofit/>
          </a:bodyPr>
          <a:lstStyle/>
          <a:p>
            <a:pPr marL="0" indent="0">
              <a:buNone/>
            </a:pPr>
            <a:r>
              <a:rPr lang="en-GB" sz="3200" b="1" dirty="0" smtClean="0">
                <a:solidFill>
                  <a:srgbClr val="FF0000"/>
                </a:solidFill>
                <a:latin typeface="Rockwell" panose="02060603020205020403" pitchFamily="18" charset="0"/>
              </a:rPr>
              <a:t>“Inadequate” </a:t>
            </a:r>
            <a:r>
              <a:rPr lang="en-GB" sz="3200" b="1" dirty="0" smtClean="0">
                <a:latin typeface="Rockwell" panose="02060603020205020403" pitchFamily="18" charset="0"/>
              </a:rPr>
              <a:t>Superego</a:t>
            </a:r>
            <a:r>
              <a:rPr lang="en-GB" sz="3200" b="1" dirty="0">
                <a:latin typeface="Rockwell" panose="02060603020205020403" pitchFamily="18" charset="0"/>
              </a:rPr>
              <a:t> </a:t>
            </a:r>
            <a:r>
              <a:rPr lang="en-GB" sz="3200" b="1" dirty="0" smtClean="0">
                <a:latin typeface="Rockwell" panose="02060603020205020403" pitchFamily="18" charset="0"/>
              </a:rPr>
              <a:t>says </a:t>
            </a:r>
            <a:r>
              <a:rPr lang="en-GB" sz="3200" b="1" dirty="0" smtClean="0">
                <a:solidFill>
                  <a:srgbClr val="7030A0"/>
                </a:solidFill>
                <a:latin typeface="Rockwell" panose="02060603020205020403" pitchFamily="18" charset="0"/>
              </a:rPr>
              <a:t>Blackburn (1933)</a:t>
            </a:r>
          </a:p>
          <a:p>
            <a:pPr marL="0" indent="0">
              <a:buNone/>
            </a:pPr>
            <a:endParaRPr lang="en-GB" sz="3200" b="1" dirty="0"/>
          </a:p>
          <a:p>
            <a:pPr marL="0" indent="0">
              <a:buNone/>
            </a:pPr>
            <a:r>
              <a:rPr lang="en-GB" sz="2400" dirty="0" smtClean="0">
                <a:solidFill>
                  <a:schemeClr val="tx1"/>
                </a:solidFill>
              </a:rPr>
              <a:t>The superego punishes the </a:t>
            </a:r>
            <a:r>
              <a:rPr lang="en-GB" sz="2400" dirty="0" smtClean="0">
                <a:solidFill>
                  <a:schemeClr val="tx1"/>
                </a:solidFill>
              </a:rPr>
              <a:t>ego </a:t>
            </a:r>
            <a:r>
              <a:rPr lang="en-GB" sz="2400" dirty="0" smtClean="0">
                <a:solidFill>
                  <a:schemeClr val="tx1"/>
                </a:solidFill>
              </a:rPr>
              <a:t>with feelings of </a:t>
            </a:r>
            <a:r>
              <a:rPr lang="en-GB" sz="2400" b="1" dirty="0" smtClean="0">
                <a:solidFill>
                  <a:srgbClr val="FF0000"/>
                </a:solidFill>
              </a:rPr>
              <a:t>guilt </a:t>
            </a:r>
            <a:r>
              <a:rPr lang="en-GB" sz="2400" dirty="0" smtClean="0">
                <a:solidFill>
                  <a:schemeClr val="tx1"/>
                </a:solidFill>
              </a:rPr>
              <a:t>for </a:t>
            </a:r>
            <a:r>
              <a:rPr lang="en-GB" sz="2400" dirty="0" smtClean="0">
                <a:solidFill>
                  <a:schemeClr val="tx1"/>
                </a:solidFill>
              </a:rPr>
              <a:t>wrong-doing</a:t>
            </a:r>
            <a:r>
              <a:rPr lang="en-GB" sz="2400" dirty="0" smtClean="0">
                <a:solidFill>
                  <a:schemeClr val="tx1"/>
                </a:solidFill>
              </a:rPr>
              <a:t>, and rewards it with feelings of pride and satisfaction </a:t>
            </a:r>
            <a:r>
              <a:rPr lang="en-GB" sz="2400" dirty="0" smtClean="0">
                <a:solidFill>
                  <a:schemeClr val="tx1"/>
                </a:solidFill>
                <a:sym typeface="Wingdings" panose="05000000000000000000" pitchFamily="2" charset="2"/>
              </a:rPr>
              <a:t> </a:t>
            </a:r>
            <a:r>
              <a:rPr lang="en-GB" sz="2400" dirty="0" smtClean="0">
                <a:solidFill>
                  <a:schemeClr val="tx1"/>
                </a:solidFill>
              </a:rPr>
              <a:t>for ‘good’ </a:t>
            </a:r>
            <a:r>
              <a:rPr lang="en-GB" sz="2400" dirty="0" smtClean="0">
                <a:solidFill>
                  <a:schemeClr val="tx1"/>
                </a:solidFill>
              </a:rPr>
              <a:t>behaviours.</a:t>
            </a:r>
          </a:p>
          <a:p>
            <a:pPr marL="0" indent="0">
              <a:buNone/>
            </a:pPr>
            <a:endParaRPr lang="en-GB" sz="2400" dirty="0">
              <a:solidFill>
                <a:schemeClr val="tx1"/>
              </a:solidFill>
            </a:endParaRPr>
          </a:p>
          <a:p>
            <a:pPr marL="0" indent="0">
              <a:buNone/>
            </a:pPr>
            <a:r>
              <a:rPr lang="en-GB" sz="2400" dirty="0" smtClean="0">
                <a:solidFill>
                  <a:schemeClr val="tx1"/>
                </a:solidFill>
              </a:rPr>
              <a:t>Blackburn suggests that in </a:t>
            </a:r>
            <a:r>
              <a:rPr lang="en-GB" sz="2400" dirty="0" smtClean="0">
                <a:solidFill>
                  <a:schemeClr val="tx1"/>
                </a:solidFill>
              </a:rPr>
              <a:t>criminals the Superego is weak or deficient. </a:t>
            </a:r>
          </a:p>
          <a:p>
            <a:pPr marL="0" indent="0">
              <a:buNone/>
            </a:pPr>
            <a:endParaRPr lang="en-GB" sz="2400" dirty="0" smtClean="0">
              <a:solidFill>
                <a:schemeClr val="tx1"/>
              </a:solidFill>
            </a:endParaRPr>
          </a:p>
          <a:p>
            <a:pPr marL="0" indent="0">
              <a:buNone/>
            </a:pPr>
            <a:r>
              <a:rPr lang="en-GB" sz="2400" dirty="0" smtClean="0">
                <a:solidFill>
                  <a:schemeClr val="tx1"/>
                </a:solidFill>
              </a:rPr>
              <a:t>The </a:t>
            </a:r>
            <a:r>
              <a:rPr lang="en-GB" sz="2400" dirty="0" smtClean="0">
                <a:solidFill>
                  <a:schemeClr val="tx1"/>
                </a:solidFill>
              </a:rPr>
              <a:t>superego can be inadequate in 3 ways: </a:t>
            </a:r>
          </a:p>
          <a:p>
            <a:pPr marL="0" indent="0">
              <a:buNone/>
            </a:pPr>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7132" y="4306529"/>
            <a:ext cx="4609929" cy="2551471"/>
          </a:xfrm>
          <a:prstGeom prst="rect">
            <a:avLst/>
          </a:prstGeom>
        </p:spPr>
      </p:pic>
    </p:spTree>
    <p:extLst>
      <p:ext uri="{BB962C8B-B14F-4D97-AF65-F5344CB8AC3E}">
        <p14:creationId xmlns:p14="http://schemas.microsoft.com/office/powerpoint/2010/main" val="32969570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Inadequate Superego </a:t>
            </a:r>
            <a:endParaRPr lang="en-GB" dirty="0"/>
          </a:p>
        </p:txBody>
      </p:sp>
      <p:sp>
        <p:nvSpPr>
          <p:cNvPr id="3" name="Content Placeholder 2"/>
          <p:cNvSpPr>
            <a:spLocks noGrp="1"/>
          </p:cNvSpPr>
          <p:nvPr>
            <p:ph idx="1"/>
          </p:nvPr>
        </p:nvSpPr>
        <p:spPr>
          <a:xfrm>
            <a:off x="1103332" y="1500247"/>
            <a:ext cx="4899740" cy="4871259"/>
          </a:xfrm>
        </p:spPr>
        <p:txBody>
          <a:bodyPr>
            <a:noAutofit/>
          </a:bodyPr>
          <a:lstStyle/>
          <a:p>
            <a:r>
              <a:rPr lang="en-GB" sz="2800" i="1" dirty="0">
                <a:solidFill>
                  <a:schemeClr val="tx1"/>
                </a:solidFill>
              </a:rPr>
              <a:t>The </a:t>
            </a:r>
            <a:r>
              <a:rPr lang="en-GB" sz="2800" b="1" i="1" dirty="0">
                <a:solidFill>
                  <a:schemeClr val="tx1"/>
                </a:solidFill>
              </a:rPr>
              <a:t>Weak </a:t>
            </a:r>
            <a:r>
              <a:rPr lang="en-GB" sz="2800" b="1" i="1" dirty="0" smtClean="0">
                <a:solidFill>
                  <a:schemeClr val="tx1"/>
                </a:solidFill>
              </a:rPr>
              <a:t>Superego </a:t>
            </a:r>
            <a:r>
              <a:rPr lang="en-GB" sz="2800" i="1" dirty="0" smtClean="0">
                <a:solidFill>
                  <a:schemeClr val="tx1"/>
                </a:solidFill>
              </a:rPr>
              <a:t>which is developed during the phallic stage. This is possi</a:t>
            </a:r>
            <a:r>
              <a:rPr lang="en-GB" sz="2800" dirty="0" smtClean="0">
                <a:solidFill>
                  <a:schemeClr val="tx1"/>
                </a:solidFill>
              </a:rPr>
              <a:t>bly caused </a:t>
            </a:r>
            <a:r>
              <a:rPr lang="en-GB" sz="2800" dirty="0">
                <a:solidFill>
                  <a:schemeClr val="tx1"/>
                </a:solidFill>
              </a:rPr>
              <a:t>by an absent same sex-parent in the phallic </a:t>
            </a:r>
            <a:r>
              <a:rPr lang="en-GB" sz="2800" dirty="0" smtClean="0">
                <a:solidFill>
                  <a:schemeClr val="tx1"/>
                </a:solidFill>
              </a:rPr>
              <a:t>stage.</a:t>
            </a:r>
          </a:p>
          <a:p>
            <a:r>
              <a:rPr lang="en-GB" sz="2800" i="1" dirty="0" smtClean="0">
                <a:solidFill>
                  <a:schemeClr val="tx1"/>
                </a:solidFill>
              </a:rPr>
              <a:t>The </a:t>
            </a:r>
            <a:r>
              <a:rPr lang="en-GB" sz="2800" b="1" i="1" dirty="0">
                <a:solidFill>
                  <a:schemeClr val="tx1"/>
                </a:solidFill>
              </a:rPr>
              <a:t>Deviant Superego </a:t>
            </a:r>
            <a:r>
              <a:rPr lang="en-GB" sz="2800" dirty="0" smtClean="0">
                <a:solidFill>
                  <a:schemeClr val="tx1"/>
                </a:solidFill>
              </a:rPr>
              <a:t>(possibly caused </a:t>
            </a:r>
            <a:r>
              <a:rPr lang="en-GB" sz="2800" dirty="0">
                <a:solidFill>
                  <a:schemeClr val="tx1"/>
                </a:solidFill>
              </a:rPr>
              <a:t>by the internalisation of an immoral superego from deviant parents) </a:t>
            </a:r>
          </a:p>
          <a:p>
            <a:endParaRPr lang="en-GB" sz="2800" dirty="0"/>
          </a:p>
        </p:txBody>
      </p:sp>
      <p:grpSp>
        <p:nvGrpSpPr>
          <p:cNvPr id="9" name="Group 8"/>
          <p:cNvGrpSpPr/>
          <p:nvPr/>
        </p:nvGrpSpPr>
        <p:grpSpPr>
          <a:xfrm>
            <a:off x="7130260" y="1577339"/>
            <a:ext cx="3707003" cy="1714502"/>
            <a:chOff x="6222447" y="3877259"/>
            <a:chExt cx="5643394" cy="2931395"/>
          </a:xfrm>
        </p:grpSpPr>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backgroundRemoval t="55215" b="95399" l="2079" r="96219"/>
                      </a14:imgEffect>
                    </a14:imgLayer>
                  </a14:imgProps>
                </a:ext>
                <a:ext uri="{28A0092B-C50C-407E-A947-70E740481C1C}">
                  <a14:useLocalDpi xmlns:a14="http://schemas.microsoft.com/office/drawing/2010/main" val="0"/>
                </a:ext>
              </a:extLst>
            </a:blip>
            <a:srcRect t="55120"/>
            <a:stretch/>
          </p:blipFill>
          <p:spPr>
            <a:xfrm>
              <a:off x="6222447" y="5247823"/>
              <a:ext cx="5643394" cy="1560831"/>
            </a:xfrm>
            <a:prstGeom prst="rect">
              <a:avLst/>
            </a:prstGeom>
          </p:spPr>
        </p:pic>
        <p:pic>
          <p:nvPicPr>
            <p:cNvPr id="5" name="Picture 4"/>
            <p:cNvPicPr>
              <a:picLocks noChangeAspect="1"/>
            </p:cNvPicPr>
            <p:nvPr/>
          </p:nvPicPr>
          <p:blipFill rotWithShape="1">
            <a:blip r:embed="rId4">
              <a:clrChange>
                <a:clrFrom>
                  <a:srgbClr val="A71E26"/>
                </a:clrFrom>
                <a:clrTo>
                  <a:srgbClr val="A71E26">
                    <a:alpha val="0"/>
                  </a:srgbClr>
                </a:clrTo>
              </a:clrChange>
              <a:extLst>
                <a:ext uri="{28A0092B-C50C-407E-A947-70E740481C1C}">
                  <a14:useLocalDpi xmlns:a14="http://schemas.microsoft.com/office/drawing/2010/main" val="0"/>
                </a:ext>
              </a:extLst>
            </a:blip>
            <a:srcRect l="8689" t="30094" r="69757"/>
            <a:stretch/>
          </p:blipFill>
          <p:spPr>
            <a:xfrm flipH="1">
              <a:off x="10563704" y="4333834"/>
              <a:ext cx="1018311" cy="1827977"/>
            </a:xfrm>
            <a:prstGeom prst="rect">
              <a:avLst/>
            </a:prstGeom>
          </p:spPr>
        </p:pic>
        <p:pic>
          <p:nvPicPr>
            <p:cNvPr id="6" name="Picture 5"/>
            <p:cNvPicPr>
              <a:picLocks noChangeAspect="1"/>
            </p:cNvPicPr>
            <p:nvPr/>
          </p:nvPicPr>
          <p:blipFill rotWithShape="1">
            <a:blip r:embed="rId5">
              <a:clrChange>
                <a:clrFrom>
                  <a:srgbClr val="000000">
                    <a:alpha val="0"/>
                  </a:srgbClr>
                </a:clrFrom>
                <a:clrTo>
                  <a:srgbClr val="000000">
                    <a:alpha val="0"/>
                  </a:srgbClr>
                </a:clrTo>
              </a:clrChange>
              <a:extLst>
                <a:ext uri="{BEBA8EAE-BF5A-486C-A8C5-ECC9F3942E4B}">
                  <a14:imgProps xmlns:a14="http://schemas.microsoft.com/office/drawing/2010/main">
                    <a14:imgLayer r:embed="rId6">
                      <a14:imgEffect>
                        <a14:backgroundRemoval t="35060" b="96414" l="61191" r="89305"/>
                      </a14:imgEffect>
                    </a14:imgLayer>
                  </a14:imgProps>
                </a:ext>
                <a:ext uri="{28A0092B-C50C-407E-A947-70E740481C1C}">
                  <a14:useLocalDpi xmlns:a14="http://schemas.microsoft.com/office/drawing/2010/main" val="0"/>
                </a:ext>
              </a:extLst>
            </a:blip>
            <a:srcRect l="60841" t="35311" r="10292" b="2103"/>
            <a:stretch/>
          </p:blipFill>
          <p:spPr>
            <a:xfrm flipH="1">
              <a:off x="6596149" y="3877259"/>
              <a:ext cx="1463040" cy="1755648"/>
            </a:xfrm>
            <a:prstGeom prst="rect">
              <a:avLst/>
            </a:prstGeom>
          </p:spPr>
        </p:pic>
        <p:sp>
          <p:nvSpPr>
            <p:cNvPr id="8" name="Rectangle 7"/>
            <p:cNvSpPr/>
            <p:nvPr/>
          </p:nvSpPr>
          <p:spPr>
            <a:xfrm rot="1156516">
              <a:off x="7797672" y="4426406"/>
              <a:ext cx="462813" cy="1125371"/>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0" name="Picture 9"/>
          <p:cNvPicPr>
            <a:picLocks noChangeAspect="1"/>
          </p:cNvPicPr>
          <p:nvPr/>
        </p:nvPicPr>
        <p:blipFill rotWithShape="1">
          <a:blip r:embed="rId7">
            <a:extLst>
              <a:ext uri="{28A0092B-C50C-407E-A947-70E740481C1C}">
                <a14:useLocalDpi xmlns:a14="http://schemas.microsoft.com/office/drawing/2010/main" val="0"/>
              </a:ext>
            </a:extLst>
          </a:blip>
          <a:srcRect r="11443"/>
          <a:stretch/>
        </p:blipFill>
        <p:spPr>
          <a:xfrm>
            <a:off x="7130260" y="3561607"/>
            <a:ext cx="3623241" cy="3075167"/>
          </a:xfrm>
          <a:prstGeom prst="rect">
            <a:avLst/>
          </a:prstGeom>
        </p:spPr>
      </p:pic>
    </p:spTree>
    <p:extLst>
      <p:ext uri="{BB962C8B-B14F-4D97-AF65-F5344CB8AC3E}">
        <p14:creationId xmlns:p14="http://schemas.microsoft.com/office/powerpoint/2010/main" val="4192693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Inadequate Superego </a:t>
            </a:r>
          </a:p>
        </p:txBody>
      </p:sp>
      <p:sp>
        <p:nvSpPr>
          <p:cNvPr id="3" name="Content Placeholder 2"/>
          <p:cNvSpPr>
            <a:spLocks noGrp="1"/>
          </p:cNvSpPr>
          <p:nvPr>
            <p:ph idx="1"/>
          </p:nvPr>
        </p:nvSpPr>
        <p:spPr>
          <a:xfrm>
            <a:off x="1251678" y="1874517"/>
            <a:ext cx="7061049" cy="3593591"/>
          </a:xfrm>
        </p:spPr>
        <p:txBody>
          <a:bodyPr>
            <a:noAutofit/>
          </a:bodyPr>
          <a:lstStyle/>
          <a:p>
            <a:r>
              <a:rPr lang="en-GB" sz="2400" i="1" dirty="0">
                <a:solidFill>
                  <a:schemeClr val="tx1"/>
                </a:solidFill>
              </a:rPr>
              <a:t>The </a:t>
            </a:r>
            <a:r>
              <a:rPr lang="en-GB" sz="2400" i="1" dirty="0" smtClean="0">
                <a:solidFill>
                  <a:schemeClr val="tx1"/>
                </a:solidFill>
              </a:rPr>
              <a:t>Strong </a:t>
            </a:r>
            <a:r>
              <a:rPr lang="en-GB" sz="2400" b="1" i="1">
                <a:solidFill>
                  <a:schemeClr val="tx1"/>
                </a:solidFill>
              </a:rPr>
              <a:t>/ </a:t>
            </a:r>
            <a:r>
              <a:rPr lang="en-GB" sz="2400" b="1" i="1" smtClean="0">
                <a:solidFill>
                  <a:schemeClr val="tx1"/>
                </a:solidFill>
              </a:rPr>
              <a:t>Over-harsh Superego </a:t>
            </a:r>
            <a:r>
              <a:rPr lang="en-GB" sz="2400" dirty="0" smtClean="0">
                <a:solidFill>
                  <a:schemeClr val="tx1"/>
                </a:solidFill>
              </a:rPr>
              <a:t>- either </a:t>
            </a:r>
            <a:r>
              <a:rPr lang="en-GB" sz="2400" dirty="0">
                <a:solidFill>
                  <a:schemeClr val="tx1"/>
                </a:solidFill>
              </a:rPr>
              <a:t>causing the person to become anxious and guilty by nature, causing them to unconsciously seek punishment and </a:t>
            </a:r>
            <a:r>
              <a:rPr lang="en-GB" sz="2400" dirty="0" smtClean="0">
                <a:solidFill>
                  <a:schemeClr val="tx1"/>
                </a:solidFill>
              </a:rPr>
              <a:t>maybe to do </a:t>
            </a:r>
            <a:r>
              <a:rPr lang="en-GB" sz="2400" dirty="0">
                <a:solidFill>
                  <a:schemeClr val="tx1"/>
                </a:solidFill>
              </a:rPr>
              <a:t>so by committing criminal </a:t>
            </a:r>
            <a:r>
              <a:rPr lang="en-GB" sz="2400" dirty="0" smtClean="0">
                <a:solidFill>
                  <a:schemeClr val="tx1"/>
                </a:solidFill>
              </a:rPr>
              <a:t>acts. </a:t>
            </a:r>
            <a:r>
              <a:rPr lang="en-GB" sz="2400" dirty="0" smtClean="0">
                <a:solidFill>
                  <a:schemeClr val="tx1"/>
                </a:solidFill>
              </a:rPr>
              <a:t>(Dobby </a:t>
            </a:r>
            <a:r>
              <a:rPr lang="en-GB" sz="2400" dirty="0" smtClean="0">
                <a:solidFill>
                  <a:schemeClr val="tx1"/>
                </a:solidFill>
              </a:rPr>
              <a:t>the </a:t>
            </a:r>
            <a:r>
              <a:rPr lang="en-GB" sz="2400" dirty="0" smtClean="0">
                <a:solidFill>
                  <a:schemeClr val="tx1"/>
                </a:solidFill>
              </a:rPr>
              <a:t>house </a:t>
            </a:r>
            <a:r>
              <a:rPr lang="en-GB" sz="2400" dirty="0" smtClean="0">
                <a:solidFill>
                  <a:schemeClr val="tx1"/>
                </a:solidFill>
              </a:rPr>
              <a:t>elf)</a:t>
            </a:r>
          </a:p>
          <a:p>
            <a:endParaRPr lang="en-GB" sz="2400" dirty="0">
              <a:solidFill>
                <a:schemeClr val="tx1"/>
              </a:solidFill>
            </a:endParaRPr>
          </a:p>
          <a:p>
            <a:r>
              <a:rPr lang="en-GB" sz="2400" dirty="0" smtClean="0">
                <a:solidFill>
                  <a:schemeClr val="tx1"/>
                </a:solidFill>
              </a:rPr>
              <a:t> </a:t>
            </a:r>
            <a:r>
              <a:rPr lang="en-GB" sz="2400" dirty="0">
                <a:solidFill>
                  <a:schemeClr val="tx1"/>
                </a:solidFill>
              </a:rPr>
              <a:t>OR by preventing the release of anxiety (due to guilt)  through defence mechanisms </a:t>
            </a:r>
            <a:r>
              <a:rPr lang="en-GB" sz="2400" dirty="0" smtClean="0">
                <a:solidFill>
                  <a:schemeClr val="tx1"/>
                </a:solidFill>
              </a:rPr>
              <a:t>which lead to unresolved conflicts. These then overwhelm </a:t>
            </a:r>
            <a:r>
              <a:rPr lang="en-GB" sz="2400" dirty="0" smtClean="0">
                <a:solidFill>
                  <a:schemeClr val="tx1"/>
                </a:solidFill>
              </a:rPr>
              <a:t>the ego, and </a:t>
            </a:r>
            <a:r>
              <a:rPr lang="en-GB" sz="2400" dirty="0" smtClean="0">
                <a:solidFill>
                  <a:schemeClr val="tx1"/>
                </a:solidFill>
              </a:rPr>
              <a:t>may be expressed </a:t>
            </a:r>
            <a:r>
              <a:rPr lang="en-GB" sz="2400" dirty="0" smtClean="0">
                <a:solidFill>
                  <a:schemeClr val="tx1"/>
                </a:solidFill>
              </a:rPr>
              <a:t>in extreme criminal behaviour. </a:t>
            </a:r>
            <a:endParaRPr lang="en-GB" sz="2400" dirty="0">
              <a:solidFill>
                <a:schemeClr val="tx1"/>
              </a:solidFill>
            </a:endParaRPr>
          </a:p>
          <a:p>
            <a:endParaRPr lang="en-GB" sz="2400" dirty="0"/>
          </a:p>
        </p:txBody>
      </p:sp>
      <p:pic>
        <p:nvPicPr>
          <p:cNvPr id="7" name="Picture 6"/>
          <p:cNvPicPr>
            <a:picLocks noChangeAspect="1"/>
          </p:cNvPicPr>
          <p:nvPr/>
        </p:nvPicPr>
        <p:blipFill>
          <a:blip r:embed="rId2">
            <a:clrChange>
              <a:clrFrom>
                <a:srgbClr val="FFFFFF"/>
              </a:clrFrom>
              <a:clrTo>
                <a:srgbClr val="FFFFFF">
                  <a:alpha val="0"/>
                </a:srgbClr>
              </a:clrTo>
            </a:clrChange>
          </a:blip>
          <a:stretch>
            <a:fillRect/>
          </a:stretch>
        </p:blipFill>
        <p:spPr>
          <a:xfrm>
            <a:off x="8500102" y="3301534"/>
            <a:ext cx="2537370" cy="335562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0102" y="286720"/>
            <a:ext cx="3260626" cy="3014814"/>
          </a:xfrm>
          <a:prstGeom prst="rect">
            <a:avLst/>
          </a:prstGeom>
        </p:spPr>
      </p:pic>
    </p:spTree>
    <p:extLst>
      <p:ext uri="{BB962C8B-B14F-4D97-AF65-F5344CB8AC3E}">
        <p14:creationId xmlns:p14="http://schemas.microsoft.com/office/powerpoint/2010/main" val="93027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dirty="0" smtClean="0"/>
              <a:t>Theory number 2 –loss of attachment  </a:t>
            </a:r>
            <a:endParaRPr lang="en-GB" sz="4400" dirty="0"/>
          </a:p>
        </p:txBody>
      </p:sp>
      <p:sp>
        <p:nvSpPr>
          <p:cNvPr id="3" name="Content Placeholder 2"/>
          <p:cNvSpPr>
            <a:spLocks noGrp="1"/>
          </p:cNvSpPr>
          <p:nvPr>
            <p:ph idx="1"/>
          </p:nvPr>
        </p:nvSpPr>
        <p:spPr>
          <a:xfrm>
            <a:off x="1251678" y="1726164"/>
            <a:ext cx="10178322" cy="4715825"/>
          </a:xfrm>
        </p:spPr>
        <p:txBody>
          <a:bodyPr>
            <a:normAutofit/>
          </a:bodyPr>
          <a:lstStyle/>
          <a:p>
            <a:r>
              <a:rPr lang="en-GB" sz="2800" dirty="0" smtClean="0"/>
              <a:t>A second theory focuses on the lack of a ‘mother-figure’ to attach to during infancy leading to criminal behaviour, specifically ‘affectionless psychopathy.’ (lack of empathy or guilt) and increased likelihood of delinquency.</a:t>
            </a:r>
          </a:p>
          <a:p>
            <a:endParaRPr lang="en-GB" sz="2800" dirty="0"/>
          </a:p>
          <a:p>
            <a:r>
              <a:rPr lang="en-GB" sz="2800" dirty="0" smtClean="0"/>
              <a:t>Thinking back to attachment, which theory is this?</a:t>
            </a:r>
          </a:p>
          <a:p>
            <a:r>
              <a:rPr lang="en-GB" sz="2800" dirty="0" smtClean="0"/>
              <a:t>Who’s theory was it?</a:t>
            </a:r>
          </a:p>
          <a:p>
            <a:r>
              <a:rPr lang="en-GB" sz="2800" dirty="0" smtClean="0"/>
              <a:t>What research was </a:t>
            </a:r>
            <a:r>
              <a:rPr lang="en-GB" sz="2800" dirty="0"/>
              <a:t>d</a:t>
            </a:r>
            <a:r>
              <a:rPr lang="en-GB" sz="2800" dirty="0" smtClean="0"/>
              <a:t>one into it?</a:t>
            </a:r>
          </a:p>
          <a:p>
            <a:endParaRPr lang="en-GB" dirty="0" smtClean="0"/>
          </a:p>
          <a:p>
            <a:endParaRPr lang="en-GB" dirty="0"/>
          </a:p>
          <a:p>
            <a:pPr marL="0" indent="0">
              <a:buNone/>
            </a:pPr>
            <a:endParaRPr lang="en-GB" dirty="0"/>
          </a:p>
        </p:txBody>
      </p:sp>
    </p:spTree>
    <p:extLst>
      <p:ext uri="{BB962C8B-B14F-4D97-AF65-F5344CB8AC3E}">
        <p14:creationId xmlns:p14="http://schemas.microsoft.com/office/powerpoint/2010/main" val="3398319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Maternal Deprivation</a:t>
            </a:r>
            <a:endParaRPr lang="en-GB" dirty="0"/>
          </a:p>
        </p:txBody>
      </p:sp>
      <p:sp>
        <p:nvSpPr>
          <p:cNvPr id="3" name="Content Placeholder 2"/>
          <p:cNvSpPr>
            <a:spLocks noGrp="1"/>
          </p:cNvSpPr>
          <p:nvPr>
            <p:ph idx="1"/>
          </p:nvPr>
        </p:nvSpPr>
        <p:spPr>
          <a:xfrm>
            <a:off x="1251678" y="1253909"/>
            <a:ext cx="10178322" cy="3593591"/>
          </a:xfrm>
        </p:spPr>
        <p:txBody>
          <a:bodyPr>
            <a:noAutofit/>
          </a:bodyPr>
          <a:lstStyle/>
          <a:p>
            <a:r>
              <a:rPr lang="en-GB" sz="2400" b="1" dirty="0" smtClean="0"/>
              <a:t>Bowlby</a:t>
            </a:r>
            <a:r>
              <a:rPr lang="en-GB" sz="2400" dirty="0" smtClean="0"/>
              <a:t> </a:t>
            </a:r>
            <a:r>
              <a:rPr lang="en-GB" sz="2400" dirty="0"/>
              <a:t>proposed that the ability to form meaningful social relationships in adulthood was dependent on a close, warm and continuous relationship with the mother in the </a:t>
            </a:r>
            <a:r>
              <a:rPr lang="en-GB" sz="2400" dirty="0" smtClean="0"/>
              <a:t>‘critical period’ </a:t>
            </a:r>
            <a:r>
              <a:rPr lang="en-GB" sz="2400" dirty="0" smtClean="0"/>
              <a:t>of the first </a:t>
            </a:r>
            <a:r>
              <a:rPr lang="en-GB" sz="2400" dirty="0"/>
              <a:t>few years</a:t>
            </a:r>
            <a:r>
              <a:rPr lang="en-GB" sz="2400" dirty="0" smtClean="0"/>
              <a:t>. (</a:t>
            </a:r>
            <a:r>
              <a:rPr lang="en-GB" sz="2400" dirty="0" smtClean="0"/>
              <a:t>6 months </a:t>
            </a:r>
            <a:r>
              <a:rPr lang="en-GB" sz="2400" dirty="0" smtClean="0"/>
              <a:t>-2 ½)  </a:t>
            </a:r>
          </a:p>
          <a:p>
            <a:r>
              <a:rPr lang="en-GB" sz="2400" dirty="0" smtClean="0"/>
              <a:t>Since </a:t>
            </a:r>
            <a:r>
              <a:rPr lang="en-GB" sz="2400" dirty="0"/>
              <a:t>this </a:t>
            </a:r>
            <a:r>
              <a:rPr lang="en-GB" sz="2400" dirty="0" smtClean="0"/>
              <a:t>‘</a:t>
            </a:r>
            <a:r>
              <a:rPr lang="en-GB" sz="2400" dirty="0" err="1" smtClean="0"/>
              <a:t>monotropic</a:t>
            </a:r>
            <a:r>
              <a:rPr lang="en-GB" sz="2400" dirty="0" smtClean="0"/>
              <a:t>’ relationship </a:t>
            </a:r>
            <a:r>
              <a:rPr lang="en-GB" sz="2400" dirty="0"/>
              <a:t>acts as the </a:t>
            </a:r>
            <a:r>
              <a:rPr lang="en-GB" sz="2400" dirty="0" smtClean="0"/>
              <a:t>prototype (Internal working models/template) </a:t>
            </a:r>
            <a:r>
              <a:rPr lang="en-GB" sz="2400" dirty="0"/>
              <a:t>for all future relationships, its disruption would impair the person’s ability to relate to others.  </a:t>
            </a:r>
            <a:endParaRPr lang="en-GB" sz="2400" dirty="0" smtClean="0"/>
          </a:p>
          <a:p>
            <a:r>
              <a:rPr lang="en-GB" sz="2400" dirty="0" smtClean="0"/>
              <a:t>This </a:t>
            </a:r>
            <a:r>
              <a:rPr lang="en-GB" sz="2400" b="1" dirty="0"/>
              <a:t>could</a:t>
            </a:r>
            <a:r>
              <a:rPr lang="en-GB" sz="2400" dirty="0"/>
              <a:t> result in a condition Bowlby called ‘affectionless psychopathy’. </a:t>
            </a:r>
            <a:endParaRPr lang="en-GB" sz="2400" dirty="0" smtClean="0"/>
          </a:p>
          <a:p>
            <a:pPr marL="0" indent="0">
              <a:buNone/>
            </a:pPr>
            <a:endParaRPr lang="en-GB" sz="2400" dirty="0" smtClean="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24665" b="11459"/>
          <a:stretch/>
        </p:blipFill>
        <p:spPr>
          <a:xfrm>
            <a:off x="3641012" y="4590662"/>
            <a:ext cx="4561172" cy="1940768"/>
          </a:xfrm>
          <a:prstGeom prst="rect">
            <a:avLst/>
          </a:prstGeom>
        </p:spPr>
      </p:pic>
    </p:spTree>
    <p:extLst>
      <p:ext uri="{BB962C8B-B14F-4D97-AF65-F5344CB8AC3E}">
        <p14:creationId xmlns:p14="http://schemas.microsoft.com/office/powerpoint/2010/main" val="34804021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Maternal Deprivation support </a:t>
            </a:r>
            <a:endParaRPr lang="en-GB" dirty="0"/>
          </a:p>
        </p:txBody>
      </p:sp>
      <p:sp>
        <p:nvSpPr>
          <p:cNvPr id="3" name="Content Placeholder 2"/>
          <p:cNvSpPr>
            <a:spLocks noGrp="1"/>
          </p:cNvSpPr>
          <p:nvPr>
            <p:ph idx="1"/>
          </p:nvPr>
        </p:nvSpPr>
        <p:spPr>
          <a:xfrm>
            <a:off x="1251678" y="1670180"/>
            <a:ext cx="10178322" cy="4907902"/>
          </a:xfrm>
        </p:spPr>
        <p:txBody>
          <a:bodyPr>
            <a:normAutofit lnSpcReduction="10000"/>
          </a:bodyPr>
          <a:lstStyle/>
          <a:p>
            <a:pPr marL="0" indent="0">
              <a:buNone/>
            </a:pPr>
            <a:r>
              <a:rPr lang="en-GB" sz="2800" dirty="0"/>
              <a:t>Bowlby </a:t>
            </a:r>
            <a:r>
              <a:rPr lang="en-GB" sz="2800" dirty="0" smtClean="0"/>
              <a:t>(1944)  </a:t>
            </a:r>
            <a:r>
              <a:rPr lang="en-GB" sz="2800" b="1" dirty="0" smtClean="0"/>
              <a:t>‘44 juvenile thieves study’ </a:t>
            </a:r>
          </a:p>
          <a:p>
            <a:endParaRPr lang="en-GB" sz="2800" dirty="0" smtClean="0"/>
          </a:p>
          <a:p>
            <a:pPr marL="0" indent="0">
              <a:buNone/>
            </a:pPr>
            <a:r>
              <a:rPr lang="en-GB" sz="2800" dirty="0" smtClean="0"/>
              <a:t>Reported </a:t>
            </a:r>
            <a:r>
              <a:rPr lang="en-GB" sz="2800" dirty="0"/>
              <a:t>that </a:t>
            </a:r>
            <a:r>
              <a:rPr lang="en-GB" sz="2800" dirty="0" smtClean="0"/>
              <a:t>39% </a:t>
            </a:r>
            <a:r>
              <a:rPr lang="en-GB" sz="2800" dirty="0"/>
              <a:t>of a group of juvenile delinquents </a:t>
            </a:r>
            <a:r>
              <a:rPr lang="en-GB" sz="2800" dirty="0" smtClean="0"/>
              <a:t>had </a:t>
            </a:r>
            <a:r>
              <a:rPr lang="en-GB" sz="2800" dirty="0"/>
              <a:t>experienced significant disruption to their attachments, compared to only </a:t>
            </a:r>
            <a:r>
              <a:rPr lang="en-GB" sz="2800" dirty="0" smtClean="0"/>
              <a:t>5% </a:t>
            </a:r>
            <a:r>
              <a:rPr lang="en-GB" sz="2800" dirty="0"/>
              <a:t>of a non-delinquent </a:t>
            </a:r>
            <a:r>
              <a:rPr lang="en-GB" sz="2800" dirty="0" smtClean="0"/>
              <a:t>group.   Bowlby concluded that the effects of maternal deprivation had caused affectionless psychopathy and delinquency</a:t>
            </a:r>
          </a:p>
          <a:p>
            <a:pPr marL="0" indent="0">
              <a:buNone/>
            </a:pPr>
            <a:endParaRPr lang="en-GB" sz="2800" dirty="0" smtClean="0"/>
          </a:p>
          <a:p>
            <a:r>
              <a:rPr lang="en-GB" sz="2800" dirty="0" smtClean="0"/>
              <a:t>Use this as an a opportunity to revise MD theory. </a:t>
            </a:r>
          </a:p>
          <a:p>
            <a:r>
              <a:rPr lang="en-GB" sz="2800" dirty="0" smtClean="0"/>
              <a:t>Note down any evaluation points. Supporting evidence etc. </a:t>
            </a:r>
          </a:p>
          <a:p>
            <a:endParaRPr lang="en-GB" sz="2800" dirty="0"/>
          </a:p>
          <a:p>
            <a:pPr marL="0" indent="0">
              <a:buNone/>
            </a:pPr>
            <a:endParaRPr lang="en-GB" dirty="0"/>
          </a:p>
        </p:txBody>
      </p:sp>
    </p:spTree>
    <p:extLst>
      <p:ext uri="{BB962C8B-B14F-4D97-AF65-F5344CB8AC3E}">
        <p14:creationId xmlns:p14="http://schemas.microsoft.com/office/powerpoint/2010/main" val="1517998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Evaluation </a:t>
            </a:r>
            <a:r>
              <a:rPr lang="en-GB" dirty="0" smtClean="0">
                <a:sym typeface="Wingdings" panose="05000000000000000000" pitchFamily="2" charset="2"/>
              </a:rPr>
              <a:t></a:t>
            </a:r>
            <a:r>
              <a:rPr lang="en-GB" dirty="0" smtClean="0"/>
              <a:t> </a:t>
            </a:r>
            <a:endParaRPr lang="en-US" dirty="0"/>
          </a:p>
        </p:txBody>
      </p:sp>
      <p:sp>
        <p:nvSpPr>
          <p:cNvPr id="3" name="Content Placeholder 2"/>
          <p:cNvSpPr>
            <a:spLocks noGrp="1"/>
          </p:cNvSpPr>
          <p:nvPr>
            <p:ph idx="1"/>
          </p:nvPr>
        </p:nvSpPr>
        <p:spPr>
          <a:xfrm>
            <a:off x="1053970" y="1445741"/>
            <a:ext cx="10178322" cy="5161005"/>
          </a:xfrm>
        </p:spPr>
        <p:txBody>
          <a:bodyPr>
            <a:normAutofit fontScale="92500" lnSpcReduction="10000"/>
          </a:bodyPr>
          <a:lstStyle/>
          <a:p>
            <a:pPr marL="0" indent="0">
              <a:buNone/>
            </a:pPr>
            <a:r>
              <a:rPr lang="en-GB" dirty="0" smtClean="0"/>
              <a:t>Because girls do not experience the castration anxiety psychodynamic theory suggests they will develop a weaker super ego.</a:t>
            </a:r>
          </a:p>
          <a:p>
            <a:pPr marL="0" indent="0">
              <a:buNone/>
            </a:pPr>
            <a:r>
              <a:rPr lang="en-GB" dirty="0" smtClean="0"/>
              <a:t>This means they should be </a:t>
            </a:r>
            <a:r>
              <a:rPr lang="en-GB" b="1" dirty="0" smtClean="0"/>
              <a:t>more likely </a:t>
            </a:r>
            <a:r>
              <a:rPr lang="en-GB" dirty="0" smtClean="0"/>
              <a:t>to engage in criminal behaviour – but this is </a:t>
            </a:r>
            <a:r>
              <a:rPr lang="en-GB" b="1" dirty="0" smtClean="0"/>
              <a:t>not supported </a:t>
            </a:r>
            <a:r>
              <a:rPr lang="en-GB" dirty="0" smtClean="0"/>
              <a:t>by the evidence = a serious flaw in the psychodynamic explanation for offending behaviour.</a:t>
            </a:r>
          </a:p>
          <a:p>
            <a:pPr marL="0" indent="0">
              <a:buNone/>
            </a:pPr>
            <a:endParaRPr lang="en-GB" dirty="0"/>
          </a:p>
          <a:p>
            <a:pPr marL="0" indent="0">
              <a:buNone/>
            </a:pPr>
            <a:r>
              <a:rPr lang="en-GB" dirty="0" smtClean="0"/>
              <a:t>Little evidence that children raised in a single parent family are less law abiding- if they are it is more likely to be explained by socialisation or genetics.</a:t>
            </a:r>
          </a:p>
          <a:p>
            <a:pPr marL="0" indent="0">
              <a:buNone/>
            </a:pPr>
            <a:endParaRPr lang="en-GB" dirty="0"/>
          </a:p>
          <a:p>
            <a:pPr marL="0" indent="0">
              <a:buNone/>
            </a:pPr>
            <a:r>
              <a:rPr lang="en-GB" dirty="0" smtClean="0"/>
              <a:t>Doesn’t make sense that criminals want to be punished as they go to extreme lengths to conceal their crimes.</a:t>
            </a:r>
          </a:p>
          <a:p>
            <a:pPr marL="0" indent="0">
              <a:buNone/>
            </a:pPr>
            <a:endParaRPr lang="en-GB" dirty="0"/>
          </a:p>
          <a:p>
            <a:pPr marL="0" indent="0">
              <a:buNone/>
            </a:pPr>
            <a:r>
              <a:rPr lang="en-GB" dirty="0" smtClean="0"/>
              <a:t>Freudian ideas are difficult to test empirically – these ideas can only be judged on their face value rather than their scientific worth. For this reason psychodynamic explanations are regarded as pseudo (fake) science that contribute little to our understanding of crime.</a:t>
            </a:r>
          </a:p>
          <a:p>
            <a:pPr marL="0" indent="0">
              <a:buNone/>
            </a:pPr>
            <a:endParaRPr lang="en-GB" dirty="0" smtClean="0"/>
          </a:p>
          <a:p>
            <a:pPr marL="0" indent="0">
              <a:buNone/>
            </a:pPr>
            <a:endParaRPr lang="en-GB" dirty="0" smtClean="0"/>
          </a:p>
          <a:p>
            <a:pPr marL="0" indent="0">
              <a:buNone/>
            </a:pPr>
            <a:endParaRPr lang="en-US" dirty="0"/>
          </a:p>
        </p:txBody>
      </p:sp>
    </p:spTree>
    <p:extLst>
      <p:ext uri="{BB962C8B-B14F-4D97-AF65-F5344CB8AC3E}">
        <p14:creationId xmlns:p14="http://schemas.microsoft.com/office/powerpoint/2010/main" val="1517110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arn(inVertical)">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barn(inVertical)">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Evaluation </a:t>
            </a:r>
            <a:r>
              <a:rPr lang="en-GB" dirty="0">
                <a:sym typeface="Wingdings" panose="05000000000000000000" pitchFamily="2" charset="2"/>
              </a:rPr>
              <a:t></a:t>
            </a:r>
            <a:endParaRPr lang="en-US" dirty="0"/>
          </a:p>
        </p:txBody>
      </p:sp>
      <p:sp>
        <p:nvSpPr>
          <p:cNvPr id="3" name="Content Placeholder 2"/>
          <p:cNvSpPr>
            <a:spLocks noGrp="1"/>
          </p:cNvSpPr>
          <p:nvPr>
            <p:ph idx="1"/>
          </p:nvPr>
        </p:nvSpPr>
        <p:spPr>
          <a:xfrm>
            <a:off x="1251678" y="1441623"/>
            <a:ext cx="10178322" cy="5033318"/>
          </a:xfrm>
        </p:spPr>
        <p:txBody>
          <a:bodyPr>
            <a:normAutofit/>
          </a:bodyPr>
          <a:lstStyle/>
          <a:p>
            <a:pPr marL="0" indent="0">
              <a:buNone/>
            </a:pPr>
            <a:r>
              <a:rPr lang="en-GB" b="1" dirty="0" smtClean="0"/>
              <a:t>Bowlby</a:t>
            </a:r>
            <a:r>
              <a:rPr lang="en-GB" dirty="0" smtClean="0"/>
              <a:t> has been criticised for researcher bias in the 44 thieves study as his expectations may have influenced the interviewees.</a:t>
            </a:r>
          </a:p>
          <a:p>
            <a:pPr marL="0" indent="0">
              <a:buNone/>
            </a:pPr>
            <a:endParaRPr lang="en-GB" dirty="0"/>
          </a:p>
          <a:p>
            <a:pPr marL="0" indent="0">
              <a:buNone/>
            </a:pPr>
            <a:r>
              <a:rPr lang="en-GB" b="1" dirty="0" err="1" smtClean="0"/>
              <a:t>Koluchova</a:t>
            </a:r>
            <a:r>
              <a:rPr lang="en-GB" b="1" dirty="0" smtClean="0"/>
              <a:t> (1976), Hodges and </a:t>
            </a:r>
            <a:r>
              <a:rPr lang="en-GB" b="1" dirty="0" err="1"/>
              <a:t>T</a:t>
            </a:r>
            <a:r>
              <a:rPr lang="en-GB" b="1" dirty="0" err="1" smtClean="0"/>
              <a:t>izzard</a:t>
            </a:r>
            <a:r>
              <a:rPr lang="en-GB" b="1" dirty="0" smtClean="0"/>
              <a:t> </a:t>
            </a:r>
            <a:r>
              <a:rPr lang="en-GB" dirty="0" smtClean="0"/>
              <a:t>and other researchers found the effects of deprivation are not </a:t>
            </a:r>
            <a:r>
              <a:rPr lang="en-GB" dirty="0" smtClean="0"/>
              <a:t>always irreversible</a:t>
            </a:r>
            <a:r>
              <a:rPr lang="en-GB" dirty="0" smtClean="0"/>
              <a:t>. </a:t>
            </a:r>
          </a:p>
          <a:p>
            <a:pPr marL="0" indent="0">
              <a:buNone/>
            </a:pPr>
            <a:endParaRPr lang="en-GB" dirty="0"/>
          </a:p>
          <a:p>
            <a:pPr marL="0" indent="0">
              <a:buNone/>
            </a:pPr>
            <a:r>
              <a:rPr lang="en-GB" b="1" dirty="0" smtClean="0"/>
              <a:t>Lewis (1954) </a:t>
            </a:r>
            <a:r>
              <a:rPr lang="en-GB" dirty="0" smtClean="0"/>
              <a:t>analysed interviews with 500 young people and found that maternal deprivation was not correlated with </a:t>
            </a:r>
            <a:r>
              <a:rPr lang="en-GB" dirty="0" smtClean="0"/>
              <a:t>offending </a:t>
            </a:r>
            <a:r>
              <a:rPr lang="en-GB" dirty="0" smtClean="0"/>
              <a:t>behaviour.  </a:t>
            </a:r>
            <a:endParaRPr lang="en-GB" dirty="0" smtClean="0"/>
          </a:p>
          <a:p>
            <a:pPr marL="0" indent="0">
              <a:buNone/>
            </a:pPr>
            <a:endParaRPr lang="en-GB" dirty="0" smtClean="0"/>
          </a:p>
          <a:p>
            <a:pPr marL="0" indent="0">
              <a:buNone/>
            </a:pPr>
            <a:r>
              <a:rPr lang="en-GB" dirty="0" smtClean="0"/>
              <a:t>Even if a correlation had been found you cannot use correlational data to demonstrate a causal relationship.</a:t>
            </a:r>
          </a:p>
          <a:p>
            <a:pPr marL="0" indent="0">
              <a:buNone/>
            </a:pPr>
            <a:r>
              <a:rPr lang="en-GB" dirty="0" smtClean="0"/>
              <a:t> </a:t>
            </a:r>
            <a:endParaRPr lang="en-US" dirty="0"/>
          </a:p>
        </p:txBody>
      </p:sp>
    </p:spTree>
    <p:extLst>
      <p:ext uri="{BB962C8B-B14F-4D97-AF65-F5344CB8AC3E}">
        <p14:creationId xmlns:p14="http://schemas.microsoft.com/office/powerpoint/2010/main" val="17077142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Plenary </a:t>
            </a:r>
            <a:endParaRPr lang="en-GB" dirty="0"/>
          </a:p>
        </p:txBody>
      </p:sp>
      <p:sp>
        <p:nvSpPr>
          <p:cNvPr id="3" name="Content Placeholder 2"/>
          <p:cNvSpPr>
            <a:spLocks noGrp="1"/>
          </p:cNvSpPr>
          <p:nvPr>
            <p:ph idx="1"/>
          </p:nvPr>
        </p:nvSpPr>
        <p:spPr/>
        <p:txBody>
          <a:bodyPr>
            <a:normAutofit/>
          </a:bodyPr>
          <a:lstStyle/>
          <a:p>
            <a:pPr marL="0" indent="0">
              <a:buNone/>
            </a:pPr>
            <a:r>
              <a:rPr lang="en-GB" sz="2800" dirty="0" smtClean="0"/>
              <a:t>Make a revision document (poster, mind-map, cards etc.) on the EXPLANATIONS FOR OFFENDING BEHAVIOUR</a:t>
            </a:r>
            <a:endParaRPr lang="en-GB" sz="2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4017" y="3628103"/>
            <a:ext cx="3352422" cy="2905432"/>
          </a:xfrm>
          <a:prstGeom prst="rect">
            <a:avLst/>
          </a:prstGeom>
        </p:spPr>
      </p:pic>
    </p:spTree>
    <p:extLst>
      <p:ext uri="{BB962C8B-B14F-4D97-AF65-F5344CB8AC3E}">
        <p14:creationId xmlns:p14="http://schemas.microsoft.com/office/powerpoint/2010/main" val="2699754587"/>
      </p:ext>
    </p:extLst>
  </p:cSld>
  <p:clrMapOvr>
    <a:masterClrMapping/>
  </p:clrMapOvr>
  <p:timing>
    <p:tnLst>
      <p:par>
        <p:cTn id="1" dur="indefinite" restart="never" nodeType="tmRoot"/>
      </p:par>
    </p:tn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TM10001106[[fn=Badge]]</Template>
  <TotalTime>155</TotalTime>
  <Words>925</Words>
  <Application>Microsoft Office PowerPoint</Application>
  <PresentationFormat>Widescreen</PresentationFormat>
  <Paragraphs>93</Paragraphs>
  <Slides>15</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Gill Sans MT</vt:lpstr>
      <vt:lpstr>Impact</vt:lpstr>
      <vt:lpstr>Rockwell</vt:lpstr>
      <vt:lpstr>Wingdings</vt:lpstr>
      <vt:lpstr>Badge</vt:lpstr>
      <vt:lpstr>Psychological explanations-  psychodynamic Explanation   </vt:lpstr>
      <vt:lpstr>3 aspects to the personality</vt:lpstr>
      <vt:lpstr>The id</vt:lpstr>
      <vt:lpstr>The ego</vt:lpstr>
      <vt:lpstr>The superego</vt:lpstr>
      <vt:lpstr>PowerPoint Presentation</vt:lpstr>
      <vt:lpstr>Explaining criminality </vt:lpstr>
      <vt:lpstr>Inadequate Superego </vt:lpstr>
      <vt:lpstr>Inadequate Superego </vt:lpstr>
      <vt:lpstr>Theory number 2 –loss of attachment  </vt:lpstr>
      <vt:lpstr>Maternal Deprivation</vt:lpstr>
      <vt:lpstr>Maternal Deprivation support </vt:lpstr>
      <vt:lpstr>Evaluation  </vt:lpstr>
      <vt:lpstr>Evaluation </vt:lpstr>
      <vt:lpstr>Plenary </vt:lpstr>
    </vt:vector>
  </TitlesOfParts>
  <Company>Hartpury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Psychological explanations-  psychodynamic Explanation</dc:title>
  <dc:creator>Hollie.Thomas</dc:creator>
  <cp:lastModifiedBy>F.Alexander</cp:lastModifiedBy>
  <cp:revision>19</cp:revision>
  <dcterms:created xsi:type="dcterms:W3CDTF">2016-10-17T09:48:05Z</dcterms:created>
  <dcterms:modified xsi:type="dcterms:W3CDTF">2018-03-21T11:38:21Z</dcterms:modified>
</cp:coreProperties>
</file>