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7.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9.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0.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1.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2.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0" r:id="rId2"/>
    <p:sldMasterId id="2147483804" r:id="rId3"/>
    <p:sldMasterId id="2147483839" r:id="rId4"/>
    <p:sldMasterId id="2147483857" r:id="rId5"/>
    <p:sldMasterId id="2147483881" r:id="rId6"/>
    <p:sldMasterId id="2147483894" r:id="rId7"/>
    <p:sldMasterId id="2147483907" r:id="rId8"/>
    <p:sldMasterId id="2147483920" r:id="rId9"/>
    <p:sldMasterId id="2147483933" r:id="rId10"/>
    <p:sldMasterId id="2147483946" r:id="rId11"/>
    <p:sldMasterId id="2147483959" r:id="rId12"/>
    <p:sldMasterId id="2147483972" r:id="rId13"/>
  </p:sldMasterIdLst>
  <p:notesMasterIdLst>
    <p:notesMasterId r:id="rId46"/>
  </p:notesMasterIdLst>
  <p:sldIdLst>
    <p:sldId id="273" r:id="rId14"/>
    <p:sldId id="267" r:id="rId15"/>
    <p:sldId id="258" r:id="rId16"/>
    <p:sldId id="274" r:id="rId17"/>
    <p:sldId id="256" r:id="rId18"/>
    <p:sldId id="291" r:id="rId19"/>
    <p:sldId id="265" r:id="rId20"/>
    <p:sldId id="293" r:id="rId21"/>
    <p:sldId id="268" r:id="rId22"/>
    <p:sldId id="276" r:id="rId23"/>
    <p:sldId id="277" r:id="rId24"/>
    <p:sldId id="279" r:id="rId25"/>
    <p:sldId id="280" r:id="rId26"/>
    <p:sldId id="281" r:id="rId27"/>
    <p:sldId id="282" r:id="rId28"/>
    <p:sldId id="283" r:id="rId29"/>
    <p:sldId id="284" r:id="rId30"/>
    <p:sldId id="269" r:id="rId31"/>
    <p:sldId id="285" r:id="rId32"/>
    <p:sldId id="259" r:id="rId33"/>
    <p:sldId id="278" r:id="rId34"/>
    <p:sldId id="270" r:id="rId35"/>
    <p:sldId id="286" r:id="rId36"/>
    <p:sldId id="275" r:id="rId37"/>
    <p:sldId id="287" r:id="rId38"/>
    <p:sldId id="290" r:id="rId39"/>
    <p:sldId id="263" r:id="rId40"/>
    <p:sldId id="264" r:id="rId41"/>
    <p:sldId id="294" r:id="rId42"/>
    <p:sldId id="289" r:id="rId43"/>
    <p:sldId id="262" r:id="rId44"/>
    <p:sldId id="25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8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3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viewProps" Target="viewProp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DAE511-2FED-4AD5-9309-5837E1902756}" type="datetimeFigureOut">
              <a:rPr lang="en-US" smtClean="0"/>
              <a:t>1/12/2019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2397B7-8428-4E9C-B589-88CD891FE386}" type="slidenum">
              <a:rPr lang="en-US" smtClean="0"/>
              <a:t>‹#›</a:t>
            </a:fld>
            <a:endParaRPr lang="en-US"/>
          </a:p>
        </p:txBody>
      </p:sp>
    </p:spTree>
    <p:extLst>
      <p:ext uri="{BB962C8B-B14F-4D97-AF65-F5344CB8AC3E}">
        <p14:creationId xmlns:p14="http://schemas.microsoft.com/office/powerpoint/2010/main" val="1684716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F986BE8-D8D9-4CEC-B472-035E99087762}" type="slidenum">
              <a:rPr lang="en-GB" altLang="en-US" sz="1200" smtClean="0"/>
              <a:pPr/>
              <a:t>1</a:t>
            </a:fld>
            <a:endParaRPr lang="en-GB" altLang="en-US" sz="120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75198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468DB0B-996E-4A5B-8E6D-C75574069428}" type="slidenum">
              <a:rPr lang="en-GB" altLang="en-US" sz="1200" smtClean="0">
                <a:solidFill>
                  <a:srgbClr val="000000"/>
                </a:solidFill>
              </a:rPr>
              <a:pPr/>
              <a:t>4</a:t>
            </a:fld>
            <a:endParaRPr lang="en-GB" altLang="en-US" sz="1200">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47615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21B3425-1CF3-4316-9CE3-95CCD6DA6BD7}" type="slidenum">
              <a:rPr lang="en-GB" altLang="en-US" sz="1200" smtClean="0"/>
              <a:pPr/>
              <a:t>10</a:t>
            </a:fld>
            <a:endParaRPr lang="en-GB" altLang="en-US" sz="120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810642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89E2BA2-8DD6-4963-A022-2E922E7CE147}" type="slidenum">
              <a:rPr lang="en-GB" altLang="en-US" sz="1200" smtClean="0"/>
              <a:pPr/>
              <a:t>11</a:t>
            </a:fld>
            <a:endParaRPr lang="en-GB" altLang="en-US" sz="1200"/>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52589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C6F2C63-512B-4301-B18B-68721C51C4A4}" type="slidenum">
              <a:rPr lang="en-GB" altLang="en-US" sz="1200" smtClean="0"/>
              <a:pPr/>
              <a:t>12</a:t>
            </a:fld>
            <a:endParaRPr lang="en-GB" alt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815183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94C1A05-4146-46F7-A079-DE70978B40A6}" type="slidenum">
              <a:rPr lang="en-GB" altLang="en-US" sz="1200" smtClean="0">
                <a:solidFill>
                  <a:srgbClr val="000000"/>
                </a:solidFill>
              </a:rPr>
              <a:pPr/>
              <a:t>13</a:t>
            </a:fld>
            <a:endParaRPr lang="en-GB" altLang="en-US" sz="1200">
              <a:solidFill>
                <a:srgbClr val="000000"/>
              </a:solidFill>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696957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E88A2A1-2228-4528-A1E3-DB38FF10C84A}" type="slidenum">
              <a:rPr lang="en-GB" altLang="en-US" sz="1200" smtClean="0"/>
              <a:pPr/>
              <a:t>14</a:t>
            </a:fld>
            <a:endParaRPr lang="en-GB" alt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210802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EB1A1F2-4C0A-452B-9040-C27EB9696D60}" type="slidenum">
              <a:rPr lang="en-GB" altLang="en-US" sz="1200" smtClean="0">
                <a:solidFill>
                  <a:srgbClr val="000000"/>
                </a:solidFill>
              </a:rPr>
              <a:pPr/>
              <a:t>15</a:t>
            </a:fld>
            <a:endParaRPr lang="en-GB" altLang="en-US" sz="1200">
              <a:solidFill>
                <a:srgbClr val="000000"/>
              </a:solidFill>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992760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3E0AA29-0943-41A1-8EAD-A75A2DFEF2FD}" type="slidenum">
              <a:rPr lang="en-GB" altLang="en-US" sz="1200" smtClean="0">
                <a:solidFill>
                  <a:srgbClr val="000000"/>
                </a:solidFill>
              </a:rPr>
              <a:pPr/>
              <a:t>16</a:t>
            </a:fld>
            <a:endParaRPr lang="en-GB" altLang="en-US" sz="1200">
              <a:solidFill>
                <a:srgbClr val="000000"/>
              </a:solidFill>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718011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41159EC-0881-4230-95F9-51B86E93514C}" type="slidenum">
              <a:rPr lang="en-GB" altLang="en-US" sz="1200" smtClean="0">
                <a:solidFill>
                  <a:srgbClr val="000000"/>
                </a:solidFill>
              </a:rPr>
              <a:pPr/>
              <a:t>17</a:t>
            </a:fld>
            <a:endParaRPr lang="en-GB" altLang="en-US" sz="1200">
              <a:solidFill>
                <a:srgbClr val="000000"/>
              </a:solidFill>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5971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D565BE3-C5E9-48C5-809B-A21FB86622C4}" type="slidenum">
              <a:rPr lang="en-GB" altLang="en-US" sz="1200" smtClean="0">
                <a:solidFill>
                  <a:srgbClr val="000000"/>
                </a:solidFill>
              </a:rPr>
              <a:pPr/>
              <a:t>19</a:t>
            </a:fld>
            <a:endParaRPr lang="en-GB" altLang="en-US" sz="1200">
              <a:solidFill>
                <a:srgbClr val="000000"/>
              </a:solidFill>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329888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2E2CDF6-419A-414F-9960-B2A87926F862}" type="slidenum">
              <a:rPr lang="en-GB" altLang="en-US" sz="1200" smtClean="0"/>
              <a:pPr/>
              <a:t>21</a:t>
            </a:fld>
            <a:endParaRPr lang="en-GB" altLang="en-US" sz="120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086229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EBE0224-FCA4-469C-B57D-73DCF6C8E3EC}" type="slidenum">
              <a:rPr lang="en-GB" altLang="en-US" sz="1200" smtClean="0">
                <a:solidFill>
                  <a:srgbClr val="000000"/>
                </a:solidFill>
              </a:rPr>
              <a:pPr/>
              <a:t>23</a:t>
            </a:fld>
            <a:endParaRPr lang="en-GB" altLang="en-US" sz="1200">
              <a:solidFill>
                <a:srgbClr val="000000"/>
              </a:solidFill>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22806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F862DBA-6D1C-4945-B88B-39D2418535D4}" type="slidenum">
              <a:rPr lang="en-GB" altLang="en-US" sz="1200" smtClean="0"/>
              <a:pPr/>
              <a:t>24</a:t>
            </a:fld>
            <a:endParaRPr lang="en-GB"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950745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B6AD289-1442-4E18-8909-A0E4CFA164AF}" type="slidenum">
              <a:rPr lang="en-GB" altLang="en-US" sz="1200" smtClean="0">
                <a:solidFill>
                  <a:srgbClr val="000000"/>
                </a:solidFill>
              </a:rPr>
              <a:pPr/>
              <a:t>25</a:t>
            </a:fld>
            <a:endParaRPr lang="en-GB" altLang="en-US" sz="1200">
              <a:solidFill>
                <a:srgbClr val="000000"/>
              </a:solidFill>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453334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835892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452874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727088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3207137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27A62ED-FFAE-446B-AD9B-AD1CC442D6B6}"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874027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27A62ED-FFAE-446B-AD9B-AD1CC442D6B6}"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04018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62ED-FFAE-446B-AD9B-AD1CC442D6B6}" type="datetimeFigureOut">
              <a:rPr lang="en-GB" smtClean="0"/>
              <a:t>12/01/2019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095347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4219003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3849592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321133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4294598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543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918958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3375300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31750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7A62ED-FFAE-446B-AD9B-AD1CC442D6B6}"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146895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7A62ED-FFAE-446B-AD9B-AD1CC442D6B6}"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533719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62ED-FFAE-446B-AD9B-AD1CC442D6B6}" type="datetimeFigureOut">
              <a:rPr lang="en-GB" smtClean="0"/>
              <a:t>12/01/2019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745445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033019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6980962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427A62ED-FFAE-446B-AD9B-AD1CC442D6B6}"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2131945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36265698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142031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0613154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610400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759593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163512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4715562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6373330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5647450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8616540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3776390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7A62ED-FFAE-446B-AD9B-AD1CC442D6B6}"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4186281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7A62ED-FFAE-446B-AD9B-AD1CC442D6B6}"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9708705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62ED-FFAE-446B-AD9B-AD1CC442D6B6}" type="datetimeFigureOut">
              <a:rPr lang="en-GB" smtClean="0"/>
              <a:t>12/01/2019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39001233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9844420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35979523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3020854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0361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35263442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967704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8855341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4352276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34838667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AD7FF4D9-0CEF-47BC-8445-44C8E9F464AD}"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85898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32571085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51042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23649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7A62ED-FFAE-446B-AD9B-AD1CC442D6B6}"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7FF4D9-0CEF-47BC-8445-44C8E9F464AD}"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49820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7A62ED-FFAE-446B-AD9B-AD1CC442D6B6}"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7FF4D9-0CEF-47BC-8445-44C8E9F464AD}"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19733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62ED-FFAE-446B-AD9B-AD1CC442D6B6}" type="datetimeFigureOut">
              <a:rPr lang="en-GB" smtClean="0"/>
              <a:t>12/01/2019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9119442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32113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8641491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6700787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93268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40455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4983911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96622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218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05750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67768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AD7FF4D9-0CEF-47BC-8445-44C8E9F464AD}" type="slidenum">
              <a:rPr lang="en-GB" smtClean="0"/>
              <a:t>‹#›</a:t>
            </a:fld>
            <a:endParaRPr lang="en-GB"/>
          </a:p>
        </p:txBody>
      </p:sp>
    </p:spTree>
    <p:extLst>
      <p:ext uri="{BB962C8B-B14F-4D97-AF65-F5344CB8AC3E}">
        <p14:creationId xmlns:p14="http://schemas.microsoft.com/office/powerpoint/2010/main" val="37560521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558300" y="5956137"/>
            <a:ext cx="1052508" cy="365125"/>
          </a:xfrm>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9571665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AD7FF4D9-0CEF-47BC-8445-44C8E9F464AD}" type="slidenum">
              <a:rPr lang="en-GB" smtClean="0"/>
              <a:t>‹#›</a:t>
            </a:fld>
            <a:endParaRPr lang="en-GB"/>
          </a:p>
        </p:txBody>
      </p:sp>
    </p:spTree>
    <p:extLst>
      <p:ext uri="{BB962C8B-B14F-4D97-AF65-F5344CB8AC3E}">
        <p14:creationId xmlns:p14="http://schemas.microsoft.com/office/powerpoint/2010/main" val="18152345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4860979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7A62ED-FFAE-446B-AD9B-AD1CC442D6B6}"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8553007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7A62ED-FFAE-446B-AD9B-AD1CC442D6B6}"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0015744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62ED-FFAE-446B-AD9B-AD1CC442D6B6}" type="datetimeFigureOut">
              <a:rPr lang="en-GB" smtClean="0"/>
              <a:t>12/01/2019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5936871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AD7FF4D9-0CEF-47BC-8445-44C8E9F464AD}" type="slidenum">
              <a:rPr lang="en-GB" smtClean="0"/>
              <a:t>‹#›</a:t>
            </a:fld>
            <a:endParaRPr lang="en-GB"/>
          </a:p>
        </p:txBody>
      </p:sp>
    </p:spTree>
    <p:extLst>
      <p:ext uri="{BB962C8B-B14F-4D97-AF65-F5344CB8AC3E}">
        <p14:creationId xmlns:p14="http://schemas.microsoft.com/office/powerpoint/2010/main" val="18344952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7A62ED-FFAE-446B-AD9B-AD1CC442D6B6}"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1544460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FF4D9-0CEF-47BC-8445-44C8E9F464AD}" type="slidenum">
              <a:rPr lang="en-GB" smtClean="0"/>
              <a:t>‹#›</a:t>
            </a:fld>
            <a:endParaRPr lang="en-GB"/>
          </a:p>
        </p:txBody>
      </p:sp>
    </p:spTree>
    <p:extLst>
      <p:ext uri="{BB962C8B-B14F-4D97-AF65-F5344CB8AC3E}">
        <p14:creationId xmlns:p14="http://schemas.microsoft.com/office/powerpoint/2010/main" val="2196055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427A62ED-FFAE-446B-AD9B-AD1CC442D6B6}" type="datetimeFigureOut">
              <a:rPr lang="en-GB" smtClean="0"/>
              <a:t>12/01/2019</a:t>
            </a:fld>
            <a:endParaRPr lang="en-GB"/>
          </a:p>
        </p:txBody>
      </p:sp>
      <p:sp>
        <p:nvSpPr>
          <p:cNvPr id="5" name="Footer Placeholder 4"/>
          <p:cNvSpPr>
            <a:spLocks noGrp="1"/>
          </p:cNvSpPr>
          <p:nvPr>
            <p:ph type="ftr" sz="quarter" idx="11"/>
          </p:nvPr>
        </p:nvSpPr>
        <p:spPr>
          <a:xfrm>
            <a:off x="774923" y="5951811"/>
            <a:ext cx="7896279" cy="365125"/>
          </a:xfrm>
        </p:spPr>
        <p:txBody>
          <a:bodyPr/>
          <a:lstStyle/>
          <a:p>
            <a:endParaRPr lang="en-GB"/>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AD7FF4D9-0CEF-47BC-8445-44C8E9F464AD}" type="slidenum">
              <a:rPr lang="en-GB" smtClean="0"/>
              <a:t>‹#›</a:t>
            </a:fld>
            <a:endParaRPr lang="en-GB"/>
          </a:p>
        </p:txBody>
      </p:sp>
    </p:spTree>
    <p:extLst>
      <p:ext uri="{BB962C8B-B14F-4D97-AF65-F5344CB8AC3E}">
        <p14:creationId xmlns:p14="http://schemas.microsoft.com/office/powerpoint/2010/main" val="34122993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B63471-C73C-4D99-A057-B16E7465E03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21862688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3F28D2-642E-43A2-9756-7F6C6D6EF11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1756099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A615E8-E366-4BF4-BB94-27FD419A59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3781768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504545-F32C-4D5E-8777-189F03481B8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3392431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934B1F-7E33-4458-99E1-2837FF1CD7F1}"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29545483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2EF8F7-EEEA-4CFA-B9D0-B0CEE85D554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5395216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FAC146A-441A-4A63-8D19-476FA2B557D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318382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050FDF-CEAF-4060-A00A-4070EB9AFB8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52936141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82FF6B-86BC-4F29-838D-D799859441A7}"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9349138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47DCE0-7CB3-465D-8F6F-FC0914F6AD1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48568266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7385BD-382E-4E10-8DDB-7E56B56E11D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937771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80F9C2-7AB1-4061-844A-58E65F96930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7655202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B63471-C73C-4D99-A057-B16E7465E03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111934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3F28D2-642E-43A2-9756-7F6C6D6EF11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7132033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A615E8-E366-4BF4-BB94-27FD419A59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8435377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504545-F32C-4D5E-8777-189F03481B8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3111011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934B1F-7E33-4458-99E1-2837FF1CD7F1}"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6942300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2EF8F7-EEEA-4CFA-B9D0-B0CEE85D554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594960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FAC146A-441A-4A63-8D19-476FA2B557D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24733795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050FDF-CEAF-4060-A00A-4070EB9AFB8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7015967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82FF6B-86BC-4F29-838D-D799859441A7}"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1676096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47DCE0-7CB3-465D-8F6F-FC0914F6AD1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92443300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7385BD-382E-4E10-8DDB-7E56B56E11D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19828618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80F9C2-7AB1-4061-844A-58E65F96930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02792952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B63471-C73C-4D99-A057-B16E7465E03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74059977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3F28D2-642E-43A2-9756-7F6C6D6EF11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4237670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A615E8-E366-4BF4-BB94-27FD419A59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04210837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504545-F32C-4D5E-8777-189F03481B8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81864917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934B1F-7E33-4458-99E1-2837FF1CD7F1}"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2475521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2EF8F7-EEEA-4CFA-B9D0-B0CEE85D554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7995310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FAC146A-441A-4A63-8D19-476FA2B557D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0507807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050FDF-CEAF-4060-A00A-4070EB9AFB8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4506458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82FF6B-86BC-4F29-838D-D799859441A7}"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6973266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47DCE0-7CB3-465D-8F6F-FC0914F6AD1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1931136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7385BD-382E-4E10-8DDB-7E56B56E11D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74953334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80F9C2-7AB1-4061-844A-58E65F96930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2445056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B63471-C73C-4D99-A057-B16E7465E03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941120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3F28D2-642E-43A2-9756-7F6C6D6EF11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5406347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A615E8-E366-4BF4-BB94-27FD419A59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2225336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504545-F32C-4D5E-8777-189F03481B8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5583389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934B1F-7E33-4458-99E1-2837FF1CD7F1}"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7175119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2EF8F7-EEEA-4CFA-B9D0-B0CEE85D554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45833990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FAC146A-441A-4A63-8D19-476FA2B557D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12675878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050FDF-CEAF-4060-A00A-4070EB9AFB8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61657219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82FF6B-86BC-4F29-838D-D799859441A7}"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8313735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47DCE0-7CB3-465D-8F6F-FC0914F6AD1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67610646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7385BD-382E-4E10-8DDB-7E56B56E11D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55786843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80F9C2-7AB1-4061-844A-58E65F96930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5789845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B63471-C73C-4D99-A057-B16E7465E03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20756233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3F28D2-642E-43A2-9756-7F6C6D6EF11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84998156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A615E8-E366-4BF4-BB94-27FD419A59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60250811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504545-F32C-4D5E-8777-189F03481B8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9606458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934B1F-7E33-4458-99E1-2837FF1CD7F1}"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460873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2EF8F7-EEEA-4CFA-B9D0-B0CEE85D554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35570237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FAC146A-441A-4A63-8D19-476FA2B557D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79239913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050FDF-CEAF-4060-A00A-4070EB9AFB8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03847602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82FF6B-86BC-4F29-838D-D799859441A7}"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9558822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47DCE0-7CB3-465D-8F6F-FC0914F6AD1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52404994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7385BD-382E-4E10-8DDB-7E56B56E11D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66301618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80F9C2-7AB1-4061-844A-58E65F96930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41778480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B63471-C73C-4D99-A057-B16E7465E03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69121925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3F28D2-642E-43A2-9756-7F6C6D6EF11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9918545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A615E8-E366-4BF4-BB94-27FD419A59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331899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504545-F32C-4D5E-8777-189F03481B8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46917043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934B1F-7E33-4458-99E1-2837FF1CD7F1}"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86308793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2EF8F7-EEEA-4CFA-B9D0-B0CEE85D554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24874652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FAC146A-441A-4A63-8D19-476FA2B557D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62388231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050FDF-CEAF-4060-A00A-4070EB9AFB8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19228476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82FF6B-86BC-4F29-838D-D799859441A7}"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21427952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47DCE0-7CB3-465D-8F6F-FC0914F6AD1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72719210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7385BD-382E-4E10-8DDB-7E56B56E11D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81694767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80F9C2-7AB1-4061-844A-58E65F96930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99801466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B63471-C73C-4D99-A057-B16E7465E03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35387679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3F28D2-642E-43A2-9756-7F6C6D6EF11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97498072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A615E8-E366-4BF4-BB94-27FD419A59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00788830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504545-F32C-4D5E-8777-189F03481B8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96338378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934B1F-7E33-4458-99E1-2837FF1CD7F1}"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39860683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2EF8F7-EEEA-4CFA-B9D0-B0CEE85D554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10332288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FAC146A-441A-4A63-8D19-476FA2B557D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47367363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050FDF-CEAF-4060-A00A-4070EB9AFB8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23354756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82FF6B-86BC-4F29-838D-D799859441A7}"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64734878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47DCE0-7CB3-465D-8F6F-FC0914F6AD1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39458925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7385BD-382E-4E10-8DDB-7E56B56E11D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4797091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80F9C2-7AB1-4061-844A-58E65F96930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50156088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B63471-C73C-4D99-A057-B16E7465E03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62817232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3F28D2-642E-43A2-9756-7F6C6D6EF11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49511059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A615E8-E366-4BF4-BB94-27FD419A59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92466567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504545-F32C-4D5E-8777-189F03481B8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16760352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934B1F-7E33-4458-99E1-2837FF1CD7F1}"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27069659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2EF8F7-EEEA-4CFA-B9D0-B0CEE85D554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58659215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FAC146A-441A-4A63-8D19-476FA2B557D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82534635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050FDF-CEAF-4060-A00A-4070EB9AFB8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56467043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82FF6B-86BC-4F29-838D-D799859441A7}"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75879693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47DCE0-7CB3-465D-8F6F-FC0914F6AD1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36061633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7385BD-382E-4E10-8DDB-7E56B56E11D8}"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9595132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80F9C2-7AB1-4061-844A-58E65F96930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828060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theme" Target="../theme/theme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4.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image" Target="../media/image4.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image" Target="../media/image3.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5.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6.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8.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9.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theme" Target="../theme/theme10.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theme" Target="../theme/theme11.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theme" Target="../theme/theme13.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A62ED-FFAE-446B-AD9B-AD1CC442D6B6}" type="datetimeFigureOut">
              <a:rPr lang="en-GB" smtClean="0"/>
              <a:t>12/01/2019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FF4D9-0CEF-47BC-8445-44C8E9F464AD}" type="slidenum">
              <a:rPr lang="en-GB" smtClean="0"/>
              <a:t>‹#›</a:t>
            </a:fld>
            <a:endParaRPr lang="en-GB"/>
          </a:p>
        </p:txBody>
      </p:sp>
    </p:spTree>
    <p:extLst>
      <p:ext uri="{BB962C8B-B14F-4D97-AF65-F5344CB8AC3E}">
        <p14:creationId xmlns:p14="http://schemas.microsoft.com/office/powerpoint/2010/main" val="1779677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27A62ED-FFAE-446B-AD9B-AD1CC442D6B6}" type="datetimeFigureOut">
              <a:rPr lang="en-GB" smtClean="0"/>
              <a:t>12/01/2019</a:t>
            </a:fld>
            <a:endParaRPr lang="en-GB"/>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AD7FF4D9-0CEF-47BC-8445-44C8E9F464AD}" type="slidenum">
              <a:rPr lang="en-GB" smtClean="0"/>
              <a:t>‹#›</a:t>
            </a:fld>
            <a:endParaRPr lang="en-GB"/>
          </a:p>
        </p:txBody>
      </p:sp>
    </p:spTree>
    <p:extLst>
      <p:ext uri="{BB962C8B-B14F-4D97-AF65-F5344CB8AC3E}">
        <p14:creationId xmlns:p14="http://schemas.microsoft.com/office/powerpoint/2010/main" val="2832499590"/>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27A62ED-FFAE-446B-AD9B-AD1CC442D6B6}" type="datetimeFigureOut">
              <a:rPr lang="en-GB" smtClean="0"/>
              <a:t>12/01/2019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D7FF4D9-0CEF-47BC-8445-44C8E9F464AD}" type="slidenum">
              <a:rPr lang="en-GB" smtClean="0"/>
              <a:t>‹#›</a:t>
            </a:fld>
            <a:endParaRPr lang="en-GB"/>
          </a:p>
        </p:txBody>
      </p:sp>
    </p:spTree>
    <p:extLst>
      <p:ext uri="{BB962C8B-B14F-4D97-AF65-F5344CB8AC3E}">
        <p14:creationId xmlns:p14="http://schemas.microsoft.com/office/powerpoint/2010/main" val="327225340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27A62ED-FFAE-446B-AD9B-AD1CC442D6B6}" type="datetimeFigureOut">
              <a:rPr lang="en-GB" smtClean="0"/>
              <a:t>12/01/2019</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D7FF4D9-0CEF-47BC-8445-44C8E9F464AD}" type="slidenum">
              <a:rPr lang="en-GB" smtClean="0"/>
              <a:t>‹#›</a:t>
            </a:fld>
            <a:endParaRPr lang="en-GB"/>
          </a:p>
        </p:txBody>
      </p:sp>
    </p:spTree>
    <p:extLst>
      <p:ext uri="{BB962C8B-B14F-4D97-AF65-F5344CB8AC3E}">
        <p14:creationId xmlns:p14="http://schemas.microsoft.com/office/powerpoint/2010/main" val="2212750175"/>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427A62ED-FFAE-446B-AD9B-AD1CC442D6B6}" type="datetimeFigureOut">
              <a:rPr lang="en-GB" smtClean="0"/>
              <a:t>12/01/2019</a:t>
            </a:fld>
            <a:endParaRPr lang="en-GB"/>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GB"/>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AD7FF4D9-0CEF-47BC-8445-44C8E9F464AD}" type="slidenum">
              <a:rPr lang="en-GB" smtClean="0"/>
              <a:t>‹#›</a:t>
            </a:fld>
            <a:endParaRPr lang="en-GB"/>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85040609"/>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GB" alt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GB" alt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23ACB189-BF5B-487B-B758-B95DA9BAF592}" type="slidenum">
              <a:rPr lang="en-GB" altLang="en-US">
                <a:solidFill>
                  <a:srgbClr val="000000"/>
                </a:solidFill>
              </a:rPr>
              <a:pPr eaLnBrk="0" fontAlgn="base" hangingPunct="0">
                <a:spcBef>
                  <a:spcPct val="0"/>
                </a:spcBef>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999419464"/>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GB" alt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GB" alt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23ACB189-BF5B-487B-B758-B95DA9BAF592}" type="slidenum">
              <a:rPr lang="en-GB" altLang="en-US">
                <a:solidFill>
                  <a:srgbClr val="000000"/>
                </a:solidFill>
              </a:rPr>
              <a:pPr eaLnBrk="0" fontAlgn="base" hangingPunct="0">
                <a:spcBef>
                  <a:spcPct val="0"/>
                </a:spcBef>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624290963"/>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GB" alt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GB" alt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23ACB189-BF5B-487B-B758-B95DA9BAF592}" type="slidenum">
              <a:rPr lang="en-GB" altLang="en-US">
                <a:solidFill>
                  <a:srgbClr val="000000"/>
                </a:solidFill>
              </a:rPr>
              <a:pPr eaLnBrk="0" fontAlgn="base" hangingPunct="0">
                <a:spcBef>
                  <a:spcPct val="0"/>
                </a:spcBef>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1629571134"/>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GB" alt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GB" alt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23ACB189-BF5B-487B-B758-B95DA9BAF592}" type="slidenum">
              <a:rPr lang="en-GB" altLang="en-US">
                <a:solidFill>
                  <a:srgbClr val="000000"/>
                </a:solidFill>
              </a:rPr>
              <a:pPr eaLnBrk="0" fontAlgn="base" hangingPunct="0">
                <a:spcBef>
                  <a:spcPct val="0"/>
                </a:spcBef>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2325073876"/>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GB" alt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GB" alt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23ACB189-BF5B-487B-B758-B95DA9BAF592}" type="slidenum">
              <a:rPr lang="en-GB" altLang="en-US">
                <a:solidFill>
                  <a:srgbClr val="000000"/>
                </a:solidFill>
              </a:rPr>
              <a:pPr eaLnBrk="0" fontAlgn="base" hangingPunct="0">
                <a:spcBef>
                  <a:spcPct val="0"/>
                </a:spcBef>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977362905"/>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GB" alt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GB" alt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23ACB189-BF5B-487B-B758-B95DA9BAF592}" type="slidenum">
              <a:rPr lang="en-GB" altLang="en-US">
                <a:solidFill>
                  <a:srgbClr val="000000"/>
                </a:solidFill>
              </a:rPr>
              <a:pPr eaLnBrk="0" fontAlgn="base" hangingPunct="0">
                <a:spcBef>
                  <a:spcPct val="0"/>
                </a:spcBef>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1393244115"/>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GB" alt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GB" alt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23ACB189-BF5B-487B-B758-B95DA9BAF592}" type="slidenum">
              <a:rPr lang="en-GB" altLang="en-US">
                <a:solidFill>
                  <a:srgbClr val="000000"/>
                </a:solidFill>
              </a:rPr>
              <a:pPr eaLnBrk="0" fontAlgn="base" hangingPunct="0">
                <a:spcBef>
                  <a:spcPct val="0"/>
                </a:spcBef>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3897245345"/>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GB" alt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GB" alt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23ACB189-BF5B-487B-B758-B95DA9BAF592}" type="slidenum">
              <a:rPr lang="en-GB" altLang="en-US">
                <a:solidFill>
                  <a:srgbClr val="000000"/>
                </a:solidFill>
              </a:rPr>
              <a:pPr eaLnBrk="0" fontAlgn="base" hangingPunct="0">
                <a:spcBef>
                  <a:spcPct val="0"/>
                </a:spcBef>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2061074692"/>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9.xml.rels><?xml version="1.0" encoding="UTF-8" standalone="yes"?>
<Relationships xmlns="http://schemas.openxmlformats.org/package/2006/relationships"><Relationship Id="rId2" Type="http://schemas.openxmlformats.org/officeDocument/2006/relationships/hyperlink" Target="http://www.simplypsychology.org/validity.html"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4.xml"/><Relationship Id="rId4" Type="http://schemas.openxmlformats.org/officeDocument/2006/relationships/hyperlink" Target="https://copingkoala.wordpres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96.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8.xml"/><Relationship Id="rId4" Type="http://schemas.openxmlformats.org/officeDocument/2006/relationships/hyperlink" Target="https://copingkoala.wordpres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34.xml"/><Relationship Id="rId5" Type="http://schemas.openxmlformats.org/officeDocument/2006/relationships/hyperlink" Target="https://creativecommons.org/licenses/by-sa/3.0/" TargetMode="External"/><Relationship Id="rId4" Type="http://schemas.openxmlformats.org/officeDocument/2006/relationships/hyperlink" Target="http://opencaching.pl/viewcache.php?wp=OP8DP0"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4.xml"/></Relationships>
</file>

<file path=ppt/slides/_rels/slide2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46.xml"/><Relationship Id="rId6" Type="http://schemas.openxmlformats.org/officeDocument/2006/relationships/hyperlink" Target="https://creativecommons.org/licenses/by-sa/3.0/" TargetMode="External"/><Relationship Id="rId5" Type="http://schemas.openxmlformats.org/officeDocument/2006/relationships/image" Target="../media/image19.png"/><Relationship Id="rId4" Type="http://schemas.openxmlformats.org/officeDocument/2006/relationships/hyperlink" Target="http://victorzegarra.net/2013/05/30/gritar-no-es-la-solucion-al-educar-a-tu-hijo/"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4L-n8Z7G0ic" TargetMode="External"/><Relationship Id="rId2" Type="http://schemas.openxmlformats.org/officeDocument/2006/relationships/notesSlide" Target="../notesSlides/notesSlide14.xml"/><Relationship Id="rId1" Type="http://schemas.openxmlformats.org/officeDocument/2006/relationships/slideLayout" Target="../slideLayouts/slideLayout74.xm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34112" y="109728"/>
            <a:ext cx="12155424" cy="6169152"/>
          </a:xfrm>
        </p:spPr>
        <p:txBody>
          <a:bodyPr anchor="ctr">
            <a:normAutofit/>
          </a:bodyPr>
          <a:lstStyle/>
          <a:p>
            <a:pPr eaLnBrk="1" hangingPunct="1"/>
            <a:r>
              <a:rPr lang="en-GB" altLang="en-US" sz="4400" dirty="0"/>
              <a:t>We have examined some Biological explanations for criminal behaviour.</a:t>
            </a:r>
            <a:br>
              <a:rPr lang="en-GB" altLang="en-US" sz="4400" dirty="0"/>
            </a:br>
            <a:r>
              <a:rPr lang="en-GB" altLang="en-US" sz="4400" dirty="0"/>
              <a:t>Now we are going to find out about some </a:t>
            </a:r>
            <a:r>
              <a:rPr lang="en-GB" altLang="en-US" sz="4400" b="1" dirty="0">
                <a:solidFill>
                  <a:srgbClr val="002060"/>
                </a:solidFill>
              </a:rPr>
              <a:t>Psychological explanations.</a:t>
            </a:r>
            <a:br>
              <a:rPr lang="en-GB" altLang="en-US" sz="4400" b="1" dirty="0">
                <a:solidFill>
                  <a:srgbClr val="002060"/>
                </a:solidFill>
              </a:rPr>
            </a:br>
            <a:br>
              <a:rPr lang="en-GB" altLang="en-US" sz="4400" b="1" dirty="0">
                <a:solidFill>
                  <a:srgbClr val="002060"/>
                </a:solidFill>
              </a:rPr>
            </a:br>
            <a:r>
              <a:rPr lang="en-GB" altLang="en-US" sz="4400" b="1" dirty="0">
                <a:solidFill>
                  <a:srgbClr val="002060"/>
                </a:solidFill>
              </a:rPr>
              <a:t>Today we are learning about Eysenck's theory. He believed that personality can be measured.</a:t>
            </a:r>
            <a:br>
              <a:rPr lang="en-GB" altLang="en-US" sz="4400" b="1" dirty="0">
                <a:solidFill>
                  <a:srgbClr val="002060"/>
                </a:solidFill>
              </a:rPr>
            </a:br>
            <a:endParaRPr lang="en-GB" altLang="en-US" sz="4400" b="1" dirty="0">
              <a:solidFill>
                <a:srgbClr val="002060"/>
              </a:solidFill>
            </a:endParaRPr>
          </a:p>
        </p:txBody>
      </p:sp>
    </p:spTree>
    <p:extLst>
      <p:ext uri="{BB962C8B-B14F-4D97-AF65-F5344CB8AC3E}">
        <p14:creationId xmlns:p14="http://schemas.microsoft.com/office/powerpoint/2010/main" val="561285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75305321"/>
              </p:ext>
            </p:extLst>
          </p:nvPr>
        </p:nvGraphicFramePr>
        <p:xfrm>
          <a:off x="379411" y="104776"/>
          <a:ext cx="11431588" cy="6619873"/>
        </p:xfrm>
        <a:graphic>
          <a:graphicData uri="http://schemas.openxmlformats.org/drawingml/2006/table">
            <a:tbl>
              <a:tblPr firstRow="1" bandRow="1">
                <a:tableStyleId>{5C22544A-7EE6-4342-B048-85BDC9FD1C3A}</a:tableStyleId>
              </a:tblPr>
              <a:tblGrid>
                <a:gridCol w="2857897">
                  <a:extLst>
                    <a:ext uri="{9D8B030D-6E8A-4147-A177-3AD203B41FA5}">
                      <a16:colId xmlns:a16="http://schemas.microsoft.com/office/drawing/2014/main" val="646528388"/>
                    </a:ext>
                  </a:extLst>
                </a:gridCol>
                <a:gridCol w="2857897">
                  <a:extLst>
                    <a:ext uri="{9D8B030D-6E8A-4147-A177-3AD203B41FA5}">
                      <a16:colId xmlns:a16="http://schemas.microsoft.com/office/drawing/2014/main" val="857742917"/>
                    </a:ext>
                  </a:extLst>
                </a:gridCol>
                <a:gridCol w="2857897">
                  <a:extLst>
                    <a:ext uri="{9D8B030D-6E8A-4147-A177-3AD203B41FA5}">
                      <a16:colId xmlns:a16="http://schemas.microsoft.com/office/drawing/2014/main" val="146032145"/>
                    </a:ext>
                  </a:extLst>
                </a:gridCol>
                <a:gridCol w="2857897">
                  <a:extLst>
                    <a:ext uri="{9D8B030D-6E8A-4147-A177-3AD203B41FA5}">
                      <a16:colId xmlns:a16="http://schemas.microsoft.com/office/drawing/2014/main" val="2647361675"/>
                    </a:ext>
                  </a:extLst>
                </a:gridCol>
              </a:tblGrid>
              <a:tr h="438149">
                <a:tc>
                  <a:txBody>
                    <a:bodyPr/>
                    <a:lstStyle/>
                    <a:p>
                      <a:endParaRPr lang="en-GB" dirty="0"/>
                    </a:p>
                  </a:txBody>
                  <a:tcPr/>
                </a:tc>
                <a:tc>
                  <a:txBody>
                    <a:bodyPr/>
                    <a:lstStyle/>
                    <a:p>
                      <a:r>
                        <a:rPr lang="en-GB" dirty="0"/>
                        <a:t>Explanation </a:t>
                      </a:r>
                    </a:p>
                  </a:txBody>
                  <a:tcPr/>
                </a:tc>
                <a:tc>
                  <a:txBody>
                    <a:bodyPr/>
                    <a:lstStyle/>
                    <a:p>
                      <a:r>
                        <a:rPr lang="en-GB" dirty="0"/>
                        <a:t>Strengths</a:t>
                      </a:r>
                      <a:r>
                        <a:rPr lang="en-GB" baseline="0" dirty="0"/>
                        <a:t> / Support </a:t>
                      </a:r>
                      <a:endParaRPr lang="en-GB" dirty="0"/>
                    </a:p>
                  </a:txBody>
                  <a:tcPr/>
                </a:tc>
                <a:tc>
                  <a:txBody>
                    <a:bodyPr/>
                    <a:lstStyle/>
                    <a:p>
                      <a:r>
                        <a:rPr lang="en-GB" dirty="0"/>
                        <a:t>Limitations </a:t>
                      </a:r>
                    </a:p>
                  </a:txBody>
                  <a:tcPr/>
                </a:tc>
                <a:extLst>
                  <a:ext uri="{0D108BD9-81ED-4DB2-BD59-A6C34878D82A}">
                    <a16:rowId xmlns:a16="http://schemas.microsoft.com/office/drawing/2014/main" val="2967571020"/>
                  </a:ext>
                </a:extLst>
              </a:tr>
              <a:tr h="628650">
                <a:tc rowSpan="2">
                  <a:txBody>
                    <a:bodyPr/>
                    <a:lstStyle/>
                    <a:p>
                      <a:pPr algn="ctr"/>
                      <a:r>
                        <a:rPr lang="en-GB" sz="2000" b="1" i="1" dirty="0"/>
                        <a:t>Brain Structure </a:t>
                      </a:r>
                    </a:p>
                    <a:p>
                      <a:pPr algn="ctr"/>
                      <a:endParaRPr lang="en-GB" sz="2000" b="1" i="1" dirty="0"/>
                    </a:p>
                  </a:txBody>
                  <a:tcPr anchor="ctr">
                    <a:solidFill>
                      <a:schemeClr val="accent1">
                        <a:lumMod val="20000"/>
                        <a:lumOff val="80000"/>
                      </a:schemeClr>
                    </a:solidFill>
                  </a:tcPr>
                </a:tc>
                <a:tc>
                  <a:txBody>
                    <a:bodyPr/>
                    <a:lstStyle/>
                    <a:p>
                      <a:r>
                        <a:rPr lang="en-GB" dirty="0"/>
                        <a:t>PFC </a:t>
                      </a:r>
                    </a:p>
                    <a:p>
                      <a:endParaRPr lang="en-GB" dirty="0"/>
                    </a:p>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990512115"/>
                  </a:ext>
                </a:extLst>
              </a:tr>
              <a:tr h="687161">
                <a:tc vMerge="1">
                  <a:txBody>
                    <a:bodyPr/>
                    <a:lstStyle/>
                    <a:p>
                      <a:endParaRPr lang="en-GB" dirty="0"/>
                    </a:p>
                  </a:txBody>
                  <a:tcPr/>
                </a:tc>
                <a:tc>
                  <a:txBody>
                    <a:bodyPr/>
                    <a:lstStyle/>
                    <a:p>
                      <a:r>
                        <a:rPr lang="en-GB" dirty="0"/>
                        <a:t>Amygdala</a:t>
                      </a:r>
                      <a:r>
                        <a:rPr lang="en-GB" baseline="0" dirty="0"/>
                        <a:t> </a:t>
                      </a:r>
                    </a:p>
                    <a:p>
                      <a:endParaRPr lang="en-GB" baseline="0" dirty="0"/>
                    </a:p>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490170305"/>
                  </a:ext>
                </a:extLst>
              </a:tr>
              <a:tr h="893989">
                <a:tc>
                  <a:txBody>
                    <a:bodyPr/>
                    <a:lstStyle/>
                    <a:p>
                      <a:pPr algn="ctr"/>
                      <a:r>
                        <a:rPr lang="en-GB" sz="2000" b="1" i="1" dirty="0"/>
                        <a:t>Mirror Neurons </a:t>
                      </a:r>
                    </a:p>
                  </a:txBody>
                  <a:tcPr anchor="ctr">
                    <a:solidFill>
                      <a:schemeClr val="accent1">
                        <a:lumMod val="20000"/>
                        <a:lumOff val="80000"/>
                      </a:schemeClr>
                    </a:solidFill>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482691413"/>
                  </a:ext>
                </a:extLst>
              </a:tr>
              <a:tr h="776968">
                <a:tc>
                  <a:txBody>
                    <a:bodyPr/>
                    <a:lstStyle/>
                    <a:p>
                      <a:pPr algn="ctr"/>
                      <a:r>
                        <a:rPr lang="en-GB" sz="2000" b="1" i="1" dirty="0"/>
                        <a:t>Neurotransmitters </a:t>
                      </a:r>
                    </a:p>
                  </a:txBody>
                  <a:tcPr anchor="ctr">
                    <a:solidFill>
                      <a:schemeClr val="accent1">
                        <a:lumMod val="20000"/>
                        <a:lumOff val="80000"/>
                      </a:schemeClr>
                    </a:solidFill>
                  </a:tcPr>
                </a:tc>
                <a:tc>
                  <a:txBody>
                    <a:bodyPr/>
                    <a:lstStyle/>
                    <a:p>
                      <a:r>
                        <a:rPr lang="en-GB" dirty="0"/>
                        <a:t>Dopamine</a:t>
                      </a:r>
                    </a:p>
                    <a:p>
                      <a:r>
                        <a:rPr lang="en-GB" dirty="0"/>
                        <a:t>Serotonin</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550826955"/>
                  </a:ext>
                </a:extLst>
              </a:tr>
              <a:tr h="893989">
                <a:tc rowSpan="3">
                  <a:txBody>
                    <a:bodyPr/>
                    <a:lstStyle/>
                    <a:p>
                      <a:pPr algn="ctr"/>
                      <a:r>
                        <a:rPr lang="en-GB" sz="2000" b="1" i="1" dirty="0"/>
                        <a:t>Genetics</a:t>
                      </a:r>
                      <a:r>
                        <a:rPr lang="en-GB" sz="2000" b="1" i="1" baseline="0" dirty="0"/>
                        <a:t> </a:t>
                      </a:r>
                      <a:endParaRPr lang="en-GB" sz="2000" b="1" i="1" dirty="0"/>
                    </a:p>
                  </a:txBody>
                  <a:tcPr anchor="ctr">
                    <a:solidFill>
                      <a:schemeClr val="accent1">
                        <a:lumMod val="20000"/>
                        <a:lumOff val="80000"/>
                      </a:schemeClr>
                    </a:solidFill>
                  </a:tcPr>
                </a:tc>
                <a:tc>
                  <a:txBody>
                    <a:bodyPr/>
                    <a:lstStyle/>
                    <a:p>
                      <a:r>
                        <a:rPr lang="en-GB" dirty="0"/>
                        <a:t>Twin studies </a:t>
                      </a:r>
                    </a:p>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4563673"/>
                  </a:ext>
                </a:extLst>
              </a:tr>
              <a:tr h="893989">
                <a:tc vMerge="1">
                  <a:txBody>
                    <a:bodyPr/>
                    <a:lstStyle/>
                    <a:p>
                      <a:endParaRPr lang="en-GB"/>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Adoption Studies </a:t>
                      </a:r>
                    </a:p>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702917520"/>
                  </a:ext>
                </a:extLst>
              </a:tr>
              <a:tr h="893989">
                <a:tc vMerge="1">
                  <a:txBody>
                    <a:bodyPr/>
                    <a:lstStyle/>
                    <a:p>
                      <a:endParaRPr lang="en-GB" dirty="0"/>
                    </a:p>
                  </a:txBody>
                  <a:tcPr/>
                </a:tc>
                <a:tc>
                  <a:txBody>
                    <a:bodyPr/>
                    <a:lstStyle/>
                    <a:p>
                      <a:r>
                        <a:rPr lang="en-GB" dirty="0"/>
                        <a:t>MAOA gene </a:t>
                      </a:r>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708935813"/>
                  </a:ext>
                </a:extLst>
              </a:tr>
            </a:tbl>
          </a:graphicData>
        </a:graphic>
      </p:graphicFrame>
    </p:spTree>
    <p:extLst>
      <p:ext uri="{BB962C8B-B14F-4D97-AF65-F5344CB8AC3E}">
        <p14:creationId xmlns:p14="http://schemas.microsoft.com/office/powerpoint/2010/main" val="3229618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02" y="490682"/>
            <a:ext cx="11078930" cy="1325563"/>
          </a:xfrm>
        </p:spPr>
        <p:txBody>
          <a:bodyPr>
            <a:normAutofit/>
          </a:bodyPr>
          <a:lstStyle/>
          <a:p>
            <a:r>
              <a:rPr lang="en-GB" sz="3600" b="1" dirty="0">
                <a:effectLst>
                  <a:outerShdw blurRad="38100" dist="38100" dir="2700000" algn="tl">
                    <a:srgbClr val="000000">
                      <a:alpha val="43137"/>
                    </a:srgbClr>
                  </a:outerShdw>
                </a:effectLst>
              </a:rPr>
              <a:t>Hans Eysenck (1947): </a:t>
            </a:r>
            <a:r>
              <a:rPr lang="en-GB" sz="3600" b="1" dirty="0"/>
              <a:t>Eysenck Personality Inventory. </a:t>
            </a:r>
          </a:p>
        </p:txBody>
      </p:sp>
      <p:pic>
        <p:nvPicPr>
          <p:cNvPr id="4" name="Picture 2" descr="http://www.stiffs.com/inc/thumb/thumb.php?w=325&amp;h=325&amp;file=m/images/celebrity/hanseysenck.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90" y="3644239"/>
            <a:ext cx="3095625" cy="3095625"/>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ular Callout 4"/>
          <p:cNvSpPr/>
          <p:nvPr/>
        </p:nvSpPr>
        <p:spPr>
          <a:xfrm>
            <a:off x="3264938" y="1584960"/>
            <a:ext cx="8156315" cy="3657600"/>
          </a:xfrm>
          <a:prstGeom prst="wedgeRoundRectCallout">
            <a:avLst>
              <a:gd name="adj1" fmla="val -58693"/>
              <a:gd name="adj2" fmla="val 6960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800" dirty="0"/>
              <a:t>Eysenck developed the </a:t>
            </a:r>
            <a:r>
              <a:rPr lang="en-GB" sz="2800" b="1" dirty="0"/>
              <a:t>E</a:t>
            </a:r>
            <a:r>
              <a:rPr lang="en-GB" sz="2800" dirty="0"/>
              <a:t>ysenck </a:t>
            </a:r>
            <a:r>
              <a:rPr lang="en-GB" sz="2800" b="1" dirty="0"/>
              <a:t>P</a:t>
            </a:r>
            <a:r>
              <a:rPr lang="en-GB" sz="2800" dirty="0"/>
              <a:t>ersonality </a:t>
            </a:r>
            <a:r>
              <a:rPr lang="en-GB" sz="2800" b="1" dirty="0"/>
              <a:t>I</a:t>
            </a:r>
            <a:r>
              <a:rPr lang="en-GB" sz="2800" dirty="0"/>
              <a:t>nventory, a psychological test which locates respondents along the </a:t>
            </a:r>
            <a:r>
              <a:rPr lang="en-GB" sz="2800" b="1" dirty="0"/>
              <a:t>Extroversion </a:t>
            </a:r>
            <a:r>
              <a:rPr lang="en-GB" sz="2800" dirty="0"/>
              <a:t>and </a:t>
            </a:r>
            <a:r>
              <a:rPr lang="en-GB" sz="2800" b="1" dirty="0"/>
              <a:t>Neuroticism</a:t>
            </a:r>
            <a:r>
              <a:rPr lang="en-GB" sz="2800" dirty="0"/>
              <a:t> dimensions to determine their personality type. He believed that personality has an underlying </a:t>
            </a:r>
            <a:r>
              <a:rPr lang="en-GB" sz="2800" b="1" dirty="0"/>
              <a:t>biological basis </a:t>
            </a:r>
            <a:r>
              <a:rPr lang="en-GB" sz="2800" dirty="0"/>
              <a:t>. Extraverts, for example, have an underactive nervous system which means that they constantly seek stimulation through risk-taking behaviours. </a:t>
            </a:r>
          </a:p>
        </p:txBody>
      </p:sp>
    </p:spTree>
    <p:extLst>
      <p:ext uri="{BB962C8B-B14F-4D97-AF65-F5344CB8AC3E}">
        <p14:creationId xmlns:p14="http://schemas.microsoft.com/office/powerpoint/2010/main" val="2611700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GB" altLang="en-US"/>
              <a:t>Basic tenets of the theory</a:t>
            </a:r>
          </a:p>
        </p:txBody>
      </p:sp>
      <p:sp>
        <p:nvSpPr>
          <p:cNvPr id="5123" name="Rectangle 3"/>
          <p:cNvSpPr>
            <a:spLocks noGrp="1" noChangeArrowheads="1"/>
          </p:cNvSpPr>
          <p:nvPr>
            <p:ph type="body" idx="1"/>
          </p:nvPr>
        </p:nvSpPr>
        <p:spPr/>
        <p:txBody>
          <a:bodyPr/>
          <a:lstStyle/>
          <a:p>
            <a:pPr eaLnBrk="1" hangingPunct="1">
              <a:lnSpc>
                <a:spcPct val="90000"/>
              </a:lnSpc>
            </a:pPr>
            <a:r>
              <a:rPr lang="en-GB" altLang="en-US" sz="4000" dirty="0"/>
              <a:t>Personality/temperament is inborn/genetic.</a:t>
            </a:r>
          </a:p>
          <a:p>
            <a:pPr eaLnBrk="1" hangingPunct="1">
              <a:lnSpc>
                <a:spcPct val="90000"/>
              </a:lnSpc>
            </a:pPr>
            <a:r>
              <a:rPr lang="en-GB" altLang="en-US" sz="4000" dirty="0"/>
              <a:t>Criminals have particular personality types.</a:t>
            </a:r>
          </a:p>
          <a:p>
            <a:pPr eaLnBrk="1" hangingPunct="1">
              <a:lnSpc>
                <a:spcPct val="90000"/>
              </a:lnSpc>
            </a:pPr>
            <a:r>
              <a:rPr lang="en-GB" altLang="en-US" sz="4000" dirty="0"/>
              <a:t>Therefore criminality has a biological basis.</a:t>
            </a:r>
          </a:p>
          <a:p>
            <a:pPr eaLnBrk="1" hangingPunct="1">
              <a:lnSpc>
                <a:spcPct val="90000"/>
              </a:lnSpc>
            </a:pPr>
            <a:r>
              <a:rPr lang="en-GB" altLang="en-US" sz="4000" dirty="0"/>
              <a:t>Eysenck tries to combine biological, social and environmental factors to explain criminality.</a:t>
            </a:r>
          </a:p>
        </p:txBody>
      </p:sp>
    </p:spTree>
    <p:extLst>
      <p:ext uri="{BB962C8B-B14F-4D97-AF65-F5344CB8AC3E}">
        <p14:creationId xmlns:p14="http://schemas.microsoft.com/office/powerpoint/2010/main" val="247159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randombar(horizontal)">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randombar(horizontal)">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randombar(horizontal)">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randombar(horizontal)">
                                      <p:cBhvr>
                                        <p:cTn id="22"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97" y="-466123"/>
            <a:ext cx="12192000" cy="2387600"/>
          </a:xfrm>
        </p:spPr>
        <p:txBody>
          <a:bodyPr>
            <a:normAutofit/>
          </a:bodyPr>
          <a:lstStyle/>
          <a:p>
            <a:r>
              <a:rPr lang="en-GB" dirty="0">
                <a:latin typeface="Arial Black" panose="020B0A04020102020204" pitchFamily="34" charset="0"/>
              </a:rPr>
              <a:t>Psychological explanations.</a:t>
            </a:r>
            <a:br>
              <a:rPr lang="en-GB" dirty="0">
                <a:latin typeface="Arial Black" panose="020B0A04020102020204" pitchFamily="34" charset="0"/>
              </a:rPr>
            </a:br>
            <a:r>
              <a:rPr lang="en-GB" dirty="0">
                <a:latin typeface="Arial Black" panose="020B0A04020102020204" pitchFamily="34" charset="0"/>
              </a:rPr>
              <a:t> </a:t>
            </a:r>
            <a:r>
              <a:rPr lang="en-GB" sz="3600" dirty="0">
                <a:solidFill>
                  <a:srgbClr val="002060"/>
                </a:solidFill>
                <a:latin typeface="Arial Black" panose="020B0A04020102020204" pitchFamily="34" charset="0"/>
              </a:rPr>
              <a:t>Is there a Criminal Personality type?</a:t>
            </a:r>
          </a:p>
        </p:txBody>
      </p:sp>
      <p:sp>
        <p:nvSpPr>
          <p:cNvPr id="3" name="Subtitle 2"/>
          <p:cNvSpPr>
            <a:spLocks noGrp="1"/>
          </p:cNvSpPr>
          <p:nvPr>
            <p:ph type="subTitle" idx="1"/>
          </p:nvPr>
        </p:nvSpPr>
        <p:spPr>
          <a:xfrm>
            <a:off x="1004149" y="1945299"/>
            <a:ext cx="9144000" cy="1655762"/>
          </a:xfrm>
        </p:spPr>
        <p:txBody>
          <a:bodyPr/>
          <a:lstStyle/>
          <a:p>
            <a:r>
              <a:rPr lang="en-GB" b="1" dirty="0"/>
              <a:t>Aim: to critically explore Eysenck’s theory of the criminal personality  </a:t>
            </a:r>
          </a:p>
        </p:txBody>
      </p:sp>
      <p:pic>
        <p:nvPicPr>
          <p:cNvPr id="1028" name="Picture 4" descr="http://www.cheatsheet.com/wp-content/uploads/2016/01/jok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53259"/>
            <a:ext cx="6301350" cy="4204741"/>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5019436" y="2773180"/>
            <a:ext cx="7000407" cy="2039317"/>
          </a:xfrm>
          <a:prstGeom prst="wedgeRoundRectCallout">
            <a:avLst>
              <a:gd name="adj1" fmla="val -59377"/>
              <a:gd name="adj2" fmla="val 9120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800" dirty="0"/>
              <a:t>Take both Eysenck personality tests in front of you of to determine your levels of extraversion and neuroticism</a:t>
            </a:r>
          </a:p>
        </p:txBody>
      </p:sp>
    </p:spTree>
    <p:extLst>
      <p:ext uri="{BB962C8B-B14F-4D97-AF65-F5344CB8AC3E}">
        <p14:creationId xmlns:p14="http://schemas.microsoft.com/office/powerpoint/2010/main" val="3393101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4CB0F-4761-4FE1-96BA-719866286BC9}"/>
              </a:ext>
            </a:extLst>
          </p:cNvPr>
          <p:cNvSpPr>
            <a:spLocks noGrp="1"/>
          </p:cNvSpPr>
          <p:nvPr>
            <p:ph type="title"/>
          </p:nvPr>
        </p:nvSpPr>
        <p:spPr>
          <a:xfrm>
            <a:off x="781748" y="500548"/>
            <a:ext cx="8534400" cy="1507067"/>
          </a:xfrm>
        </p:spPr>
        <p:txBody>
          <a:bodyPr/>
          <a:lstStyle/>
          <a:p>
            <a:r>
              <a:rPr lang="en-GB" dirty="0"/>
              <a:t>Scoring for PHG EPI (12.6)</a:t>
            </a:r>
          </a:p>
        </p:txBody>
      </p:sp>
      <p:sp>
        <p:nvSpPr>
          <p:cNvPr id="3" name="Content Placeholder 2">
            <a:extLst>
              <a:ext uri="{FF2B5EF4-FFF2-40B4-BE49-F238E27FC236}">
                <a16:creationId xmlns:a16="http://schemas.microsoft.com/office/drawing/2014/main" id="{C1A9130B-7C54-4EA8-A6B1-F5DEC0A1AA75}"/>
              </a:ext>
            </a:extLst>
          </p:cNvPr>
          <p:cNvSpPr>
            <a:spLocks noGrp="1"/>
          </p:cNvSpPr>
          <p:nvPr>
            <p:ph idx="1"/>
          </p:nvPr>
        </p:nvSpPr>
        <p:spPr>
          <a:xfrm>
            <a:off x="781748" y="2331720"/>
            <a:ext cx="8534400" cy="3615267"/>
          </a:xfrm>
        </p:spPr>
        <p:txBody>
          <a:bodyPr/>
          <a:lstStyle/>
          <a:p>
            <a:r>
              <a:rPr lang="en-GB" sz="4000" b="1" dirty="0"/>
              <a:t>Introvert = Q 8, 10, 13, 16,18 </a:t>
            </a:r>
            <a:endParaRPr lang="en-GB" sz="4000" dirty="0"/>
          </a:p>
          <a:p>
            <a:r>
              <a:rPr lang="en-GB" sz="4000" b="1" dirty="0"/>
              <a:t>Extravert = Q 3, 5, 6, 14, 19 </a:t>
            </a:r>
            <a:endParaRPr lang="en-GB" sz="4000" dirty="0"/>
          </a:p>
          <a:p>
            <a:r>
              <a:rPr lang="en-GB" sz="4000" b="1" dirty="0"/>
              <a:t>Neurotic = Q 2, 4, 7, 12, 17 </a:t>
            </a:r>
            <a:endParaRPr lang="en-GB" sz="4000" dirty="0"/>
          </a:p>
          <a:p>
            <a:r>
              <a:rPr lang="en-GB" sz="4000" b="1" dirty="0"/>
              <a:t>Stable = Q 1, 9, 11, 15, 20 </a:t>
            </a:r>
            <a:endParaRPr lang="en-GB" sz="4000" dirty="0"/>
          </a:p>
          <a:p>
            <a:endParaRPr lang="en-GB" dirty="0"/>
          </a:p>
        </p:txBody>
      </p:sp>
    </p:spTree>
    <p:extLst>
      <p:ext uri="{BB962C8B-B14F-4D97-AF65-F5344CB8AC3E}">
        <p14:creationId xmlns:p14="http://schemas.microsoft.com/office/powerpoint/2010/main" val="2817223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tudy.com/cimages/multimages/16/Hans_Eysencks_4_Personality_Typ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2944" y="194872"/>
            <a:ext cx="6635829" cy="64233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Cloud 3"/>
          <p:cNvSpPr/>
          <p:nvPr/>
        </p:nvSpPr>
        <p:spPr>
          <a:xfrm rot="21103402">
            <a:off x="128515" y="514000"/>
            <a:ext cx="4586990" cy="211739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Century Gothic" panose="020B0502020202020204"/>
                <a:ea typeface="+mn-ea"/>
                <a:cs typeface="+mn-cs"/>
              </a:rPr>
              <a:t>How did you score?</a:t>
            </a:r>
          </a:p>
        </p:txBody>
      </p:sp>
    </p:spTree>
    <p:extLst>
      <p:ext uri="{BB962C8B-B14F-4D97-AF65-F5344CB8AC3E}">
        <p14:creationId xmlns:p14="http://schemas.microsoft.com/office/powerpoint/2010/main" val="1026369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415C7-B458-4032-A1A8-127BFCFC53BD}"/>
              </a:ext>
            </a:extLst>
          </p:cNvPr>
          <p:cNvSpPr>
            <a:spLocks noGrp="1"/>
          </p:cNvSpPr>
          <p:nvPr>
            <p:ph type="title"/>
          </p:nvPr>
        </p:nvSpPr>
        <p:spPr>
          <a:xfrm>
            <a:off x="914400" y="1219200"/>
            <a:ext cx="10363200" cy="1143000"/>
          </a:xfrm>
        </p:spPr>
        <p:txBody>
          <a:bodyPr/>
          <a:lstStyle/>
          <a:p>
            <a:r>
              <a:rPr lang="en-GB" dirty="0"/>
              <a:t>What do we mean by concurrent validity?</a:t>
            </a:r>
            <a:br>
              <a:rPr lang="en-GB" dirty="0"/>
            </a:br>
            <a:endParaRPr lang="en-GB" dirty="0"/>
          </a:p>
        </p:txBody>
      </p:sp>
      <p:sp>
        <p:nvSpPr>
          <p:cNvPr id="3" name="Content Placeholder 2">
            <a:extLst>
              <a:ext uri="{FF2B5EF4-FFF2-40B4-BE49-F238E27FC236}">
                <a16:creationId xmlns:a16="http://schemas.microsoft.com/office/drawing/2014/main" id="{D3CE7C96-3A3D-4E15-BE93-EAC682EC9A96}"/>
              </a:ext>
            </a:extLst>
          </p:cNvPr>
          <p:cNvSpPr>
            <a:spLocks noGrp="1"/>
          </p:cNvSpPr>
          <p:nvPr>
            <p:ph idx="1"/>
          </p:nvPr>
        </p:nvSpPr>
        <p:spPr/>
        <p:txBody>
          <a:bodyPr/>
          <a:lstStyle/>
          <a:p>
            <a:endParaRPr lang="en-GB" dirty="0"/>
          </a:p>
          <a:p>
            <a:pPr marL="0" indent="0">
              <a:buNone/>
            </a:pPr>
            <a:r>
              <a:rPr lang="en-GB" dirty="0"/>
              <a:t>Assessing concurrent validity involves comparing a new test with an existing test (of the same nature) to see if they produce similar results. If both tests produce similar results, then the new test is said to have concurrent validity.</a:t>
            </a:r>
          </a:p>
        </p:txBody>
      </p:sp>
    </p:spTree>
    <p:extLst>
      <p:ext uri="{BB962C8B-B14F-4D97-AF65-F5344CB8AC3E}">
        <p14:creationId xmlns:p14="http://schemas.microsoft.com/office/powerpoint/2010/main" val="138810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55" y="0"/>
            <a:ext cx="8534400" cy="1507067"/>
          </a:xfrm>
        </p:spPr>
        <p:txBody>
          <a:bodyPr/>
          <a:lstStyle/>
          <a:p>
            <a:r>
              <a:rPr lang="en-GB" dirty="0">
                <a:hlinkClick r:id="rId2"/>
              </a:rPr>
              <a:t>Concurrent  validity </a:t>
            </a:r>
            <a:endParaRPr lang="en-US" dirty="0"/>
          </a:p>
        </p:txBody>
      </p:sp>
      <p:sp>
        <p:nvSpPr>
          <p:cNvPr id="3" name="Content Placeholder 2"/>
          <p:cNvSpPr>
            <a:spLocks noGrp="1"/>
          </p:cNvSpPr>
          <p:nvPr>
            <p:ph idx="1"/>
          </p:nvPr>
        </p:nvSpPr>
        <p:spPr>
          <a:xfrm>
            <a:off x="523330" y="2307508"/>
            <a:ext cx="5696332" cy="4044524"/>
          </a:xfrm>
        </p:spPr>
        <p:txBody>
          <a:bodyPr>
            <a:normAutofit fontScale="70000" lnSpcReduction="20000"/>
          </a:bodyPr>
          <a:lstStyle/>
          <a:p>
            <a:r>
              <a:rPr lang="en-GB" sz="4800" dirty="0"/>
              <a:t>You could find out if there is a correlation between the scores you obtained on each of the tests </a:t>
            </a:r>
          </a:p>
          <a:p>
            <a:r>
              <a:rPr lang="en-GB" sz="4800" dirty="0"/>
              <a:t>The correlation coefficient would need to be 0.8 or higher</a:t>
            </a:r>
            <a:endParaRPr lang="en-US" sz="4800" dirty="0"/>
          </a:p>
        </p:txBody>
      </p:sp>
      <p:sp>
        <p:nvSpPr>
          <p:cNvPr id="4" name="TextBox 3"/>
          <p:cNvSpPr txBox="1"/>
          <p:nvPr/>
        </p:nvSpPr>
        <p:spPr>
          <a:xfrm>
            <a:off x="7410994" y="627016"/>
            <a:ext cx="3500846"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entury Gothic" panose="020B0502020202020204"/>
                <a:ea typeface="+mn-ea"/>
                <a:cs typeface="+mn-cs"/>
              </a:rPr>
              <a:t>Concurrent validity</a:t>
            </a:r>
            <a:r>
              <a:rPr kumimoji="0" lang="en-GB" sz="1800" b="0" i="0" u="none" strike="noStrike" kern="1200" cap="none" spc="0" normalizeH="0" baseline="0" noProof="0" dirty="0">
                <a:ln>
                  <a:noFill/>
                </a:ln>
                <a:solidFill>
                  <a:prstClr val="white"/>
                </a:solidFill>
                <a:effectLst/>
                <a:uLnTx/>
                <a:uFillTx/>
                <a:latin typeface="Century Gothic" panose="020B0502020202020204"/>
                <a:ea typeface="+mn-ea"/>
                <a:cs typeface="+mn-cs"/>
              </a:rPr>
              <a:t> is a concept commonly used in </a:t>
            </a:r>
            <a:r>
              <a:rPr kumimoji="0" lang="en-GB" sz="1800" b="1" i="0" u="none" strike="noStrike" kern="1200" cap="none" spc="0" normalizeH="0" baseline="0" noProof="0" dirty="0">
                <a:ln>
                  <a:noFill/>
                </a:ln>
                <a:solidFill>
                  <a:prstClr val="white"/>
                </a:solidFill>
                <a:effectLst/>
                <a:uLnTx/>
                <a:uFillTx/>
                <a:latin typeface="Century Gothic" panose="020B0502020202020204"/>
                <a:ea typeface="+mn-ea"/>
                <a:cs typeface="+mn-cs"/>
              </a:rPr>
              <a:t>psychology</a:t>
            </a:r>
            <a:r>
              <a:rPr kumimoji="0" lang="en-GB" sz="1800" b="0" i="0" u="none" strike="noStrike" kern="1200" cap="none" spc="0" normalizeH="0" baseline="0" noProof="0" dirty="0">
                <a:ln>
                  <a:noFill/>
                </a:ln>
                <a:solidFill>
                  <a:prstClr val="white"/>
                </a:solidFill>
                <a:effectLst/>
                <a:uLnTx/>
                <a:uFillTx/>
                <a:latin typeface="Century Gothic" panose="020B0502020202020204"/>
                <a:ea typeface="+mn-ea"/>
                <a:cs typeface="+mn-cs"/>
              </a:rPr>
              <a:t>, education, and social science. It refers to the </a:t>
            </a:r>
            <a:r>
              <a:rPr kumimoji="0" lang="en-GB"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extent to which the results of a particular test, or measurement, correspond to those of a previously established measurement for the same construct.</a:t>
            </a:r>
            <a:endParaRPr kumimoji="0" 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endParaRPr>
          </a:p>
        </p:txBody>
      </p:sp>
      <p:sp>
        <p:nvSpPr>
          <p:cNvPr id="5" name="TextBox 4"/>
          <p:cNvSpPr txBox="1"/>
          <p:nvPr/>
        </p:nvSpPr>
        <p:spPr>
          <a:xfrm>
            <a:off x="6426926" y="4345577"/>
            <a:ext cx="3614057"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Century Gothic" panose="020B0502020202020204"/>
                <a:ea typeface="+mn-ea"/>
                <a:cs typeface="+mn-cs"/>
              </a:rPr>
              <a:t>What is the weakness of using a questionnaire like this to measure personality ?</a:t>
            </a:r>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Up Arrow 5"/>
          <p:cNvSpPr/>
          <p:nvPr/>
        </p:nvSpPr>
        <p:spPr>
          <a:xfrm>
            <a:off x="4983469" y="1045028"/>
            <a:ext cx="1489166" cy="10885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entury Gothic" panose="020B0502020202020204"/>
                <a:ea typeface="+mn-ea"/>
                <a:cs typeface="+mn-cs"/>
              </a:rPr>
              <a:t>click</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78259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GB" altLang="en-US"/>
              <a:t>Dimensions of personality</a:t>
            </a:r>
          </a:p>
        </p:txBody>
      </p:sp>
      <p:sp>
        <p:nvSpPr>
          <p:cNvPr id="11267" name="Rectangle 3"/>
          <p:cNvSpPr>
            <a:spLocks noGrp="1" noChangeArrowheads="1"/>
          </p:cNvSpPr>
          <p:nvPr>
            <p:ph type="body" idx="1"/>
          </p:nvPr>
        </p:nvSpPr>
        <p:spPr/>
        <p:txBody>
          <a:bodyPr/>
          <a:lstStyle/>
          <a:p>
            <a:pPr eaLnBrk="1" hangingPunct="1">
              <a:lnSpc>
                <a:spcPct val="90000"/>
              </a:lnSpc>
            </a:pPr>
            <a:r>
              <a:rPr lang="en-GB" altLang="en-US" sz="2800" b="1" dirty="0"/>
              <a:t>Extraversion/Introversion</a:t>
            </a:r>
          </a:p>
          <a:p>
            <a:pPr eaLnBrk="1" hangingPunct="1">
              <a:lnSpc>
                <a:spcPct val="90000"/>
              </a:lnSpc>
            </a:pPr>
            <a:r>
              <a:rPr lang="en-GB" altLang="en-US" sz="2800" b="1" dirty="0"/>
              <a:t>Neuroticism/Stable</a:t>
            </a:r>
          </a:p>
          <a:p>
            <a:pPr marL="0" indent="0" eaLnBrk="1" hangingPunct="1">
              <a:lnSpc>
                <a:spcPct val="90000"/>
              </a:lnSpc>
              <a:buNone/>
            </a:pPr>
            <a:r>
              <a:rPr lang="en-GB" altLang="en-US" sz="2800" dirty="0"/>
              <a:t> later </a:t>
            </a:r>
            <a:r>
              <a:rPr lang="en-GB" altLang="en-US" sz="2800" b="1" dirty="0"/>
              <a:t>Psychoticism</a:t>
            </a:r>
            <a:r>
              <a:rPr lang="en-GB" altLang="en-US" sz="2800" dirty="0"/>
              <a:t> was added </a:t>
            </a:r>
          </a:p>
          <a:p>
            <a:pPr eaLnBrk="1" hangingPunct="1">
              <a:lnSpc>
                <a:spcPct val="90000"/>
              </a:lnSpc>
            </a:pPr>
            <a:endParaRPr lang="en-GB" altLang="en-US" sz="2800" dirty="0"/>
          </a:p>
          <a:p>
            <a:pPr eaLnBrk="1" hangingPunct="1">
              <a:lnSpc>
                <a:spcPct val="90000"/>
              </a:lnSpc>
            </a:pPr>
            <a:r>
              <a:rPr lang="en-GB" altLang="en-US" sz="2800" dirty="0"/>
              <a:t>These dimensions of personality are measured by the EPI (Eysenck’s Personality Inventory/Questionnaire)</a:t>
            </a:r>
          </a:p>
          <a:p>
            <a:pPr eaLnBrk="1" hangingPunct="1">
              <a:lnSpc>
                <a:spcPct val="90000"/>
              </a:lnSpc>
            </a:pPr>
            <a:endParaRPr lang="en-GB" altLang="en-US" sz="2800" dirty="0"/>
          </a:p>
        </p:txBody>
      </p:sp>
    </p:spTree>
    <p:extLst>
      <p:ext uri="{BB962C8B-B14F-4D97-AF65-F5344CB8AC3E}">
        <p14:creationId xmlns:p14="http://schemas.microsoft.com/office/powerpoint/2010/main" val="613059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Line 4"/>
          <p:cNvSpPr>
            <a:spLocks noChangeShapeType="1"/>
          </p:cNvSpPr>
          <p:nvPr/>
        </p:nvSpPr>
        <p:spPr bwMode="auto">
          <a:xfrm>
            <a:off x="6019800" y="838200"/>
            <a:ext cx="0" cy="533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17" name="Line 5"/>
          <p:cNvSpPr>
            <a:spLocks noChangeShapeType="1"/>
          </p:cNvSpPr>
          <p:nvPr/>
        </p:nvSpPr>
        <p:spPr bwMode="auto">
          <a:xfrm>
            <a:off x="3429000" y="3657600"/>
            <a:ext cx="533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18" name="Rectangle 6"/>
          <p:cNvSpPr>
            <a:spLocks noChangeArrowheads="1"/>
          </p:cNvSpPr>
          <p:nvPr/>
        </p:nvSpPr>
        <p:spPr bwMode="auto">
          <a:xfrm>
            <a:off x="5105400" y="2971800"/>
            <a:ext cx="1905000" cy="1447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2400"/>
          </a:p>
        </p:txBody>
      </p:sp>
      <p:sp>
        <p:nvSpPr>
          <p:cNvPr id="13319" name="Text Box 7"/>
          <p:cNvSpPr txBox="1">
            <a:spLocks noChangeArrowheads="1"/>
          </p:cNvSpPr>
          <p:nvPr/>
        </p:nvSpPr>
        <p:spPr bwMode="auto">
          <a:xfrm>
            <a:off x="5334000" y="381000"/>
            <a:ext cx="1524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FontTx/>
              <a:buNone/>
            </a:pPr>
            <a:r>
              <a:rPr lang="en-GB" altLang="en-US" sz="2400"/>
              <a:t>Neurotic</a:t>
            </a:r>
          </a:p>
        </p:txBody>
      </p:sp>
      <p:sp>
        <p:nvSpPr>
          <p:cNvPr id="13320" name="Text Box 8"/>
          <p:cNvSpPr txBox="1">
            <a:spLocks noChangeArrowheads="1"/>
          </p:cNvSpPr>
          <p:nvPr/>
        </p:nvSpPr>
        <p:spPr bwMode="auto">
          <a:xfrm>
            <a:off x="1524000" y="3429000"/>
            <a:ext cx="1828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FontTx/>
              <a:buNone/>
            </a:pPr>
            <a:r>
              <a:rPr lang="en-GB" altLang="en-US" sz="2400"/>
              <a:t>Extraverted</a:t>
            </a:r>
          </a:p>
        </p:txBody>
      </p:sp>
      <p:sp>
        <p:nvSpPr>
          <p:cNvPr id="13321" name="Text Box 9"/>
          <p:cNvSpPr txBox="1">
            <a:spLocks noChangeArrowheads="1"/>
          </p:cNvSpPr>
          <p:nvPr/>
        </p:nvSpPr>
        <p:spPr bwMode="auto">
          <a:xfrm>
            <a:off x="8763000" y="3352800"/>
            <a:ext cx="1676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FontTx/>
              <a:buNone/>
            </a:pPr>
            <a:r>
              <a:rPr lang="en-GB" altLang="en-US" sz="2400"/>
              <a:t>Introverted</a:t>
            </a:r>
          </a:p>
        </p:txBody>
      </p:sp>
      <p:sp>
        <p:nvSpPr>
          <p:cNvPr id="13322" name="Text Box 10"/>
          <p:cNvSpPr txBox="1">
            <a:spLocks noChangeArrowheads="1"/>
          </p:cNvSpPr>
          <p:nvPr/>
        </p:nvSpPr>
        <p:spPr bwMode="auto">
          <a:xfrm>
            <a:off x="5486400" y="6172200"/>
            <a:ext cx="1066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FontTx/>
              <a:buNone/>
            </a:pPr>
            <a:r>
              <a:rPr lang="en-GB" altLang="en-US" sz="2400"/>
              <a:t>Stable</a:t>
            </a:r>
          </a:p>
        </p:txBody>
      </p:sp>
      <p:sp>
        <p:nvSpPr>
          <p:cNvPr id="13323" name="Text Box 13"/>
          <p:cNvSpPr txBox="1">
            <a:spLocks noChangeArrowheads="1"/>
          </p:cNvSpPr>
          <p:nvPr/>
        </p:nvSpPr>
        <p:spPr bwMode="auto">
          <a:xfrm>
            <a:off x="5257800" y="3810000"/>
            <a:ext cx="1676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50000"/>
              </a:spcBef>
              <a:buFontTx/>
              <a:buNone/>
            </a:pPr>
            <a:r>
              <a:rPr lang="en-GB" altLang="en-US" sz="2400"/>
              <a:t>Ambiverts</a:t>
            </a:r>
          </a:p>
        </p:txBody>
      </p:sp>
    </p:spTree>
    <p:extLst>
      <p:ext uri="{BB962C8B-B14F-4D97-AF65-F5344CB8AC3E}">
        <p14:creationId xmlns:p14="http://schemas.microsoft.com/office/powerpoint/2010/main" val="2062240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48929" y="629266"/>
            <a:ext cx="5127031" cy="1676603"/>
          </a:xfrm>
        </p:spPr>
        <p:txBody>
          <a:bodyPr>
            <a:normAutofit/>
          </a:bodyPr>
          <a:lstStyle/>
          <a:p>
            <a:pPr eaLnBrk="1" hangingPunct="1"/>
            <a:r>
              <a:rPr lang="en-GB" altLang="en-US" dirty="0"/>
              <a:t>Extraversion - Introversion</a:t>
            </a:r>
          </a:p>
        </p:txBody>
      </p:sp>
      <p:sp>
        <p:nvSpPr>
          <p:cNvPr id="23555" name="Rectangle 3"/>
          <p:cNvSpPr>
            <a:spLocks noGrp="1" noChangeArrowheads="1"/>
          </p:cNvSpPr>
          <p:nvPr>
            <p:ph type="body" idx="1"/>
          </p:nvPr>
        </p:nvSpPr>
        <p:spPr>
          <a:xfrm>
            <a:off x="314236" y="2332472"/>
            <a:ext cx="5461724" cy="3785419"/>
          </a:xfrm>
        </p:spPr>
        <p:txBody>
          <a:bodyPr>
            <a:normAutofit/>
          </a:bodyPr>
          <a:lstStyle/>
          <a:p>
            <a:pPr eaLnBrk="1" hangingPunct="1">
              <a:lnSpc>
                <a:spcPct val="90000"/>
              </a:lnSpc>
            </a:pPr>
            <a:r>
              <a:rPr lang="en-GB" altLang="en-US" sz="2700" dirty="0"/>
              <a:t>Normally distributed in the population</a:t>
            </a:r>
          </a:p>
          <a:p>
            <a:pPr eaLnBrk="1" hangingPunct="1">
              <a:lnSpc>
                <a:spcPct val="90000"/>
              </a:lnSpc>
              <a:buFontTx/>
              <a:buNone/>
            </a:pPr>
            <a:r>
              <a:rPr lang="en-GB" altLang="en-US" sz="2700" dirty="0"/>
              <a:t>	68% of the population are ‘ambiverts’. 16% in each extreme</a:t>
            </a:r>
          </a:p>
          <a:p>
            <a:pPr eaLnBrk="1" hangingPunct="1">
              <a:lnSpc>
                <a:spcPct val="90000"/>
              </a:lnSpc>
            </a:pPr>
            <a:r>
              <a:rPr lang="en-GB" altLang="en-US" sz="2700" dirty="0"/>
              <a:t>The extraversion trait reflects a need for stimulation, extraverts like excitement and become bored easily. </a:t>
            </a:r>
          </a:p>
        </p:txBody>
      </p:sp>
      <p:pic>
        <p:nvPicPr>
          <p:cNvPr id="3" name="Picture 2">
            <a:extLst>
              <a:ext uri="{FF2B5EF4-FFF2-40B4-BE49-F238E27FC236}">
                <a16:creationId xmlns:a16="http://schemas.microsoft.com/office/drawing/2014/main" id="{F9AB4A98-EE9A-41D1-80B2-2CBC909E0D37}"/>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8796" r="11823" b="-9"/>
          <a:stretch/>
        </p:blipFill>
        <p:spPr>
          <a:xfrm>
            <a:off x="6416042" y="726802"/>
            <a:ext cx="5461724" cy="5577837"/>
          </a:xfrm>
          <a:prstGeom prst="rect">
            <a:avLst/>
          </a:prstGeom>
          <a:effectLst/>
        </p:spPr>
      </p:pic>
    </p:spTree>
    <p:extLst>
      <p:ext uri="{BB962C8B-B14F-4D97-AF65-F5344CB8AC3E}">
        <p14:creationId xmlns:p14="http://schemas.microsoft.com/office/powerpoint/2010/main" val="14913237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GB" altLang="en-US"/>
              <a:t>Biological basis for E-I</a:t>
            </a:r>
          </a:p>
        </p:txBody>
      </p:sp>
      <p:sp>
        <p:nvSpPr>
          <p:cNvPr id="23555" name="Rectangle 3"/>
          <p:cNvSpPr>
            <a:spLocks noGrp="1" noChangeArrowheads="1"/>
          </p:cNvSpPr>
          <p:nvPr>
            <p:ph type="body" idx="1"/>
          </p:nvPr>
        </p:nvSpPr>
        <p:spPr/>
        <p:txBody>
          <a:bodyPr/>
          <a:lstStyle/>
          <a:p>
            <a:pPr eaLnBrk="1" hangingPunct="1"/>
            <a:r>
              <a:rPr lang="en-GB" altLang="en-US"/>
              <a:t>CNS and RAS </a:t>
            </a:r>
            <a:r>
              <a:rPr lang="en-GB" altLang="en-US" sz="2800"/>
              <a:t>(reticular activating system)</a:t>
            </a:r>
            <a:endParaRPr lang="en-GB" altLang="en-US"/>
          </a:p>
        </p:txBody>
      </p:sp>
      <p:pic>
        <p:nvPicPr>
          <p:cNvPr id="23556" name="Picture 6"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1" y="3124200"/>
            <a:ext cx="3586163" cy="318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AutoShape 7"/>
          <p:cNvSpPr>
            <a:spLocks noChangeArrowheads="1"/>
          </p:cNvSpPr>
          <p:nvPr/>
        </p:nvSpPr>
        <p:spPr bwMode="auto">
          <a:xfrm rot="10800000" flipV="1">
            <a:off x="1828800" y="2971800"/>
            <a:ext cx="3429000" cy="2438400"/>
          </a:xfrm>
          <a:prstGeom prst="cloudCallout">
            <a:avLst>
              <a:gd name="adj1" fmla="val -67407"/>
              <a:gd name="adj2" fmla="val 55403"/>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FontTx/>
              <a:buNone/>
            </a:pPr>
            <a:endParaRPr lang="en-US" altLang="en-US" sz="2400">
              <a:solidFill>
                <a:srgbClr val="000000"/>
              </a:solidFill>
            </a:endParaRPr>
          </a:p>
        </p:txBody>
      </p:sp>
      <p:sp>
        <p:nvSpPr>
          <p:cNvPr id="24584" name="Text Box 8"/>
          <p:cNvSpPr txBox="1">
            <a:spLocks noChangeArrowheads="1"/>
          </p:cNvSpPr>
          <p:nvPr/>
        </p:nvSpPr>
        <p:spPr bwMode="auto">
          <a:xfrm>
            <a:off x="1905000" y="3200400"/>
            <a:ext cx="3200400" cy="1569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50000"/>
              </a:spcBef>
              <a:spcAft>
                <a:spcPct val="0"/>
              </a:spcAft>
              <a:buFontTx/>
              <a:buNone/>
            </a:pPr>
            <a:r>
              <a:rPr lang="en-GB" altLang="en-US" sz="2400">
                <a:solidFill>
                  <a:srgbClr val="000000"/>
                </a:solidFill>
              </a:rPr>
              <a:t>Extravert - RAS dampens stimulation        leaving them under aroused</a:t>
            </a:r>
          </a:p>
        </p:txBody>
      </p:sp>
      <p:sp>
        <p:nvSpPr>
          <p:cNvPr id="24585" name="AutoShape 9"/>
          <p:cNvSpPr>
            <a:spLocks noChangeArrowheads="1"/>
          </p:cNvSpPr>
          <p:nvPr/>
        </p:nvSpPr>
        <p:spPr bwMode="auto">
          <a:xfrm>
            <a:off x="7239000" y="2895600"/>
            <a:ext cx="3200400" cy="2590800"/>
          </a:xfrm>
          <a:prstGeom prst="cloudCallout">
            <a:avLst>
              <a:gd name="adj1" fmla="val -81597"/>
              <a:gd name="adj2" fmla="val 56130"/>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FontTx/>
              <a:buNone/>
            </a:pPr>
            <a:endParaRPr lang="en-US" altLang="en-US" sz="2400">
              <a:solidFill>
                <a:srgbClr val="000000"/>
              </a:solidFill>
            </a:endParaRPr>
          </a:p>
        </p:txBody>
      </p:sp>
      <p:sp>
        <p:nvSpPr>
          <p:cNvPr id="24586" name="Text Box 10"/>
          <p:cNvSpPr txBox="1">
            <a:spLocks noChangeArrowheads="1"/>
          </p:cNvSpPr>
          <p:nvPr/>
        </p:nvSpPr>
        <p:spPr bwMode="auto">
          <a:xfrm>
            <a:off x="7772400" y="3200400"/>
            <a:ext cx="2438400" cy="1938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50000"/>
              </a:spcBef>
              <a:spcAft>
                <a:spcPct val="0"/>
              </a:spcAft>
              <a:buFontTx/>
              <a:buNone/>
            </a:pPr>
            <a:r>
              <a:rPr lang="en-GB" altLang="en-US" sz="2400">
                <a:solidFill>
                  <a:srgbClr val="000000"/>
                </a:solidFill>
              </a:rPr>
              <a:t>Introvert - RAS amplifies stimulation leaving them over aroused</a:t>
            </a:r>
          </a:p>
        </p:txBody>
      </p:sp>
      <p:sp>
        <p:nvSpPr>
          <p:cNvPr id="24587" name="AutoShape 11"/>
          <p:cNvSpPr>
            <a:spLocks noChangeArrowheads="1"/>
          </p:cNvSpPr>
          <p:nvPr/>
        </p:nvSpPr>
        <p:spPr bwMode="auto">
          <a:xfrm>
            <a:off x="2514600" y="4953000"/>
            <a:ext cx="7391400" cy="1600200"/>
          </a:xfrm>
          <a:prstGeom prst="upArrowCallout">
            <a:avLst>
              <a:gd name="adj1" fmla="val 115476"/>
              <a:gd name="adj2" fmla="val 115476"/>
              <a:gd name="adj3" fmla="val 16667"/>
              <a:gd name="adj4" fmla="val 66667"/>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24588" name="Text Box 12"/>
          <p:cNvSpPr txBox="1">
            <a:spLocks noChangeArrowheads="1"/>
          </p:cNvSpPr>
          <p:nvPr/>
        </p:nvSpPr>
        <p:spPr bwMode="auto">
          <a:xfrm>
            <a:off x="2743200" y="5638801"/>
            <a:ext cx="7010400" cy="8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50000"/>
              </a:spcBef>
              <a:spcAft>
                <a:spcPct val="0"/>
              </a:spcAft>
              <a:buFontTx/>
              <a:buNone/>
            </a:pPr>
            <a:r>
              <a:rPr lang="en-GB" altLang="en-US" sz="2400" b="1">
                <a:solidFill>
                  <a:srgbClr val="000000"/>
                </a:solidFill>
              </a:rPr>
              <a:t>They resort to different behaviours/activities to reach the same ‘optimum level of arousal’.</a:t>
            </a:r>
            <a:endParaRPr lang="en-GB" altLang="en-US" sz="2400">
              <a:solidFill>
                <a:srgbClr val="000000"/>
              </a:solidFill>
            </a:endParaRPr>
          </a:p>
        </p:txBody>
      </p:sp>
    </p:spTree>
    <p:extLst>
      <p:ext uri="{BB962C8B-B14F-4D97-AF65-F5344CB8AC3E}">
        <p14:creationId xmlns:p14="http://schemas.microsoft.com/office/powerpoint/2010/main" val="1310942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8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8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8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8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animBg="1"/>
      <p:bldP spid="24584" grpId="0"/>
      <p:bldP spid="24585" grpId="0" animBg="1"/>
      <p:bldP spid="24586" grpId="0"/>
      <p:bldP spid="24587" grpId="0" animBg="1"/>
      <p:bldP spid="2458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GB" altLang="en-US"/>
              <a:t>Extroversion and criminal behaviour</a:t>
            </a:r>
          </a:p>
        </p:txBody>
      </p:sp>
      <p:sp>
        <p:nvSpPr>
          <p:cNvPr id="25603" name="Rectangle 4"/>
          <p:cNvSpPr>
            <a:spLocks noGrp="1" noChangeArrowheads="1"/>
          </p:cNvSpPr>
          <p:nvPr>
            <p:ph type="body" sz="half" idx="2"/>
          </p:nvPr>
        </p:nvSpPr>
        <p:spPr/>
        <p:txBody>
          <a:bodyPr/>
          <a:lstStyle/>
          <a:p>
            <a:pPr eaLnBrk="1" hangingPunct="1">
              <a:lnSpc>
                <a:spcPct val="90000"/>
              </a:lnSpc>
              <a:buFontTx/>
              <a:buNone/>
            </a:pPr>
            <a:r>
              <a:rPr lang="en-GB" altLang="en-US" sz="2800"/>
              <a:t>Criminals are more likely to be:</a:t>
            </a:r>
          </a:p>
          <a:p>
            <a:pPr eaLnBrk="1" hangingPunct="1">
              <a:lnSpc>
                <a:spcPct val="90000"/>
              </a:lnSpc>
            </a:pPr>
            <a:r>
              <a:rPr lang="en-GB" altLang="en-US" sz="2800"/>
              <a:t>Thrill-seeking</a:t>
            </a:r>
          </a:p>
          <a:p>
            <a:pPr eaLnBrk="1" hangingPunct="1">
              <a:lnSpc>
                <a:spcPct val="90000"/>
              </a:lnSpc>
            </a:pPr>
            <a:r>
              <a:rPr lang="en-GB" altLang="en-US" sz="2800"/>
              <a:t>Impulsive</a:t>
            </a:r>
          </a:p>
          <a:p>
            <a:pPr eaLnBrk="1" hangingPunct="1">
              <a:lnSpc>
                <a:spcPct val="90000"/>
              </a:lnSpc>
            </a:pPr>
            <a:r>
              <a:rPr lang="en-GB" altLang="en-US" sz="2800"/>
              <a:t>Take chances</a:t>
            </a:r>
          </a:p>
          <a:p>
            <a:pPr eaLnBrk="1" hangingPunct="1">
              <a:lnSpc>
                <a:spcPct val="90000"/>
              </a:lnSpc>
            </a:pPr>
            <a:r>
              <a:rPr lang="en-GB" altLang="en-US" sz="2800"/>
              <a:t>Less able to be conditioned to internalise society’s rules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429" y="1890304"/>
            <a:ext cx="5660571" cy="3184071"/>
          </a:xfrm>
          <a:prstGeom prst="rect">
            <a:avLst/>
          </a:prstGeom>
        </p:spPr>
      </p:pic>
    </p:spTree>
    <p:extLst>
      <p:ext uri="{BB962C8B-B14F-4D97-AF65-F5344CB8AC3E}">
        <p14:creationId xmlns:p14="http://schemas.microsoft.com/office/powerpoint/2010/main" val="1666954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55320" y="365125"/>
            <a:ext cx="5120114" cy="1692794"/>
          </a:xfrm>
        </p:spPr>
        <p:txBody>
          <a:bodyPr>
            <a:normAutofit/>
          </a:bodyPr>
          <a:lstStyle/>
          <a:p>
            <a:pPr eaLnBrk="1" hangingPunct="1"/>
            <a:r>
              <a:rPr lang="en-GB" altLang="en-US"/>
              <a:t>Neuroticism - Stable</a:t>
            </a:r>
          </a:p>
        </p:txBody>
      </p:sp>
      <p:cxnSp>
        <p:nvCxnSpPr>
          <p:cNvPr id="27653" name="Straight Arrow Connector 71">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7651" name="Rectangle 3"/>
          <p:cNvSpPr>
            <a:spLocks noGrp="1" noChangeArrowheads="1"/>
          </p:cNvSpPr>
          <p:nvPr>
            <p:ph type="body" idx="1"/>
          </p:nvPr>
        </p:nvSpPr>
        <p:spPr>
          <a:xfrm>
            <a:off x="655321" y="2575034"/>
            <a:ext cx="5120113" cy="3462228"/>
          </a:xfrm>
        </p:spPr>
        <p:txBody>
          <a:bodyPr>
            <a:normAutofit lnSpcReduction="10000"/>
          </a:bodyPr>
          <a:lstStyle/>
          <a:p>
            <a:pPr eaLnBrk="1" hangingPunct="1"/>
            <a:r>
              <a:rPr lang="en-GB" altLang="en-US" sz="2400" dirty="0"/>
              <a:t>Normal distribution in the population</a:t>
            </a:r>
          </a:p>
          <a:p>
            <a:pPr eaLnBrk="1" hangingPunct="1">
              <a:buFontTx/>
              <a:buNone/>
            </a:pPr>
            <a:r>
              <a:rPr lang="en-GB" altLang="en-US" sz="2400" dirty="0"/>
              <a:t>	Most in average range, 16% in each extreme.</a:t>
            </a:r>
          </a:p>
          <a:p>
            <a:pPr eaLnBrk="1" hangingPunct="1"/>
            <a:r>
              <a:rPr lang="en-GB" altLang="en-US" sz="2400" dirty="0"/>
              <a:t>Reflects a biological predisposition to respond physiologically to a stressful situation/events.</a:t>
            </a:r>
          </a:p>
          <a:p>
            <a:pPr eaLnBrk="1" hangingPunct="1"/>
            <a:r>
              <a:rPr lang="en-GB" altLang="en-US" sz="2400" dirty="0"/>
              <a:t>To respond emotionally.</a:t>
            </a:r>
          </a:p>
          <a:p>
            <a:pPr eaLnBrk="1" hangingPunct="1"/>
            <a:endParaRPr lang="en-GB" altLang="en-US" sz="1800" dirty="0"/>
          </a:p>
        </p:txBody>
      </p:sp>
      <p:pic>
        <p:nvPicPr>
          <p:cNvPr id="4" name="Picture 3">
            <a:extLst>
              <a:ext uri="{FF2B5EF4-FFF2-40B4-BE49-F238E27FC236}">
                <a16:creationId xmlns:a16="http://schemas.microsoft.com/office/drawing/2014/main" id="{A33AC95B-7034-4B5F-A8F4-567BC6CE9E6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870" r="13912" b="4"/>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69790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randombar(horizontal)">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randombar(horizontal)">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randombar(horizontal)">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randombar(horizontal)">
                                      <p:cBhvr>
                                        <p:cTn id="22" dur="500"/>
                                        <p:tgtEl>
                                          <p:spTgt spid="276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133600" y="0"/>
            <a:ext cx="7772400" cy="1143000"/>
          </a:xfrm>
        </p:spPr>
        <p:txBody>
          <a:bodyPr/>
          <a:lstStyle/>
          <a:p>
            <a:pPr eaLnBrk="1" hangingPunct="1"/>
            <a:r>
              <a:rPr lang="en-GB" altLang="en-US"/>
              <a:t>Biological basis for N-S</a:t>
            </a:r>
          </a:p>
        </p:txBody>
      </p:sp>
      <p:sp>
        <p:nvSpPr>
          <p:cNvPr id="29699" name="Rectangle 3"/>
          <p:cNvSpPr>
            <a:spLocks noGrp="1" noChangeArrowheads="1"/>
          </p:cNvSpPr>
          <p:nvPr>
            <p:ph type="body" idx="1"/>
          </p:nvPr>
        </p:nvSpPr>
        <p:spPr/>
        <p:txBody>
          <a:bodyPr/>
          <a:lstStyle/>
          <a:p>
            <a:pPr eaLnBrk="1" hangingPunct="1"/>
            <a:endParaRPr lang="en-US" altLang="en-US"/>
          </a:p>
        </p:txBody>
      </p:sp>
      <p:pic>
        <p:nvPicPr>
          <p:cNvPr id="29700" name="Picture 5" descr="autonom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928688"/>
            <a:ext cx="7696200" cy="566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AutoShape 6"/>
          <p:cNvSpPr>
            <a:spLocks noChangeArrowheads="1"/>
          </p:cNvSpPr>
          <p:nvPr/>
        </p:nvSpPr>
        <p:spPr bwMode="auto">
          <a:xfrm flipH="1" flipV="1">
            <a:off x="2209800" y="2819400"/>
            <a:ext cx="6248400" cy="3505200"/>
          </a:xfrm>
          <a:prstGeom prst="cloudCallout">
            <a:avLst>
              <a:gd name="adj1" fmla="val -9477"/>
              <a:gd name="adj2" fmla="val 81157"/>
            </a:avLst>
          </a:prstGeom>
          <a:solidFill>
            <a:schemeClr val="accent1"/>
          </a:solidFill>
          <a:ln w="9525">
            <a:solidFill>
              <a:schemeClr val="tx1"/>
            </a:solidFill>
            <a:round/>
            <a:headEnd/>
            <a:tailEnd/>
          </a:ln>
        </p:spPr>
        <p:txBody>
          <a:bodyPr rot="10800000"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FontTx/>
              <a:buNone/>
            </a:pPr>
            <a:endParaRPr lang="en-US" altLang="en-US" sz="2400">
              <a:solidFill>
                <a:srgbClr val="000000"/>
              </a:solidFill>
            </a:endParaRPr>
          </a:p>
        </p:txBody>
      </p:sp>
      <p:sp>
        <p:nvSpPr>
          <p:cNvPr id="29703" name="Text Box 7"/>
          <p:cNvSpPr txBox="1">
            <a:spLocks noChangeArrowheads="1"/>
          </p:cNvSpPr>
          <p:nvPr/>
        </p:nvSpPr>
        <p:spPr bwMode="auto">
          <a:xfrm>
            <a:off x="3429000" y="3505200"/>
            <a:ext cx="4191000" cy="2308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50000"/>
              </a:spcBef>
              <a:spcAft>
                <a:spcPct val="0"/>
              </a:spcAft>
              <a:buFontTx/>
              <a:buNone/>
            </a:pPr>
            <a:r>
              <a:rPr lang="en-GB" altLang="en-US" sz="2400">
                <a:solidFill>
                  <a:srgbClr val="000000"/>
                </a:solidFill>
              </a:rPr>
              <a:t>The ANS (sympathetic and parasympathetic) are under the control of the </a:t>
            </a:r>
            <a:r>
              <a:rPr lang="en-GB" altLang="en-US" sz="2400" b="1">
                <a:solidFill>
                  <a:srgbClr val="000000"/>
                </a:solidFill>
              </a:rPr>
              <a:t>limbic system</a:t>
            </a:r>
            <a:r>
              <a:rPr lang="en-GB" altLang="en-US" sz="2400">
                <a:solidFill>
                  <a:srgbClr val="000000"/>
                </a:solidFill>
              </a:rPr>
              <a:t>, most importantly, a structure of the limbic system called the </a:t>
            </a:r>
            <a:r>
              <a:rPr lang="en-GB" altLang="en-US" sz="2400" b="1">
                <a:solidFill>
                  <a:srgbClr val="000000"/>
                </a:solidFill>
              </a:rPr>
              <a:t>hypothalamus</a:t>
            </a:r>
            <a:r>
              <a:rPr lang="en-GB" altLang="en-US" sz="2400">
                <a:solidFill>
                  <a:srgbClr val="000000"/>
                </a:solidFill>
              </a:rPr>
              <a:t>.</a:t>
            </a:r>
          </a:p>
        </p:txBody>
      </p:sp>
    </p:spTree>
    <p:extLst>
      <p:ext uri="{BB962C8B-B14F-4D97-AF65-F5344CB8AC3E}">
        <p14:creationId xmlns:p14="http://schemas.microsoft.com/office/powerpoint/2010/main" val="528440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7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animBg="1"/>
      <p:bldP spid="2970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ama_brain_overview_lev20_thebrainsideview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1" y="1371601"/>
            <a:ext cx="6315075"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AutoShape 4"/>
          <p:cNvSpPr>
            <a:spLocks noChangeArrowheads="1"/>
          </p:cNvSpPr>
          <p:nvPr/>
        </p:nvSpPr>
        <p:spPr bwMode="auto">
          <a:xfrm flipH="1">
            <a:off x="645797" y="609600"/>
            <a:ext cx="3926203" cy="4495800"/>
          </a:xfrm>
          <a:prstGeom prst="cloudCallout">
            <a:avLst>
              <a:gd name="adj1" fmla="val -81981"/>
              <a:gd name="adj2" fmla="val 13065"/>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FontTx/>
              <a:buNone/>
            </a:pPr>
            <a:endParaRPr lang="en-US" altLang="en-US" sz="2400">
              <a:solidFill>
                <a:srgbClr val="000000"/>
              </a:solidFill>
            </a:endParaRPr>
          </a:p>
        </p:txBody>
      </p:sp>
      <p:sp>
        <p:nvSpPr>
          <p:cNvPr id="31749" name="Text Box 5"/>
          <p:cNvSpPr txBox="1">
            <a:spLocks noChangeArrowheads="1"/>
          </p:cNvSpPr>
          <p:nvPr/>
        </p:nvSpPr>
        <p:spPr bwMode="auto">
          <a:xfrm>
            <a:off x="1218548" y="1315805"/>
            <a:ext cx="2899954" cy="2677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50000"/>
              </a:spcBef>
              <a:spcAft>
                <a:spcPct val="0"/>
              </a:spcAft>
              <a:buFontTx/>
              <a:buNone/>
            </a:pPr>
            <a:r>
              <a:rPr lang="en-GB" altLang="en-US" sz="2400" dirty="0">
                <a:solidFill>
                  <a:srgbClr val="000000"/>
                </a:solidFill>
              </a:rPr>
              <a:t>Neurotic individuals have sympathetic nervous systems that activate quickly, while their parasympathetic is slower to respond</a:t>
            </a:r>
          </a:p>
        </p:txBody>
      </p:sp>
      <p:sp>
        <p:nvSpPr>
          <p:cNvPr id="31750" name="AutoShape 6"/>
          <p:cNvSpPr>
            <a:spLocks noChangeArrowheads="1"/>
          </p:cNvSpPr>
          <p:nvPr/>
        </p:nvSpPr>
        <p:spPr bwMode="auto">
          <a:xfrm>
            <a:off x="7315200" y="609600"/>
            <a:ext cx="4450080" cy="4206240"/>
          </a:xfrm>
          <a:prstGeom prst="cloudCallout">
            <a:avLst>
              <a:gd name="adj1" fmla="val -101611"/>
              <a:gd name="adj2" fmla="val 18250"/>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buFontTx/>
              <a:buNone/>
            </a:pPr>
            <a:endParaRPr lang="en-US" altLang="en-US" sz="2400">
              <a:solidFill>
                <a:srgbClr val="000000"/>
              </a:solidFill>
            </a:endParaRPr>
          </a:p>
        </p:txBody>
      </p:sp>
      <p:sp>
        <p:nvSpPr>
          <p:cNvPr id="31751" name="Text Box 7"/>
          <p:cNvSpPr txBox="1">
            <a:spLocks noChangeArrowheads="1"/>
          </p:cNvSpPr>
          <p:nvPr/>
        </p:nvSpPr>
        <p:spPr bwMode="auto">
          <a:xfrm>
            <a:off x="8011478" y="1163636"/>
            <a:ext cx="3057524" cy="3416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50000"/>
              </a:spcBef>
              <a:spcAft>
                <a:spcPct val="0"/>
              </a:spcAft>
              <a:buFontTx/>
              <a:buNone/>
            </a:pPr>
            <a:r>
              <a:rPr lang="en-GB" altLang="en-US" sz="2400" dirty="0">
                <a:solidFill>
                  <a:srgbClr val="000000"/>
                </a:solidFill>
              </a:rPr>
              <a:t>Stable individuals  have a sympathetic nervous system that is slower to activate, and a parasympathetic system that responds more quickly</a:t>
            </a:r>
          </a:p>
        </p:txBody>
      </p:sp>
      <p:sp>
        <p:nvSpPr>
          <p:cNvPr id="31752" name="AutoShape 8"/>
          <p:cNvSpPr>
            <a:spLocks noChangeArrowheads="1"/>
          </p:cNvSpPr>
          <p:nvPr/>
        </p:nvSpPr>
        <p:spPr bwMode="auto">
          <a:xfrm>
            <a:off x="1981200" y="4648200"/>
            <a:ext cx="8382000" cy="1981200"/>
          </a:xfrm>
          <a:prstGeom prst="upArrowCallout">
            <a:avLst>
              <a:gd name="adj1" fmla="val 105769"/>
              <a:gd name="adj2" fmla="val 105769"/>
              <a:gd name="adj3" fmla="val 16667"/>
              <a:gd name="adj4" fmla="val 66667"/>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0"/>
              </a:spcBef>
              <a:spcAft>
                <a:spcPct val="0"/>
              </a:spcAft>
              <a:buFontTx/>
              <a:buNone/>
            </a:pPr>
            <a:endParaRPr lang="en-US" altLang="en-US" sz="2400">
              <a:solidFill>
                <a:srgbClr val="000000"/>
              </a:solidFill>
            </a:endParaRPr>
          </a:p>
        </p:txBody>
      </p:sp>
      <p:sp>
        <p:nvSpPr>
          <p:cNvPr id="31753" name="Text Box 9"/>
          <p:cNvSpPr txBox="1">
            <a:spLocks noChangeArrowheads="1"/>
          </p:cNvSpPr>
          <p:nvPr/>
        </p:nvSpPr>
        <p:spPr bwMode="auto">
          <a:xfrm>
            <a:off x="2209800" y="5548386"/>
            <a:ext cx="80010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50000"/>
              </a:spcBef>
              <a:spcAft>
                <a:spcPct val="0"/>
              </a:spcAft>
              <a:buFontTx/>
              <a:buNone/>
            </a:pPr>
            <a:r>
              <a:rPr lang="en-GB" altLang="en-US" sz="2000" b="1" dirty="0">
                <a:solidFill>
                  <a:srgbClr val="000000"/>
                </a:solidFill>
              </a:rPr>
              <a:t>Criminals more likely to be neurotic as they respond emotionally and remain ‘switched on’. They act on impulse. </a:t>
            </a:r>
            <a:endParaRPr lang="en-GB" altLang="en-US" sz="2400" dirty="0">
              <a:solidFill>
                <a:srgbClr val="000000"/>
              </a:solidFill>
            </a:endParaRPr>
          </a:p>
        </p:txBody>
      </p:sp>
    </p:spTree>
    <p:extLst>
      <p:ext uri="{BB962C8B-B14F-4D97-AF65-F5344CB8AC3E}">
        <p14:creationId xmlns:p14="http://schemas.microsoft.com/office/powerpoint/2010/main" val="2748292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5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5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animBg="1"/>
      <p:bldP spid="31749" grpId="0"/>
      <p:bldP spid="31750" grpId="0" animBg="1"/>
      <p:bldP spid="31751" grpId="0"/>
      <p:bldP spid="31752" grpId="0" animBg="1"/>
      <p:bldP spid="317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522" y="455811"/>
            <a:ext cx="10396882" cy="1151965"/>
          </a:xfrm>
        </p:spPr>
        <p:txBody>
          <a:bodyPr>
            <a:normAutofit/>
          </a:bodyPr>
          <a:lstStyle/>
          <a:p>
            <a:r>
              <a:rPr lang="en-GB" sz="4800" dirty="0"/>
              <a:t>Biological basis </a:t>
            </a:r>
          </a:p>
        </p:txBody>
      </p:sp>
      <p:sp>
        <p:nvSpPr>
          <p:cNvPr id="3" name="Content Placeholder 2"/>
          <p:cNvSpPr>
            <a:spLocks noGrp="1"/>
          </p:cNvSpPr>
          <p:nvPr>
            <p:ph sz="quarter" idx="4294967295"/>
          </p:nvPr>
        </p:nvSpPr>
        <p:spPr>
          <a:xfrm>
            <a:off x="314326" y="1959373"/>
            <a:ext cx="11304650" cy="4898627"/>
          </a:xfrm>
          <a:prstGeom prst="rect">
            <a:avLst/>
          </a:prstGeom>
        </p:spPr>
        <p:txBody>
          <a:bodyPr anchor="t">
            <a:noAutofit/>
          </a:bodyPr>
          <a:lstStyle/>
          <a:p>
            <a:r>
              <a:rPr lang="en-GB" sz="2800" cap="none" dirty="0">
                <a:latin typeface="Berlin Sans FB" panose="020E0602020502020306" pitchFamily="34" charset="0"/>
              </a:rPr>
              <a:t>So according to Eysenck, personality traits come about through our nervous system.</a:t>
            </a:r>
          </a:p>
          <a:p>
            <a:pPr marL="0" indent="0">
              <a:buNone/>
            </a:pPr>
            <a:r>
              <a:rPr lang="en-GB" sz="2800" b="1" cap="none" dirty="0">
                <a:latin typeface="Berlin Sans FB" panose="020E0602020502020306" pitchFamily="34" charset="0"/>
              </a:rPr>
              <a:t>Extraverts </a:t>
            </a:r>
          </a:p>
          <a:p>
            <a:pPr marL="0" indent="0">
              <a:buNone/>
            </a:pPr>
            <a:r>
              <a:rPr lang="en-GB" sz="2800" cap="none" dirty="0">
                <a:latin typeface="Berlin Sans FB" panose="020E0602020502020306" pitchFamily="34" charset="0"/>
              </a:rPr>
              <a:t> - </a:t>
            </a:r>
            <a:r>
              <a:rPr lang="en-GB" sz="2800" dirty="0">
                <a:solidFill>
                  <a:schemeClr val="accent6">
                    <a:lumMod val="75000"/>
                  </a:schemeClr>
                </a:solidFill>
                <a:latin typeface="Berlin Sans FB" panose="020E0602020502020306" pitchFamily="34" charset="0"/>
              </a:rPr>
              <a:t>U</a:t>
            </a:r>
            <a:r>
              <a:rPr lang="en-GB" sz="2800" cap="none" dirty="0">
                <a:solidFill>
                  <a:schemeClr val="accent6">
                    <a:lumMod val="75000"/>
                  </a:schemeClr>
                </a:solidFill>
                <a:latin typeface="Berlin Sans FB" panose="020E0602020502020306" pitchFamily="34" charset="0"/>
              </a:rPr>
              <a:t>nderactive</a:t>
            </a:r>
            <a:r>
              <a:rPr lang="en-GB" sz="2800" cap="none" dirty="0">
                <a:latin typeface="Berlin Sans FB" panose="020E0602020502020306" pitchFamily="34" charset="0"/>
              </a:rPr>
              <a:t> nervous system; constantly seek excitement. Likely to engage in risk-taking behaviours.   </a:t>
            </a:r>
          </a:p>
          <a:p>
            <a:pPr marL="0" indent="0">
              <a:buNone/>
            </a:pPr>
            <a:r>
              <a:rPr lang="en-GB" sz="2800" b="1" cap="none" dirty="0">
                <a:latin typeface="Berlin Sans FB" panose="020E0602020502020306" pitchFamily="34" charset="0"/>
              </a:rPr>
              <a:t>Neurotic individuals </a:t>
            </a:r>
          </a:p>
          <a:p>
            <a:pPr marL="0" indent="0">
              <a:buNone/>
            </a:pPr>
            <a:r>
              <a:rPr lang="en-GB" sz="2800" cap="none" dirty="0">
                <a:latin typeface="Berlin Sans FB" panose="020E0602020502020306" pitchFamily="34" charset="0"/>
              </a:rPr>
              <a:t>- </a:t>
            </a:r>
            <a:r>
              <a:rPr lang="en-GB" sz="2800" cap="none" dirty="0">
                <a:solidFill>
                  <a:srgbClr val="FF0000"/>
                </a:solidFill>
                <a:latin typeface="Berlin Sans FB" panose="020E0602020502020306" pitchFamily="34" charset="0"/>
              </a:rPr>
              <a:t>Overactive</a:t>
            </a:r>
            <a:r>
              <a:rPr lang="en-GB" sz="2800" cap="none" dirty="0">
                <a:latin typeface="Berlin Sans FB" panose="020E0602020502020306" pitchFamily="34" charset="0"/>
              </a:rPr>
              <a:t> nervous system; anxious, touchy, largely unstable personality. </a:t>
            </a:r>
            <a:r>
              <a:rPr lang="en-GB" sz="2800" dirty="0">
                <a:latin typeface="Berlin Sans FB" panose="020E0602020502020306" pitchFamily="34" charset="0"/>
              </a:rPr>
              <a:t>  </a:t>
            </a:r>
            <a:r>
              <a:rPr lang="en-GB" sz="2800" cap="none" dirty="0">
                <a:latin typeface="Berlin Sans FB" panose="020E0602020502020306" pitchFamily="34" charset="0"/>
              </a:rPr>
              <a:t>Instability means their behaviour is difficult to predict. </a:t>
            </a:r>
          </a:p>
        </p:txBody>
      </p:sp>
    </p:spTree>
    <p:extLst>
      <p:ext uri="{BB962C8B-B14F-4D97-AF65-F5344CB8AC3E}">
        <p14:creationId xmlns:p14="http://schemas.microsoft.com/office/powerpoint/2010/main" val="18066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62001" y="803325"/>
            <a:ext cx="5314536" cy="1325563"/>
          </a:xfrm>
        </p:spPr>
        <p:txBody>
          <a:bodyPr>
            <a:normAutofit/>
          </a:bodyPr>
          <a:lstStyle/>
          <a:p>
            <a:pPr eaLnBrk="1" hangingPunct="1"/>
            <a:r>
              <a:rPr lang="en-GB" altLang="en-US" dirty="0"/>
              <a:t>Psychoticism</a:t>
            </a:r>
          </a:p>
        </p:txBody>
      </p:sp>
      <p:sp>
        <p:nvSpPr>
          <p:cNvPr id="33795" name="Rectangle 3"/>
          <p:cNvSpPr>
            <a:spLocks noGrp="1" noChangeArrowheads="1"/>
          </p:cNvSpPr>
          <p:nvPr>
            <p:ph type="body" idx="1"/>
          </p:nvPr>
        </p:nvSpPr>
        <p:spPr>
          <a:xfrm>
            <a:off x="762000" y="2279018"/>
            <a:ext cx="5314543" cy="3375920"/>
          </a:xfrm>
        </p:spPr>
        <p:txBody>
          <a:bodyPr anchor="t">
            <a:noAutofit/>
          </a:bodyPr>
          <a:lstStyle/>
          <a:p>
            <a:pPr eaLnBrk="1" hangingPunct="1"/>
            <a:r>
              <a:rPr lang="en-GB" altLang="en-US" sz="2800" dirty="0"/>
              <a:t>There is as yet no agreed underlying biological mechanism, but it is assumed to be affected by levels of testosterone and serotonin.</a:t>
            </a:r>
          </a:p>
          <a:p>
            <a:pPr eaLnBrk="1" hangingPunct="1"/>
            <a:r>
              <a:rPr lang="en-GB" altLang="en-US" sz="2800" dirty="0"/>
              <a:t>Characterised by ‘cold cruelty’, social insensitivity, disliking of others and attraction to the ‘unusual’.</a:t>
            </a:r>
          </a:p>
        </p:txBody>
      </p:sp>
      <p:sp>
        <p:nvSpPr>
          <p:cNvPr id="72" name="Freeform: Shape 7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5CACF6B-ADD5-4D7F-B374-21D892FF20B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057" r="3079" b="-1"/>
          <a:stretch/>
        </p:blipFill>
        <p:spPr>
          <a:xfrm>
            <a:off x="7092114" y="221250"/>
            <a:ext cx="5099886" cy="5299576"/>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TextBox 3">
            <a:extLst>
              <a:ext uri="{FF2B5EF4-FFF2-40B4-BE49-F238E27FC236}">
                <a16:creationId xmlns:a16="http://schemas.microsoft.com/office/drawing/2014/main" id="{2C14415C-4807-4E94-9FBB-C573578BE658}"/>
              </a:ext>
            </a:extLst>
          </p:cNvPr>
          <p:cNvSpPr txBox="1"/>
          <p:nvPr/>
        </p:nvSpPr>
        <p:spPr>
          <a:xfrm>
            <a:off x="10835439" y="6879195"/>
            <a:ext cx="801138" cy="630942"/>
          </a:xfrm>
          <a:prstGeom prst="rect">
            <a:avLst/>
          </a:prstGeom>
          <a:solidFill>
            <a:srgbClr val="000000"/>
          </a:solidFill>
        </p:spPr>
        <p:txBody>
          <a:bodyPr wrap="square" rtlCol="0">
            <a:spAutoFit/>
          </a:bodyPr>
          <a:lstStyle/>
          <a:p>
            <a:pPr algn="r">
              <a:spcAft>
                <a:spcPts val="600"/>
              </a:spcAft>
            </a:pPr>
            <a:r>
              <a:rPr lang="en-GB" sz="700">
                <a:solidFill>
                  <a:srgbClr val="FFFFFF"/>
                </a:solidFill>
                <a:hlinkClick r:id="rId4" tooltip="http://opencaching.pl/viewcache.php?wp=OP8DP0">
                  <a:extLst>
                    <a:ext uri="{A12FA001-AC4F-418D-AE19-62706E023703}">
                      <ahyp:hlinkClr xmlns=""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sa/3.0/">
                  <a:extLst>
                    <a:ext uri="{A12FA001-AC4F-418D-AE19-62706E023703}">
                      <ahyp:hlinkClr xmlns=""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32425095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randombar(horizontal)">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randombar(horizontal)">
                                      <p:cBhvr>
                                        <p:cTn id="12" dur="500"/>
                                        <p:tgtEl>
                                          <p:spTgt spid="337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Recipe for the</a:t>
            </a:r>
            <a:br>
              <a:rPr lang="en-GB" dirty="0"/>
            </a:br>
            <a:r>
              <a:rPr lang="en-GB" dirty="0"/>
              <a:t>Criminal Personality </a:t>
            </a:r>
          </a:p>
        </p:txBody>
      </p:sp>
      <p:sp>
        <p:nvSpPr>
          <p:cNvPr id="3" name="Content Placeholder 2"/>
          <p:cNvSpPr>
            <a:spLocks noGrp="1"/>
          </p:cNvSpPr>
          <p:nvPr>
            <p:ph idx="1"/>
          </p:nvPr>
        </p:nvSpPr>
        <p:spPr>
          <a:xfrm>
            <a:off x="-267852" y="1738313"/>
            <a:ext cx="5712502" cy="4351338"/>
          </a:xfrm>
        </p:spPr>
        <p:txBody>
          <a:bodyPr>
            <a:normAutofit/>
          </a:bodyPr>
          <a:lstStyle/>
          <a:p>
            <a:pPr marL="0" indent="0" algn="ctr">
              <a:buNone/>
            </a:pPr>
            <a:r>
              <a:rPr lang="en-GB" sz="4400" b="1" dirty="0"/>
              <a:t>Psychoticism</a:t>
            </a:r>
          </a:p>
          <a:p>
            <a:pPr marL="0" indent="0" algn="ctr">
              <a:buNone/>
            </a:pPr>
            <a:r>
              <a:rPr lang="en-GB" sz="4400" b="1" dirty="0"/>
              <a:t>  Extraversion   +              Neuroticism  +</a:t>
            </a:r>
          </a:p>
          <a:p>
            <a:pPr marL="0" indent="0" algn="ctr">
              <a:buNone/>
            </a:pPr>
            <a:r>
              <a:rPr lang="en-GB" altLang="en-US" sz="4400" dirty="0"/>
              <a:t>= PEN</a:t>
            </a:r>
            <a:endParaRPr lang="en-GB" sz="4400" b="1" dirty="0"/>
          </a:p>
          <a:p>
            <a:pPr marL="0" indent="0" algn="ctr">
              <a:buNone/>
            </a:pPr>
            <a:r>
              <a:rPr lang="en-GB" sz="4400" b="1" dirty="0"/>
              <a:t>= The Criminal Personality  </a:t>
            </a:r>
          </a:p>
        </p:txBody>
      </p:sp>
      <p:pic>
        <p:nvPicPr>
          <p:cNvPr id="5126" name="Picture 6" descr="http://media.salon.com/2012/10/good_psychopath_rec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1825" y="0"/>
            <a:ext cx="5210175" cy="34766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D1E3CC-4793-4B33-9996-7C3B62A81114}"/>
              </a:ext>
            </a:extLst>
          </p:cNvPr>
          <p:cNvSpPr txBox="1"/>
          <p:nvPr/>
        </p:nvSpPr>
        <p:spPr>
          <a:xfrm>
            <a:off x="5486772" y="3815219"/>
            <a:ext cx="6315456" cy="2677656"/>
          </a:xfrm>
          <a:prstGeom prst="rect">
            <a:avLst/>
          </a:prstGeom>
          <a:noFill/>
        </p:spPr>
        <p:txBody>
          <a:bodyPr wrap="square" rtlCol="0">
            <a:spAutoFit/>
          </a:bodyPr>
          <a:lstStyle/>
          <a:p>
            <a:r>
              <a:rPr lang="en-GB" sz="2800" b="1" dirty="0"/>
              <a:t>Neurotics</a:t>
            </a:r>
            <a:r>
              <a:rPr lang="en-GB" sz="2800" dirty="0"/>
              <a:t> are unstable and prone to over react</a:t>
            </a:r>
          </a:p>
          <a:p>
            <a:r>
              <a:rPr lang="en-GB" sz="2800" b="1" dirty="0"/>
              <a:t>Extroverts </a:t>
            </a:r>
            <a:r>
              <a:rPr lang="en-GB" sz="2800" dirty="0"/>
              <a:t>seek more arousal and thus engage in risk taking activities</a:t>
            </a:r>
          </a:p>
          <a:p>
            <a:r>
              <a:rPr lang="en-GB" sz="2800" b="1" dirty="0"/>
              <a:t>Psychotics</a:t>
            </a:r>
            <a:r>
              <a:rPr lang="en-GB" sz="2800" dirty="0"/>
              <a:t> are aggressive and lack empathy</a:t>
            </a:r>
          </a:p>
        </p:txBody>
      </p:sp>
    </p:spTree>
    <p:extLst>
      <p:ext uri="{BB962C8B-B14F-4D97-AF65-F5344CB8AC3E}">
        <p14:creationId xmlns:p14="http://schemas.microsoft.com/office/powerpoint/2010/main" val="197477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524000" y="11088"/>
            <a:ext cx="9144000" cy="1143000"/>
          </a:xfrm>
        </p:spPr>
        <p:txBody>
          <a:bodyPr/>
          <a:lstStyle/>
          <a:p>
            <a:pPr eaLnBrk="1" hangingPunct="1"/>
            <a:r>
              <a:rPr lang="en-GB" altLang="en-US" dirty="0"/>
              <a:t>Characteristics of a PEN personality</a:t>
            </a:r>
          </a:p>
        </p:txBody>
      </p:sp>
      <p:graphicFrame>
        <p:nvGraphicFramePr>
          <p:cNvPr id="19517" name="Group 61"/>
          <p:cNvGraphicFramePr>
            <a:graphicFrameLocks noGrp="1"/>
          </p:cNvGraphicFramePr>
          <p:nvPr>
            <p:extLst>
              <p:ext uri="{D42A27DB-BD31-4B8C-83A1-F6EECF244321}">
                <p14:modId xmlns:p14="http://schemas.microsoft.com/office/powerpoint/2010/main" val="3657212940"/>
              </p:ext>
            </p:extLst>
          </p:nvPr>
        </p:nvGraphicFramePr>
        <p:xfrm>
          <a:off x="1828800" y="980729"/>
          <a:ext cx="8534400" cy="5849095"/>
        </p:xfrm>
        <a:graphic>
          <a:graphicData uri="http://schemas.openxmlformats.org/drawingml/2006/table">
            <a:tbl>
              <a:tblPr/>
              <a:tblGrid>
                <a:gridCol w="2844800">
                  <a:extLst>
                    <a:ext uri="{9D8B030D-6E8A-4147-A177-3AD203B41FA5}">
                      <a16:colId xmlns:a16="http://schemas.microsoft.com/office/drawing/2014/main" val="20000"/>
                    </a:ext>
                  </a:extLst>
                </a:gridCol>
                <a:gridCol w="2844800">
                  <a:extLst>
                    <a:ext uri="{9D8B030D-6E8A-4147-A177-3AD203B41FA5}">
                      <a16:colId xmlns:a16="http://schemas.microsoft.com/office/drawing/2014/main" val="20001"/>
                    </a:ext>
                  </a:extLst>
                </a:gridCol>
                <a:gridCol w="2844800">
                  <a:extLst>
                    <a:ext uri="{9D8B030D-6E8A-4147-A177-3AD203B41FA5}">
                      <a16:colId xmlns:a16="http://schemas.microsoft.com/office/drawing/2014/main" val="20002"/>
                    </a:ext>
                  </a:extLst>
                </a:gridCol>
              </a:tblGrid>
              <a:tr h="551946">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1"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Psychoticism</a:t>
                      </a:r>
                      <a:endParaRPr kumimoji="0" lang="en-GB" altLang="en-US" sz="2400" b="1"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1"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Extraversion</a:t>
                      </a:r>
                      <a:endParaRPr kumimoji="0" lang="en-GB" altLang="en-US" sz="2400" b="1"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1"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Neuroticism</a:t>
                      </a:r>
                      <a:endParaRPr kumimoji="0" lang="en-GB" altLang="en-US" sz="2400" b="1"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51946">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Aggressive</a:t>
                      </a:r>
                      <a:endParaRPr kumimoji="0" lang="en-GB" altLang="en-US"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Sociable</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Anxious</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8777">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Assertive</a:t>
                      </a:r>
                      <a:endParaRPr kumimoji="0" lang="en-GB" altLang="en-US"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Irresponsible</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Depressed</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8777">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Egocentric</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Dominant</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Guity feelings</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9932">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Unsympathetic</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No reflection</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Low self esteem</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0693">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Manipulative</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Sensation seeker</a:t>
                      </a:r>
                      <a:endParaRPr kumimoji="0" lang="en-GB" altLang="en-US"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Tense</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8777">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Achievement orientated</a:t>
                      </a:r>
                      <a:endParaRPr kumimoji="0" lang="en-GB" altLang="en-US" sz="20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Impulsive</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Moody</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78777">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Dogmatic</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Risk taking</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Hypochondriac</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78777">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Masculine</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Expressive</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Low autonomy</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580693">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Tough minded</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Active</a:t>
                      </a:r>
                      <a:endParaRPr kumimoji="0" lang="en-GB" altLang="en-US" sz="24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rPr>
                        <a:t>Obsessive</a:t>
                      </a:r>
                      <a:endParaRPr kumimoji="0" lang="en-GB" altLang="en-US"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162926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6897" y="0"/>
            <a:ext cx="8453229" cy="6858000"/>
          </a:xfrm>
          <a:effectLst>
            <a:softEdge rad="63500"/>
          </a:effectLst>
        </p:spPr>
      </p:pic>
    </p:spTree>
    <p:extLst>
      <p:ext uri="{BB962C8B-B14F-4D97-AF65-F5344CB8AC3E}">
        <p14:creationId xmlns:p14="http://schemas.microsoft.com/office/powerpoint/2010/main" val="503158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BE1AD4-227B-4E1D-AA3B-73BB75EC777E}"/>
              </a:ext>
            </a:extLst>
          </p:cNvPr>
          <p:cNvPicPr>
            <a:picLocks noChangeAspect="1"/>
          </p:cNvPicPr>
          <p:nvPr/>
        </p:nvPicPr>
        <p:blipFill rotWithShape="1">
          <a:blip r:embed="rId3">
            <a:alphaModFix/>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8915" r="14165" b="1"/>
          <a:stretch/>
        </p:blipFill>
        <p:spPr>
          <a:xfrm>
            <a:off x="5703241" y="200065"/>
            <a:ext cx="6394152" cy="6857990"/>
          </a:xfrm>
          <a:prstGeom prst="rect">
            <a:avLst/>
          </a:prstGeom>
        </p:spPr>
      </p:pic>
      <p:pic>
        <p:nvPicPr>
          <p:cNvPr id="136" name="Picture 135">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35842" name="Rectangle 2"/>
          <p:cNvSpPr>
            <a:spLocks noGrp="1" noChangeArrowheads="1"/>
          </p:cNvSpPr>
          <p:nvPr>
            <p:ph type="title"/>
          </p:nvPr>
        </p:nvSpPr>
        <p:spPr>
          <a:xfrm>
            <a:off x="804998" y="798445"/>
            <a:ext cx="4803636" cy="1311664"/>
          </a:xfrm>
        </p:spPr>
        <p:txBody>
          <a:bodyPr>
            <a:normAutofit/>
          </a:bodyPr>
          <a:lstStyle/>
          <a:p>
            <a:pPr eaLnBrk="1" hangingPunct="1">
              <a:lnSpc>
                <a:spcPct val="90000"/>
              </a:lnSpc>
            </a:pPr>
            <a:r>
              <a:rPr lang="en-GB" altLang="en-US">
                <a:solidFill>
                  <a:srgbClr val="000000"/>
                </a:solidFill>
              </a:rPr>
              <a:t>Back to the role of the environment…</a:t>
            </a:r>
          </a:p>
        </p:txBody>
      </p:sp>
      <p:sp>
        <p:nvSpPr>
          <p:cNvPr id="40963" name="Rectangle 3"/>
          <p:cNvSpPr>
            <a:spLocks noGrp="1" noChangeArrowheads="1"/>
          </p:cNvSpPr>
          <p:nvPr>
            <p:ph type="body" idx="1"/>
          </p:nvPr>
        </p:nvSpPr>
        <p:spPr>
          <a:xfrm>
            <a:off x="804997" y="2272143"/>
            <a:ext cx="4706803" cy="3788830"/>
          </a:xfrm>
        </p:spPr>
        <p:txBody>
          <a:bodyPr anchor="ctr">
            <a:normAutofit/>
          </a:bodyPr>
          <a:lstStyle/>
          <a:p>
            <a:pPr marL="0" indent="0" eaLnBrk="1" hangingPunct="1">
              <a:buNone/>
            </a:pPr>
            <a:r>
              <a:rPr lang="en-GB" altLang="en-US" sz="2800" dirty="0">
                <a:solidFill>
                  <a:srgbClr val="000000"/>
                </a:solidFill>
              </a:rPr>
              <a:t>Having established a biological basis for the criminal personality, Eysenck also recognised the importance of learnt behaviour which comes from the environment… it’s all in the </a:t>
            </a:r>
            <a:r>
              <a:rPr lang="en-GB" altLang="en-US" sz="2800" b="1" dirty="0">
                <a:solidFill>
                  <a:srgbClr val="000000"/>
                </a:solidFill>
              </a:rPr>
              <a:t>conditioning</a:t>
            </a:r>
            <a:r>
              <a:rPr lang="en-GB" altLang="en-US" sz="2800" dirty="0">
                <a:solidFill>
                  <a:srgbClr val="000000"/>
                </a:solidFill>
              </a:rPr>
              <a:t>…</a:t>
            </a:r>
          </a:p>
        </p:txBody>
      </p:sp>
      <p:sp>
        <p:nvSpPr>
          <p:cNvPr id="4" name="TextBox 3">
            <a:extLst>
              <a:ext uri="{FF2B5EF4-FFF2-40B4-BE49-F238E27FC236}">
                <a16:creationId xmlns:a16="http://schemas.microsoft.com/office/drawing/2014/main" id="{D92A4933-960B-44BD-991F-9883D4EE7AB1}"/>
              </a:ext>
            </a:extLst>
          </p:cNvPr>
          <p:cNvSpPr txBox="1"/>
          <p:nvPr/>
        </p:nvSpPr>
        <p:spPr>
          <a:xfrm>
            <a:off x="9532268" y="6858000"/>
            <a:ext cx="2565125"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victorzegarra.net/2013/05/30/gritar-no-es-la-solucion-al-educar-a-tu-hijo/">
                  <a:extLst>
                    <a:ext uri="{A12FA001-AC4F-418D-AE19-62706E023703}">
                      <ahyp:hlinkClr xmlns=""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6" tooltip="https://creativecommons.org/licenses/by-sa/3.0/">
                  <a:extLst>
                    <a:ext uri="{A12FA001-AC4F-418D-AE19-62706E023703}">
                      <ahyp:hlinkClr xmlns=""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3319256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altLang="en-US"/>
              <a:t>The environmental bit…</a:t>
            </a:r>
          </a:p>
        </p:txBody>
      </p:sp>
      <p:sp>
        <p:nvSpPr>
          <p:cNvPr id="6147" name="Rectangle 3"/>
          <p:cNvSpPr>
            <a:spLocks noGrp="1" noChangeArrowheads="1"/>
          </p:cNvSpPr>
          <p:nvPr>
            <p:ph type="body" idx="1"/>
          </p:nvPr>
        </p:nvSpPr>
        <p:spPr>
          <a:xfrm>
            <a:off x="914400" y="1632857"/>
            <a:ext cx="10363200" cy="4114800"/>
          </a:xfrm>
        </p:spPr>
        <p:txBody>
          <a:bodyPr/>
          <a:lstStyle/>
          <a:p>
            <a:pPr marL="609600" indent="-609600" eaLnBrk="1" hangingPunct="1">
              <a:buFontTx/>
              <a:buAutoNum type="arabicPeriod"/>
            </a:pPr>
            <a:r>
              <a:rPr lang="en-GB" altLang="en-US" sz="2800" dirty="0"/>
              <a:t>A child is conditioned (socialised)</a:t>
            </a:r>
          </a:p>
          <a:p>
            <a:pPr marL="609600" indent="-609600" eaLnBrk="1" hangingPunct="1">
              <a:buFontTx/>
              <a:buAutoNum type="arabicPeriod"/>
            </a:pPr>
            <a:r>
              <a:rPr lang="en-GB" altLang="en-US" sz="2800" dirty="0"/>
              <a:t>Child learns sense of right and wrong</a:t>
            </a:r>
          </a:p>
          <a:p>
            <a:pPr marL="609600" indent="-609600" eaLnBrk="1" hangingPunct="1">
              <a:buFontTx/>
              <a:buAutoNum type="arabicPeriod"/>
            </a:pPr>
            <a:r>
              <a:rPr lang="en-GB" altLang="en-US" sz="2800" dirty="0"/>
              <a:t>Child avoids behaviour which leads to punishment</a:t>
            </a:r>
          </a:p>
          <a:p>
            <a:pPr marL="609600" indent="-609600" eaLnBrk="1" hangingPunct="1">
              <a:buFontTx/>
              <a:buAutoNum type="arabicPeriod"/>
            </a:pPr>
            <a:r>
              <a:rPr lang="en-GB" altLang="en-US" sz="2800" dirty="0"/>
              <a:t>Child controls own impulses</a:t>
            </a:r>
          </a:p>
          <a:p>
            <a:pPr marL="609600" indent="-609600" eaLnBrk="1" hangingPunct="1">
              <a:buFontTx/>
              <a:buAutoNum type="arabicPeriod"/>
            </a:pPr>
            <a:endParaRPr lang="en-GB" altLang="en-US" sz="2800" dirty="0"/>
          </a:p>
          <a:p>
            <a:pPr marL="609600" indent="-609600" eaLnBrk="1" hangingPunct="1">
              <a:buNone/>
            </a:pPr>
            <a:r>
              <a:rPr lang="en-GB" altLang="en-US" sz="2800" dirty="0"/>
              <a:t>	Some children are biologically more predisposed to the conditioning process.</a:t>
            </a:r>
          </a:p>
        </p:txBody>
      </p:sp>
      <p:pic>
        <p:nvPicPr>
          <p:cNvPr id="2" name="Picture 1">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9069" y="4711032"/>
            <a:ext cx="3063240" cy="1975790"/>
          </a:xfrm>
          <a:prstGeom prst="rect">
            <a:avLst/>
          </a:prstGeom>
        </p:spPr>
      </p:pic>
      <p:sp>
        <p:nvSpPr>
          <p:cNvPr id="3" name="Right Arrow 2"/>
          <p:cNvSpPr/>
          <p:nvPr/>
        </p:nvSpPr>
        <p:spPr bwMode="auto">
          <a:xfrm>
            <a:off x="4223657" y="5582194"/>
            <a:ext cx="2142309" cy="8447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rPr>
              <a:t>Click pic</a:t>
            </a:r>
            <a:endParaRPr kumimoji="0" lang="en-US"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09460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GB" altLang="en-US"/>
              <a:t>Conditioning</a:t>
            </a:r>
          </a:p>
        </p:txBody>
      </p:sp>
      <p:sp>
        <p:nvSpPr>
          <p:cNvPr id="41987" name="Rectangle 3"/>
          <p:cNvSpPr>
            <a:spLocks noGrp="1" noChangeArrowheads="1"/>
          </p:cNvSpPr>
          <p:nvPr>
            <p:ph type="body" idx="1"/>
          </p:nvPr>
        </p:nvSpPr>
        <p:spPr/>
        <p:txBody>
          <a:bodyPr/>
          <a:lstStyle/>
          <a:p>
            <a:pPr eaLnBrk="1" hangingPunct="1">
              <a:lnSpc>
                <a:spcPct val="90000"/>
              </a:lnSpc>
            </a:pPr>
            <a:r>
              <a:rPr lang="en-GB" altLang="en-US" sz="2800" dirty="0"/>
              <a:t>Behaviourists would say that our conscience (right and wrong) is a conditioned/learnt response.</a:t>
            </a:r>
          </a:p>
          <a:p>
            <a:pPr eaLnBrk="1" hangingPunct="1">
              <a:lnSpc>
                <a:spcPct val="90000"/>
              </a:lnSpc>
            </a:pPr>
            <a:r>
              <a:rPr lang="en-GB" altLang="en-US" sz="2800" dirty="0"/>
              <a:t>Wrongful behaviour is associated with punishment, and the thought of doing wrong/being punished evokes fear.</a:t>
            </a:r>
          </a:p>
          <a:p>
            <a:pPr eaLnBrk="1" hangingPunct="1">
              <a:lnSpc>
                <a:spcPct val="90000"/>
              </a:lnSpc>
            </a:pPr>
            <a:r>
              <a:rPr lang="en-GB" altLang="en-US" sz="2800" dirty="0"/>
              <a:t>This prevents us from doing wrong and causes guilt if we do wrong.</a:t>
            </a:r>
          </a:p>
          <a:p>
            <a:pPr eaLnBrk="1" hangingPunct="1">
              <a:lnSpc>
                <a:spcPct val="90000"/>
              </a:lnSpc>
            </a:pPr>
            <a:r>
              <a:rPr lang="en-GB" altLang="en-US" sz="2800" dirty="0"/>
              <a:t>Criminal personalities (high PEN) are less likely to be conditioned in the ‘normal’ way as they are less likely to feel guilty.</a:t>
            </a:r>
          </a:p>
        </p:txBody>
      </p:sp>
    </p:spTree>
    <p:extLst>
      <p:ext uri="{BB962C8B-B14F-4D97-AF65-F5344CB8AC3E}">
        <p14:creationId xmlns:p14="http://schemas.microsoft.com/office/powerpoint/2010/main" val="33184653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983" y="376646"/>
            <a:ext cx="10363200" cy="1143000"/>
          </a:xfrm>
        </p:spPr>
        <p:txBody>
          <a:bodyPr/>
          <a:lstStyle/>
          <a:p>
            <a:r>
              <a:rPr lang="en-GB" dirty="0"/>
              <a:t>Socialisation </a:t>
            </a:r>
          </a:p>
        </p:txBody>
      </p:sp>
      <p:sp>
        <p:nvSpPr>
          <p:cNvPr id="3" name="Content Placeholder 2"/>
          <p:cNvSpPr>
            <a:spLocks noGrp="1"/>
          </p:cNvSpPr>
          <p:nvPr>
            <p:ph idx="1"/>
          </p:nvPr>
        </p:nvSpPr>
        <p:spPr>
          <a:xfrm>
            <a:off x="775063" y="1519646"/>
            <a:ext cx="10363200" cy="4114800"/>
          </a:xfrm>
        </p:spPr>
        <p:txBody>
          <a:bodyPr/>
          <a:lstStyle/>
          <a:p>
            <a:r>
              <a:rPr lang="en-GB" dirty="0"/>
              <a:t>By the process of socialisation children are typically taught </a:t>
            </a:r>
            <a:r>
              <a:rPr lang="en-GB" b="1" dirty="0"/>
              <a:t>delayed gratification. </a:t>
            </a:r>
          </a:p>
          <a:p>
            <a:r>
              <a:rPr lang="en-GB" dirty="0"/>
              <a:t>Criminals may not have been taught this – because E &amp; N are difficult to condition. </a:t>
            </a:r>
          </a:p>
          <a:p>
            <a:r>
              <a:rPr lang="en-GB" dirty="0"/>
              <a:t>Eysenck said criminal behaviour is developmentally immature, selfish &amp; concerned with immediate gratification.</a:t>
            </a:r>
          </a:p>
          <a:p>
            <a:r>
              <a:rPr lang="en-GB" dirty="0"/>
              <a:t> Criminals are impatient and cannot wait for things so they are more likely to act antisocially.</a:t>
            </a:r>
          </a:p>
        </p:txBody>
      </p:sp>
    </p:spTree>
    <p:extLst>
      <p:ext uri="{BB962C8B-B14F-4D97-AF65-F5344CB8AC3E}">
        <p14:creationId xmlns:p14="http://schemas.microsoft.com/office/powerpoint/2010/main" val="282064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337" y="0"/>
            <a:ext cx="10515600" cy="1325563"/>
          </a:xfrm>
        </p:spPr>
        <p:txBody>
          <a:bodyPr/>
          <a:lstStyle/>
          <a:p>
            <a:r>
              <a:rPr lang="en-GB" dirty="0"/>
              <a:t>Evaluation: </a:t>
            </a:r>
            <a:r>
              <a:rPr lang="en-GB" b="1" dirty="0">
                <a:solidFill>
                  <a:srgbClr val="002060"/>
                </a:solidFill>
              </a:rPr>
              <a:t>S</a:t>
            </a:r>
            <a:r>
              <a:rPr lang="en-GB" dirty="0"/>
              <a:t>upporting evidence ? (1977)</a:t>
            </a:r>
          </a:p>
        </p:txBody>
      </p:sp>
      <p:sp>
        <p:nvSpPr>
          <p:cNvPr id="3" name="Content Placeholder 2"/>
          <p:cNvSpPr>
            <a:spLocks noGrp="1"/>
          </p:cNvSpPr>
          <p:nvPr>
            <p:ph idx="1"/>
          </p:nvPr>
        </p:nvSpPr>
        <p:spPr>
          <a:xfrm>
            <a:off x="838200" y="1825625"/>
            <a:ext cx="3823741" cy="4351338"/>
          </a:xfrm>
        </p:spPr>
        <p:txBody>
          <a:bodyPr/>
          <a:lstStyle/>
          <a:p>
            <a:pPr marL="0" indent="0">
              <a:buNone/>
            </a:pPr>
            <a:endParaRPr lang="en-GB" dirty="0"/>
          </a:p>
        </p:txBody>
      </p:sp>
      <p:pic>
        <p:nvPicPr>
          <p:cNvPr id="2050" name="Picture 2" descr="http://www.globalresearch.ca/wp-content/uploads/2013/01/prison2-400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6051" y="1389063"/>
            <a:ext cx="6965949" cy="5224462"/>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134911" y="1109272"/>
            <a:ext cx="4809085" cy="5650720"/>
          </a:xfrm>
          <a:prstGeom prst="wedgeRoundRectCallout">
            <a:avLst>
              <a:gd name="adj1" fmla="val 99868"/>
              <a:gd name="adj2" fmla="val -196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r>
              <a:rPr lang="en-GB" sz="2800" dirty="0"/>
              <a:t>Eysenck and his wife Sybil assessed 2070 male prisoners who were compared to a control group of 2422 males. </a:t>
            </a:r>
          </a:p>
          <a:p>
            <a:r>
              <a:rPr lang="en-GB" sz="2800" dirty="0"/>
              <a:t>On measures of </a:t>
            </a:r>
            <a:r>
              <a:rPr lang="en-GB" sz="2800" b="1" dirty="0"/>
              <a:t>E, N and P, prisoners recorded higher scores than the control group which supports the theory. </a:t>
            </a:r>
          </a:p>
          <a:p>
            <a:endParaRPr lang="en-GB" sz="2800" dirty="0"/>
          </a:p>
        </p:txBody>
      </p:sp>
    </p:spTree>
    <p:extLst>
      <p:ext uri="{BB962C8B-B14F-4D97-AF65-F5344CB8AC3E}">
        <p14:creationId xmlns:p14="http://schemas.microsoft.com/office/powerpoint/2010/main" val="2876790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521" y="114925"/>
            <a:ext cx="8596668" cy="1320800"/>
          </a:xfrm>
        </p:spPr>
        <p:txBody>
          <a:bodyPr/>
          <a:lstStyle/>
          <a:p>
            <a:r>
              <a:rPr lang="en-GB" dirty="0"/>
              <a:t>Evaluation: </a:t>
            </a:r>
            <a:r>
              <a:rPr lang="en-GB" b="1" dirty="0">
                <a:solidFill>
                  <a:srgbClr val="002060"/>
                </a:solidFill>
              </a:rPr>
              <a:t>C</a:t>
            </a:r>
            <a:r>
              <a:rPr lang="en-GB" dirty="0"/>
              <a:t>onflicting evidence </a:t>
            </a:r>
          </a:p>
        </p:txBody>
      </p:sp>
      <p:sp>
        <p:nvSpPr>
          <p:cNvPr id="3" name="Content Placeholder 2"/>
          <p:cNvSpPr>
            <a:spLocks noGrp="1"/>
          </p:cNvSpPr>
          <p:nvPr>
            <p:ph idx="1"/>
          </p:nvPr>
        </p:nvSpPr>
        <p:spPr>
          <a:xfrm>
            <a:off x="272599" y="1066307"/>
            <a:ext cx="6709226" cy="5544355"/>
          </a:xfrm>
        </p:spPr>
        <p:txBody>
          <a:bodyPr>
            <a:noAutofit/>
          </a:bodyPr>
          <a:lstStyle/>
          <a:p>
            <a:r>
              <a:rPr lang="en-GB" sz="3200" b="1" dirty="0"/>
              <a:t>Farrington et al (1982) </a:t>
            </a:r>
            <a:r>
              <a:rPr lang="en-GB" sz="3200" dirty="0"/>
              <a:t>found that offenders tend to score highly on P measures, but not on E and N. </a:t>
            </a:r>
          </a:p>
          <a:p>
            <a:r>
              <a:rPr lang="en-GB" sz="3200" dirty="0"/>
              <a:t>There are also NO consistent differences between the EEG measures (used to measure cortical arousal) between extraverts and introverts, which cast doubt on the biological basis of Eysenck’s theory.</a:t>
            </a:r>
          </a:p>
        </p:txBody>
      </p:sp>
      <p:pic>
        <p:nvPicPr>
          <p:cNvPr id="4098" name="Picture 2" descr="https://api.kramesstaywell.com/Content/6066ca30-310a-4170-b001-a4ab013d61fd/medical-illustrations/Images/pnerv20140331v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1825" y="2387107"/>
            <a:ext cx="5210175" cy="3381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277EBBE-7939-4208-A066-9B925CB0D7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0375" y="114925"/>
            <a:ext cx="2116537" cy="1585360"/>
          </a:xfrm>
          <a:prstGeom prst="rect">
            <a:avLst/>
          </a:prstGeom>
        </p:spPr>
      </p:pic>
    </p:spTree>
    <p:extLst>
      <p:ext uri="{BB962C8B-B14F-4D97-AF65-F5344CB8AC3E}">
        <p14:creationId xmlns:p14="http://schemas.microsoft.com/office/powerpoint/2010/main" val="99547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97FF-B618-45FC-AA3C-AF09E748CE76}"/>
              </a:ext>
            </a:extLst>
          </p:cNvPr>
          <p:cNvSpPr>
            <a:spLocks noGrp="1"/>
          </p:cNvSpPr>
          <p:nvPr>
            <p:ph type="title"/>
          </p:nvPr>
        </p:nvSpPr>
        <p:spPr>
          <a:xfrm>
            <a:off x="5567134" y="465433"/>
            <a:ext cx="4192482" cy="1302408"/>
          </a:xfrm>
        </p:spPr>
        <p:txBody>
          <a:bodyPr>
            <a:normAutofit/>
          </a:bodyPr>
          <a:lstStyle/>
          <a:p>
            <a:pPr>
              <a:lnSpc>
                <a:spcPct val="90000"/>
              </a:lnSpc>
            </a:pPr>
            <a:r>
              <a:rPr lang="en-GB" sz="2500" dirty="0"/>
              <a:t>See </a:t>
            </a:r>
            <a:r>
              <a:rPr lang="en-GB" sz="2500" b="1" dirty="0">
                <a:solidFill>
                  <a:srgbClr val="E008E0"/>
                </a:solidFill>
                <a:effectLst>
                  <a:outerShdw blurRad="38100" dist="38100" dir="2700000" algn="tl">
                    <a:srgbClr val="000000">
                      <a:alpha val="43137"/>
                    </a:srgbClr>
                  </a:outerShdw>
                </a:effectLst>
              </a:rPr>
              <a:t>page 213 </a:t>
            </a:r>
            <a:r>
              <a:rPr lang="en-GB" sz="2500" dirty="0"/>
              <a:t>in the PHG revision guide for further evaluation points </a:t>
            </a:r>
          </a:p>
        </p:txBody>
      </p:sp>
      <p:sp>
        <p:nvSpPr>
          <p:cNvPr id="10" name="Content Placeholder 9">
            <a:extLst>
              <a:ext uri="{FF2B5EF4-FFF2-40B4-BE49-F238E27FC236}">
                <a16:creationId xmlns:a16="http://schemas.microsoft.com/office/drawing/2014/main" id="{135CE272-3747-4C59-A26D-67CD484FD388}"/>
              </a:ext>
            </a:extLst>
          </p:cNvPr>
          <p:cNvSpPr>
            <a:spLocks noGrp="1"/>
          </p:cNvSpPr>
          <p:nvPr>
            <p:ph idx="1"/>
          </p:nvPr>
        </p:nvSpPr>
        <p:spPr>
          <a:xfrm>
            <a:off x="5197370" y="1767840"/>
            <a:ext cx="5604741" cy="4974335"/>
          </a:xfrm>
        </p:spPr>
        <p:txBody>
          <a:bodyPr>
            <a:noAutofit/>
          </a:bodyPr>
          <a:lstStyle/>
          <a:p>
            <a:r>
              <a:rPr lang="en-US" sz="2400" dirty="0"/>
              <a:t>There may be more than one type of criminal personality</a:t>
            </a:r>
          </a:p>
          <a:p>
            <a:r>
              <a:rPr lang="en-US" sz="2400" dirty="0"/>
              <a:t>Eysenck’s research may be culturally biased, so not </a:t>
            </a:r>
            <a:r>
              <a:rPr lang="en-US" sz="2400" dirty="0" err="1"/>
              <a:t>generalisable</a:t>
            </a:r>
            <a:endParaRPr lang="en-US" sz="2400" dirty="0"/>
          </a:p>
          <a:p>
            <a:r>
              <a:rPr lang="en-US" sz="2400" dirty="0"/>
              <a:t>Maybe we cannot measure personality at all. Maybe it is not something that is fixed. Personality can change in different contexts</a:t>
            </a:r>
          </a:p>
          <a:p>
            <a:r>
              <a:rPr lang="en-US" sz="2400" dirty="0"/>
              <a:t>Because of the biological basis you could say this theory is both determinist and reductionist</a:t>
            </a:r>
          </a:p>
        </p:txBody>
      </p:sp>
      <p:pic>
        <p:nvPicPr>
          <p:cNvPr id="8" name="Content Placeholder 4">
            <a:extLst>
              <a:ext uri="{FF2B5EF4-FFF2-40B4-BE49-F238E27FC236}">
                <a16:creationId xmlns:a16="http://schemas.microsoft.com/office/drawing/2014/main" id="{84BE3CA9-E545-4B68-89E2-75861055AADF}"/>
              </a:ext>
            </a:extLst>
          </p:cNvPr>
          <p:cNvPicPr>
            <a:picLocks noChangeAspect="1"/>
          </p:cNvPicPr>
          <p:nvPr/>
        </p:nvPicPr>
        <p:blipFill rotWithShape="1">
          <a:blip r:embed="rId2">
            <a:extLst>
              <a:ext uri="{28A0092B-C50C-407E-A947-70E740481C1C}">
                <a14:useLocalDpi xmlns:a14="http://schemas.microsoft.com/office/drawing/2010/main" val="0"/>
              </a:ext>
            </a:extLst>
          </a:blip>
          <a:srcRect r="-2" b="2176"/>
          <a:stretch/>
        </p:blipFill>
        <p:spPr>
          <a:xfrm>
            <a:off x="20" y="-1"/>
            <a:ext cx="5394940" cy="6858001"/>
          </a:xfrm>
          <a:custGeom>
            <a:avLst/>
            <a:gdLst>
              <a:gd name="connsiteX0" fmla="*/ 842596 w 5394960"/>
              <a:gd name="connsiteY0" fmla="*/ 0 h 6858000"/>
              <a:gd name="connsiteX1" fmla="*/ 5394960 w 5394960"/>
              <a:gd name="connsiteY1" fmla="*/ 0 h 6858000"/>
              <a:gd name="connsiteX2" fmla="*/ 5394960 w 5394960"/>
              <a:gd name="connsiteY2" fmla="*/ 21851 h 6858000"/>
              <a:gd name="connsiteX3" fmla="*/ 4365943 w 5394960"/>
              <a:gd name="connsiteY3" fmla="*/ 6858000 h 6858000"/>
              <a:gd name="connsiteX4" fmla="*/ 0 w 5394960"/>
              <a:gd name="connsiteY4" fmla="*/ 6858000 h 6858000"/>
              <a:gd name="connsiteX5" fmla="*/ 0 w 5394960"/>
              <a:gd name="connsiteY5" fmla="*/ 56661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3" name="Isosceles Triangle 12">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89106809"/>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1189"/>
          </a:xfrm>
        </p:spPr>
        <p:txBody>
          <a:bodyPr/>
          <a:lstStyle/>
          <a:p>
            <a:r>
              <a:rPr lang="en-GB" dirty="0"/>
              <a:t>Complete page 17-18 of your fill in pack </a:t>
            </a:r>
            <a:endParaRPr lang="en-US" dirty="0"/>
          </a:p>
        </p:txBody>
      </p:sp>
      <p:sp>
        <p:nvSpPr>
          <p:cNvPr id="3" name="Content Placeholder 2"/>
          <p:cNvSpPr>
            <a:spLocks noGrp="1"/>
          </p:cNvSpPr>
          <p:nvPr>
            <p:ph idx="1"/>
          </p:nvPr>
        </p:nvSpPr>
        <p:spPr>
          <a:xfrm>
            <a:off x="677334" y="1646783"/>
            <a:ext cx="8596668" cy="4884646"/>
          </a:xfrm>
        </p:spPr>
        <p:txBody>
          <a:bodyPr/>
          <a:lstStyle/>
          <a:p>
            <a:r>
              <a:rPr lang="en-GB" dirty="0"/>
              <a:t>You should be able to identify the key terms </a:t>
            </a:r>
          </a:p>
          <a:p>
            <a:endParaRPr lang="en-GB" dirty="0"/>
          </a:p>
          <a:p>
            <a:r>
              <a:rPr lang="en-GB" dirty="0"/>
              <a:t>Ensure you have identified some evaluation issues </a:t>
            </a:r>
          </a:p>
          <a:p>
            <a:endParaRPr lang="en-GB" dirty="0"/>
          </a:p>
          <a:p>
            <a:r>
              <a:rPr lang="en-GB" dirty="0"/>
              <a:t>Remember you can use general arguments for and against this theory </a:t>
            </a:r>
          </a:p>
          <a:p>
            <a:endParaRPr lang="en-GB" dirty="0"/>
          </a:p>
          <a:p>
            <a:r>
              <a:rPr lang="en-GB" dirty="0"/>
              <a:t>You can use evidence to support or refute this theory </a:t>
            </a:r>
          </a:p>
          <a:p>
            <a:endParaRPr lang="en-GB" dirty="0"/>
          </a:p>
          <a:p>
            <a:r>
              <a:rPr lang="en-GB" dirty="0"/>
              <a:t>You have a variety of sources for evaluation  PHG, T2U pack, text books in class room, online material. </a:t>
            </a:r>
            <a:endParaRPr lang="en-US" dirty="0"/>
          </a:p>
        </p:txBody>
      </p:sp>
    </p:spTree>
    <p:extLst>
      <p:ext uri="{BB962C8B-B14F-4D97-AF65-F5344CB8AC3E}">
        <p14:creationId xmlns:p14="http://schemas.microsoft.com/office/powerpoint/2010/main" val="28352500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052" y="1614479"/>
            <a:ext cx="1768342" cy="1520607"/>
          </a:xfrm>
        </p:spPr>
        <p:txBody>
          <a:bodyPr>
            <a:normAutofit/>
          </a:bodyPr>
          <a:lstStyle/>
          <a:p>
            <a:pPr marL="0" indent="0">
              <a:buNone/>
            </a:pPr>
            <a:r>
              <a:rPr lang="en-GB" dirty="0"/>
              <a:t>RM Activity </a:t>
            </a:r>
          </a:p>
        </p:txBody>
      </p:sp>
      <p:pic>
        <p:nvPicPr>
          <p:cNvPr id="4" name="Picture 3"/>
          <p:cNvPicPr>
            <a:picLocks noChangeAspect="1"/>
          </p:cNvPicPr>
          <p:nvPr/>
        </p:nvPicPr>
        <p:blipFill>
          <a:blip r:embed="rId2"/>
          <a:stretch>
            <a:fillRect/>
          </a:stretch>
        </p:blipFill>
        <p:spPr>
          <a:xfrm>
            <a:off x="2353456" y="365125"/>
            <a:ext cx="6789218" cy="6485223"/>
          </a:xfrm>
          <a:prstGeom prst="rect">
            <a:avLst/>
          </a:prstGeom>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6749" y="2920766"/>
            <a:ext cx="1900470" cy="3795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loud 6"/>
          <p:cNvSpPr/>
          <p:nvPr/>
        </p:nvSpPr>
        <p:spPr>
          <a:xfrm>
            <a:off x="9788576" y="5090128"/>
            <a:ext cx="2068643" cy="582922"/>
          </a:xfrm>
          <a:prstGeom prst="cloud">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62726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 practice: Open book 30 mins</a:t>
            </a:r>
          </a:p>
        </p:txBody>
      </p:sp>
      <p:sp>
        <p:nvSpPr>
          <p:cNvPr id="3" name="Content Placeholder 2"/>
          <p:cNvSpPr>
            <a:spLocks noGrp="1"/>
          </p:cNvSpPr>
          <p:nvPr>
            <p:ph idx="1"/>
          </p:nvPr>
        </p:nvSpPr>
        <p:spPr/>
        <p:txBody>
          <a:bodyPr>
            <a:normAutofit/>
          </a:bodyPr>
          <a:lstStyle/>
          <a:p>
            <a:pPr marL="0" indent="0" algn="ctr">
              <a:buNone/>
            </a:pPr>
            <a:r>
              <a:rPr lang="en-GB" sz="6000" b="1" dirty="0"/>
              <a:t>Discuss Eysenck’s theory of the criminal personality, referring to evidence within your answer (16marks) </a:t>
            </a:r>
          </a:p>
        </p:txBody>
      </p:sp>
    </p:spTree>
    <p:extLst>
      <p:ext uri="{BB962C8B-B14F-4D97-AF65-F5344CB8AC3E}">
        <p14:creationId xmlns:p14="http://schemas.microsoft.com/office/powerpoint/2010/main" val="2890617297"/>
      </p:ext>
    </p:extLst>
  </p:cSld>
  <p:clrMapOvr>
    <a:masterClrMapping/>
  </p:clrMapOvr>
</p:sld>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5.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6.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6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TotalTime>
  <Words>1291</Words>
  <Application>Microsoft Office PowerPoint</Application>
  <PresentationFormat>Widescreen</PresentationFormat>
  <Paragraphs>185</Paragraphs>
  <Slides>32</Slides>
  <Notes>15</Notes>
  <HiddenSlides>0</HiddenSlides>
  <MMClips>0</MMClips>
  <ScaleCrop>false</ScaleCrop>
  <HeadingPairs>
    <vt:vector size="6" baseType="variant">
      <vt:variant>
        <vt:lpstr>Fonts Used</vt:lpstr>
      </vt:variant>
      <vt:variant>
        <vt:i4>13</vt:i4>
      </vt:variant>
      <vt:variant>
        <vt:lpstr>Theme</vt:lpstr>
      </vt:variant>
      <vt:variant>
        <vt:i4>13</vt:i4>
      </vt:variant>
      <vt:variant>
        <vt:lpstr>Slide Titles</vt:lpstr>
      </vt:variant>
      <vt:variant>
        <vt:i4>32</vt:i4>
      </vt:variant>
    </vt:vector>
  </HeadingPairs>
  <TitlesOfParts>
    <vt:vector size="58" baseType="lpstr">
      <vt:lpstr>ＭＳ Ｐゴシック</vt:lpstr>
      <vt:lpstr>Arial</vt:lpstr>
      <vt:lpstr>Arial Black</vt:lpstr>
      <vt:lpstr>Berlin Sans FB</vt:lpstr>
      <vt:lpstr>Calibri</vt:lpstr>
      <vt:lpstr>Calibri Light</vt:lpstr>
      <vt:lpstr>Century Gothic</vt:lpstr>
      <vt:lpstr>Garamond</vt:lpstr>
      <vt:lpstr>Gill Sans MT</vt:lpstr>
      <vt:lpstr>Times New Roman</vt:lpstr>
      <vt:lpstr>Trebuchet MS</vt:lpstr>
      <vt:lpstr>Wingdings 2</vt:lpstr>
      <vt:lpstr>Wingdings 3</vt:lpstr>
      <vt:lpstr>Office Theme</vt:lpstr>
      <vt:lpstr>Slice</vt:lpstr>
      <vt:lpstr>Facet</vt:lpstr>
      <vt:lpstr>Organic</vt:lpstr>
      <vt:lpstr>Dividend</vt:lpstr>
      <vt:lpstr>Blank Presentation</vt:lpstr>
      <vt:lpstr>1_Blank Presentation</vt:lpstr>
      <vt:lpstr>2_Blank Presentation</vt:lpstr>
      <vt:lpstr>3_Blank Presentation</vt:lpstr>
      <vt:lpstr>4_Blank Presentation</vt:lpstr>
      <vt:lpstr>5_Blank Presentation</vt:lpstr>
      <vt:lpstr>6_Blank Presentation</vt:lpstr>
      <vt:lpstr>7_Blank Presentation</vt:lpstr>
      <vt:lpstr>We have examined some Biological explanations for criminal behaviour. Now we are going to find out about some Psychological explanations.  Today we are learning about Eysenck's theory. He believed that personality can be measured. </vt:lpstr>
      <vt:lpstr>PowerPoint Presentation</vt:lpstr>
      <vt:lpstr>Hans Eysenck (1947): Eysenck Personality Inventory. </vt:lpstr>
      <vt:lpstr>Basic tenets of the theory</vt:lpstr>
      <vt:lpstr>Psychological explanations.  Is there a Criminal Personality type?</vt:lpstr>
      <vt:lpstr>Scoring for PHG EPI (12.6)</vt:lpstr>
      <vt:lpstr>PowerPoint Presentation</vt:lpstr>
      <vt:lpstr>What do we mean by concurrent validity? </vt:lpstr>
      <vt:lpstr>Concurrent  validity </vt:lpstr>
      <vt:lpstr>Dimensions of personality</vt:lpstr>
      <vt:lpstr>PowerPoint Presentation</vt:lpstr>
      <vt:lpstr>Extraversion - Introversion</vt:lpstr>
      <vt:lpstr>Biological basis for E-I</vt:lpstr>
      <vt:lpstr>Extroversion and criminal behaviour</vt:lpstr>
      <vt:lpstr>Neuroticism - Stable</vt:lpstr>
      <vt:lpstr>Biological basis for N-S</vt:lpstr>
      <vt:lpstr>PowerPoint Presentation</vt:lpstr>
      <vt:lpstr>Biological basis </vt:lpstr>
      <vt:lpstr>Psychoticism</vt:lpstr>
      <vt:lpstr>The Recipe for the Criminal Personality </vt:lpstr>
      <vt:lpstr>Characteristics of a PEN personality</vt:lpstr>
      <vt:lpstr>PowerPoint Presentation</vt:lpstr>
      <vt:lpstr>Back to the role of the environment…</vt:lpstr>
      <vt:lpstr>The environmental bit…</vt:lpstr>
      <vt:lpstr>Conditioning</vt:lpstr>
      <vt:lpstr>Socialisation </vt:lpstr>
      <vt:lpstr>Evaluation: Supporting evidence ? (1977)</vt:lpstr>
      <vt:lpstr>Evaluation: Conflicting evidence </vt:lpstr>
      <vt:lpstr>See page 213 in the PHG revision guide for further evaluation points </vt:lpstr>
      <vt:lpstr>Complete page 17-18 of your fill in pack </vt:lpstr>
      <vt:lpstr>PowerPoint Presentation</vt:lpstr>
      <vt:lpstr>Exam practice: Open book 30 mins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there a criminal personality type?</dc:title>
  <dc:creator>Christine Downes</dc:creator>
  <cp:lastModifiedBy>Francesca Alexander</cp:lastModifiedBy>
  <cp:revision>33</cp:revision>
  <dcterms:created xsi:type="dcterms:W3CDTF">2016-08-11T15:46:09Z</dcterms:created>
  <dcterms:modified xsi:type="dcterms:W3CDTF">2019-01-12T15:56:01Z</dcterms:modified>
</cp:coreProperties>
</file>