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1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38"/>
  </p:notesMasterIdLst>
  <p:sldIdLst>
    <p:sldId id="256" r:id="rId2"/>
    <p:sldId id="257" r:id="rId3"/>
    <p:sldId id="258" r:id="rId4"/>
    <p:sldId id="272" r:id="rId5"/>
    <p:sldId id="284" r:id="rId6"/>
    <p:sldId id="285" r:id="rId7"/>
    <p:sldId id="286" r:id="rId8"/>
    <p:sldId id="287" r:id="rId9"/>
    <p:sldId id="288" r:id="rId10"/>
    <p:sldId id="292" r:id="rId11"/>
    <p:sldId id="293" r:id="rId12"/>
    <p:sldId id="295" r:id="rId13"/>
    <p:sldId id="296" r:id="rId14"/>
    <p:sldId id="297" r:id="rId15"/>
    <p:sldId id="289" r:id="rId16"/>
    <p:sldId id="290" r:id="rId17"/>
    <p:sldId id="291" r:id="rId18"/>
    <p:sldId id="259" r:id="rId19"/>
    <p:sldId id="283" r:id="rId20"/>
    <p:sldId id="260" r:id="rId21"/>
    <p:sldId id="261" r:id="rId22"/>
    <p:sldId id="273" r:id="rId23"/>
    <p:sldId id="271" r:id="rId24"/>
    <p:sldId id="275" r:id="rId25"/>
    <p:sldId id="262" r:id="rId26"/>
    <p:sldId id="263" r:id="rId27"/>
    <p:sldId id="274" r:id="rId28"/>
    <p:sldId id="277" r:id="rId29"/>
    <p:sldId id="301" r:id="rId30"/>
    <p:sldId id="264" r:id="rId31"/>
    <p:sldId id="278" r:id="rId32"/>
    <p:sldId id="281" r:id="rId33"/>
    <p:sldId id="282" r:id="rId34"/>
    <p:sldId id="298" r:id="rId35"/>
    <p:sldId id="299" r:id="rId36"/>
    <p:sldId id="300" r:id="rId3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04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0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470FD4-03FA-4410-9AA8-552A63355781}" type="datetimeFigureOut">
              <a:rPr lang="en-GB" smtClean="0"/>
              <a:t>22/01/2019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DF9353-8233-426F-B2BB-05B7B720FDA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23038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DF9353-8233-426F-B2BB-05B7B720FDA4}" type="slidenum">
              <a:rPr lang="en-GB" smtClean="0"/>
              <a:t>20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772173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1DF5D-CE67-4565-9891-511C8C6574AB}" type="datetimeFigureOut">
              <a:rPr lang="en-GB" smtClean="0"/>
              <a:t>22/01/2019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0CA94-1E94-4C80-A176-28E13C057AB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7208069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1DF5D-CE67-4565-9891-511C8C6574AB}" type="datetimeFigureOut">
              <a:rPr lang="en-GB" smtClean="0"/>
              <a:t>22/01/2019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0CA94-1E94-4C80-A176-28E13C057AB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640026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1DF5D-CE67-4565-9891-511C8C6574AB}" type="datetimeFigureOut">
              <a:rPr lang="en-GB" smtClean="0"/>
              <a:t>22/01/2019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0CA94-1E94-4C80-A176-28E13C057AB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9126260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1DF5D-CE67-4565-9891-511C8C6574AB}" type="datetimeFigureOut">
              <a:rPr lang="en-GB" smtClean="0"/>
              <a:t>22/01/2019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0CA94-1E94-4C80-A176-28E13C057AB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80780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1DF5D-CE67-4565-9891-511C8C6574AB}" type="datetimeFigureOut">
              <a:rPr lang="en-GB" smtClean="0"/>
              <a:t>22/01/2019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0CA94-1E94-4C80-A176-28E13C057AB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360932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1DF5D-CE67-4565-9891-511C8C6574AB}" type="datetimeFigureOut">
              <a:rPr lang="en-GB" smtClean="0"/>
              <a:t>22/01/2019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0CA94-1E94-4C80-A176-28E13C057AB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902074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1DF5D-CE67-4565-9891-511C8C6574AB}" type="datetimeFigureOut">
              <a:rPr lang="en-GB" smtClean="0"/>
              <a:t>22/01/2019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0CA94-1E94-4C80-A176-28E13C057AB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723820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1DF5D-CE67-4565-9891-511C8C6574AB}" type="datetimeFigureOut">
              <a:rPr lang="en-GB" smtClean="0"/>
              <a:t>22/01/2019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0CA94-1E94-4C80-A176-28E13C057AB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29595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7A71DF5D-CE67-4565-9891-511C8C6574AB}" type="datetimeFigureOut">
              <a:rPr lang="en-GB" smtClean="0"/>
              <a:t>22/01/2019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1140CA94-1E94-4C80-A176-28E13C057AB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547151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1DF5D-CE67-4565-9891-511C8C6574AB}" type="datetimeFigureOut">
              <a:rPr lang="en-GB" smtClean="0"/>
              <a:t>22/01/2019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0CA94-1E94-4C80-A176-28E13C057AB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260866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1DF5D-CE67-4565-9891-511C8C6574AB}" type="datetimeFigureOut">
              <a:rPr lang="en-GB" smtClean="0"/>
              <a:t>22/01/2019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0CA94-1E94-4C80-A176-28E13C057AB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134146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1DF5D-CE67-4565-9891-511C8C6574AB}" type="datetimeFigureOut">
              <a:rPr lang="en-GB" smtClean="0"/>
              <a:t>22/01/2019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0CA94-1E94-4C80-A176-28E13C057AB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790018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1DF5D-CE67-4565-9891-511C8C6574AB}" type="datetimeFigureOut">
              <a:rPr lang="en-GB" smtClean="0"/>
              <a:t>22/01/2019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0CA94-1E94-4C80-A176-28E13C057AB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51406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accent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1DF5D-CE67-4565-9891-511C8C6574AB}" type="datetimeFigureOut">
              <a:rPr lang="en-GB" smtClean="0"/>
              <a:t>22/01/2019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0CA94-1E94-4C80-A176-28E13C057AB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950961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solidFill>
                  <a:schemeClr val="tx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1DF5D-CE67-4565-9891-511C8C6574AB}" type="datetimeFigureOut">
              <a:rPr lang="en-GB" smtClean="0"/>
              <a:t>22/01/2019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0CA94-1E94-4C80-A176-28E13C057AB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116906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1DF5D-CE67-4565-9891-511C8C6574AB}" type="datetimeFigureOut">
              <a:rPr lang="en-GB" smtClean="0"/>
              <a:t>22/01/2019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0CA94-1E94-4C80-A176-28E13C057AB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722431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1DF5D-CE67-4565-9891-511C8C6574AB}" type="datetimeFigureOut">
              <a:rPr lang="en-GB" smtClean="0"/>
              <a:t>22/01/2019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0CA94-1E94-4C80-A176-28E13C057AB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842290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7A71DF5D-CE67-4565-9891-511C8C6574AB}" type="datetimeFigureOut">
              <a:rPr lang="en-GB" smtClean="0"/>
              <a:t>22/01/2019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1140CA94-1E94-4C80-A176-28E13C057AB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8758949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  <p:sldLayoutId id="2147483793" r:id="rId13"/>
    <p:sldLayoutId id="2147483794" r:id="rId14"/>
    <p:sldLayoutId id="2147483795" r:id="rId15"/>
    <p:sldLayoutId id="2147483796" r:id="rId16"/>
    <p:sldLayoutId id="214748379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accent1"/>
          </a:soli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20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8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6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4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4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fQnOkmvigi0" TargetMode="Externa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5" Type="http://schemas.openxmlformats.org/officeDocument/2006/relationships/image" Target="../media/image21.gif"/><Relationship Id="rId4" Type="http://schemas.openxmlformats.org/officeDocument/2006/relationships/image" Target="../media/image20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4" Type="http://schemas.openxmlformats.org/officeDocument/2006/relationships/image" Target="../media/image2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Dealing with offending behaviour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4400" b="1" dirty="0"/>
              <a:t>Custodial Sentencing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46308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1027" y="612502"/>
            <a:ext cx="7375297" cy="3149600"/>
          </a:xfrm>
        </p:spPr>
        <p:txBody>
          <a:bodyPr>
            <a:normAutofit/>
          </a:bodyPr>
          <a:lstStyle/>
          <a:p>
            <a:pPr algn="r"/>
            <a:r>
              <a:rPr lang="en-GB" sz="4400" dirty="0"/>
              <a:t>How should WE deal with offending behaviour?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879566" y="2621280"/>
            <a:ext cx="3413760" cy="26125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/>
              <a:t>We need to consider the purpose of punishment</a:t>
            </a:r>
            <a:endParaRPr lang="en-US" sz="32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01109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898" y="1621970"/>
            <a:ext cx="9905998" cy="3124201"/>
          </a:xfrm>
        </p:spPr>
        <p:txBody>
          <a:bodyPr>
            <a:noAutofit/>
          </a:bodyPr>
          <a:lstStyle/>
          <a:p>
            <a:r>
              <a:rPr lang="en-GB" sz="4000" dirty="0"/>
              <a:t>When someone is found guilty in court, their punishment for committing the crime may be to spend time in prison, or a young offenders institution.</a:t>
            </a:r>
          </a:p>
          <a:p>
            <a:endParaRPr lang="en-GB" sz="4000" dirty="0"/>
          </a:p>
          <a:p>
            <a:r>
              <a:rPr lang="en-GB" sz="4000" dirty="0"/>
              <a:t>When this occurs it is called </a:t>
            </a:r>
            <a:r>
              <a:rPr lang="en-GB" sz="4000" b="1" dirty="0">
                <a:solidFill>
                  <a:schemeClr val="accent1">
                    <a:lumMod val="75000"/>
                  </a:schemeClr>
                </a:solidFill>
              </a:rPr>
              <a:t>custodial sentencing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348122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 descr="Image result for inside prison va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257" y="389982"/>
            <a:ext cx="4801600" cy="6428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inside prison u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2176" y="270526"/>
            <a:ext cx="4797425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prisons in englan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7566" y="3519266"/>
            <a:ext cx="5398861" cy="3299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mage result for prison cells in england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257" y="170513"/>
            <a:ext cx="6286500" cy="3533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Image result for solitary confinement cell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0961" y="2602113"/>
            <a:ext cx="5905500" cy="3162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21360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5967" y="989499"/>
            <a:ext cx="6458555" cy="4058751"/>
          </a:xfrm>
        </p:spPr>
        <p:txBody>
          <a:bodyPr>
            <a:noAutofit/>
          </a:bodyPr>
          <a:lstStyle/>
          <a:p>
            <a:r>
              <a:rPr lang="en-GB" sz="3600" dirty="0"/>
              <a:t>Imagine you are convicted of a crime</a:t>
            </a:r>
          </a:p>
          <a:p>
            <a:endParaRPr lang="en-GB" sz="3600" dirty="0"/>
          </a:p>
          <a:p>
            <a:r>
              <a:rPr lang="en-GB" sz="3600" dirty="0"/>
              <a:t>You have been sentenced to 15 years in prison</a:t>
            </a:r>
          </a:p>
          <a:p>
            <a:endParaRPr lang="en-GB" sz="3600" dirty="0"/>
          </a:p>
          <a:p>
            <a:r>
              <a:rPr lang="en-GB" sz="3600" dirty="0"/>
              <a:t>How do you think you will feel on your way to prison?</a:t>
            </a:r>
          </a:p>
        </p:txBody>
      </p:sp>
      <p:pic>
        <p:nvPicPr>
          <p:cNvPr id="4098" name="Picture 2" descr="https://dollarbail.com/wp-content/uploads/2015/11/arreste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3895" y="3483202"/>
            <a:ext cx="3998799" cy="279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Image result for go to jail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6734" y="586728"/>
            <a:ext cx="4153120" cy="2547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314994" y="5834743"/>
            <a:ext cx="5286103" cy="7837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accent6">
                    <a:lumMod val="50000"/>
                  </a:schemeClr>
                </a:solidFill>
              </a:rPr>
              <a:t>Think individual differences – not everyone responds in the same way </a:t>
            </a:r>
            <a:endParaRPr lang="en-US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88865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817" y="754645"/>
            <a:ext cx="6834112" cy="4058751"/>
          </a:xfrm>
        </p:spPr>
        <p:txBody>
          <a:bodyPr>
            <a:noAutofit/>
          </a:bodyPr>
          <a:lstStyle/>
          <a:p>
            <a:endParaRPr lang="en-GB" sz="3600" dirty="0"/>
          </a:p>
          <a:p>
            <a:endParaRPr lang="en-GB" sz="3600" dirty="0"/>
          </a:p>
          <a:p>
            <a:endParaRPr lang="en-GB" sz="3600" dirty="0"/>
          </a:p>
          <a:p>
            <a:r>
              <a:rPr lang="en-GB" sz="3600" dirty="0"/>
              <a:t>How do you think you will feel during your imprisonment?</a:t>
            </a:r>
          </a:p>
          <a:p>
            <a:r>
              <a:rPr lang="en-GB" sz="3600" dirty="0"/>
              <a:t>How will you feel after you have been released?</a:t>
            </a:r>
          </a:p>
          <a:p>
            <a:r>
              <a:rPr lang="en-GB" sz="3600" dirty="0"/>
              <a:t>Are you the same person walking out of prison who walked in? How may you have changed?</a:t>
            </a:r>
          </a:p>
        </p:txBody>
      </p:sp>
      <p:pic>
        <p:nvPicPr>
          <p:cNvPr id="6146" name="Picture 2" descr="Image result for prison clipar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2929" y="881742"/>
            <a:ext cx="2884100" cy="1902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Image result for prison release clipar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8411" y="3151414"/>
            <a:ext cx="3210686" cy="3162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Image result for prison release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3946" y="865413"/>
            <a:ext cx="1979160" cy="1918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38195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202" y="256902"/>
            <a:ext cx="9905998" cy="1905000"/>
          </a:xfrm>
        </p:spPr>
        <p:txBody>
          <a:bodyPr/>
          <a:lstStyle/>
          <a:p>
            <a:r>
              <a:rPr lang="en-GB" dirty="0"/>
              <a:t>Custodial sentences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2406" y="1996439"/>
            <a:ext cx="10319067" cy="4430487"/>
          </a:xfrm>
        </p:spPr>
        <p:txBody>
          <a:bodyPr>
            <a:normAutofit fontScale="92500" lnSpcReduction="20000"/>
          </a:bodyPr>
          <a:lstStyle/>
          <a:p>
            <a:r>
              <a:rPr lang="en-GB" sz="3200" dirty="0"/>
              <a:t>Are a form of punishment designed, like operant conditioning, </a:t>
            </a:r>
            <a:r>
              <a:rPr lang="en-GB" sz="3200" b="1" dirty="0"/>
              <a:t>to have an effect</a:t>
            </a:r>
          </a:p>
          <a:p>
            <a:endParaRPr lang="en-GB" sz="3200" dirty="0"/>
          </a:p>
          <a:p>
            <a:r>
              <a:rPr lang="en-GB" sz="3200" u="sng" dirty="0"/>
              <a:t>However, </a:t>
            </a:r>
            <a:r>
              <a:rPr lang="en-GB" sz="3200" dirty="0"/>
              <a:t>there are </a:t>
            </a:r>
            <a:r>
              <a:rPr lang="en-GB" sz="3200" dirty="0">
                <a:solidFill>
                  <a:srgbClr val="00B050"/>
                </a:solidFill>
              </a:rPr>
              <a:t>other potential psychological effects </a:t>
            </a:r>
            <a:r>
              <a:rPr lang="en-GB" sz="3200" dirty="0"/>
              <a:t>an individual may experience – you need to know what they are.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3200" dirty="0"/>
              <a:t>Stress/depression…self harm, suicide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3200" dirty="0"/>
              <a:t>Institutionalisation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3200" dirty="0" err="1"/>
              <a:t>Prisonation</a:t>
            </a:r>
            <a:endParaRPr lang="en-GB" sz="3200" dirty="0"/>
          </a:p>
          <a:p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683842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http://combiboilersleeds.com/images/prison/prison-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1036" y="234044"/>
            <a:ext cx="4576185" cy="2974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6234" y="4876800"/>
            <a:ext cx="3894474" cy="19812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7244" y="1050811"/>
            <a:ext cx="6412229" cy="5219700"/>
          </a:xfrm>
        </p:spPr>
        <p:txBody>
          <a:bodyPr>
            <a:noAutofit/>
          </a:bodyPr>
          <a:lstStyle/>
          <a:p>
            <a:r>
              <a:rPr lang="en-GB" sz="3600" b="1" dirty="0">
                <a:solidFill>
                  <a:srgbClr val="00B050"/>
                </a:solidFill>
              </a:rPr>
              <a:t>Institution</a:t>
            </a:r>
            <a:r>
              <a:rPr lang="en-GB" sz="3600" dirty="0"/>
              <a:t> = a place devoted to a particular cause which people are a part of </a:t>
            </a:r>
          </a:p>
          <a:p>
            <a:endParaRPr lang="en-GB" sz="3600" dirty="0"/>
          </a:p>
          <a:p>
            <a:r>
              <a:rPr lang="en-GB" sz="3600" b="1" dirty="0">
                <a:solidFill>
                  <a:srgbClr val="00B050"/>
                </a:solidFill>
              </a:rPr>
              <a:t>Institutionalisation</a:t>
            </a:r>
            <a:r>
              <a:rPr lang="en-GB" sz="3600" dirty="0"/>
              <a:t> = when the </a:t>
            </a:r>
            <a:r>
              <a:rPr lang="en-GB" sz="3600" b="1" dirty="0"/>
              <a:t>norms of the institution become your norms.</a:t>
            </a:r>
            <a:r>
              <a:rPr lang="en-GB" sz="3600" dirty="0"/>
              <a:t> Often you may fail to know how to exist outside the institution</a:t>
            </a:r>
          </a:p>
        </p:txBody>
      </p:sp>
      <p:pic>
        <p:nvPicPr>
          <p:cNvPr id="7170" name="Picture 2" descr="Image result for orange is the new black quote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3231" y="2444522"/>
            <a:ext cx="4506116" cy="2432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6890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595" y="162060"/>
            <a:ext cx="10515600" cy="1325563"/>
          </a:xfrm>
        </p:spPr>
        <p:txBody>
          <a:bodyPr>
            <a:normAutofit/>
          </a:bodyPr>
          <a:lstStyle/>
          <a:p>
            <a:pPr algn="l"/>
            <a:r>
              <a:rPr lang="en-GB" sz="2400" b="1" dirty="0">
                <a:solidFill>
                  <a:srgbClr val="00B050"/>
                </a:solidFill>
              </a:rPr>
              <a:t>Effects of custodial sentences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1727" y="1671638"/>
            <a:ext cx="6129894" cy="4351338"/>
          </a:xfrm>
        </p:spPr>
        <p:txBody>
          <a:bodyPr>
            <a:noAutofit/>
          </a:bodyPr>
          <a:lstStyle/>
          <a:p>
            <a:r>
              <a:rPr lang="en-GB" sz="2800" dirty="0"/>
              <a:t>Individuals who are imprisoned can become </a:t>
            </a:r>
            <a:r>
              <a:rPr lang="en-GB" sz="2800" b="1" dirty="0">
                <a:solidFill>
                  <a:srgbClr val="00B050"/>
                </a:solidFill>
              </a:rPr>
              <a:t>institutionalised</a:t>
            </a:r>
          </a:p>
          <a:p>
            <a:endParaRPr lang="en-GB" sz="2800" b="1" dirty="0"/>
          </a:p>
          <a:p>
            <a:r>
              <a:rPr lang="en-GB" sz="2800" dirty="0"/>
              <a:t>This has a huge influence on their behaviour</a:t>
            </a:r>
          </a:p>
          <a:p>
            <a:endParaRPr lang="en-GB" sz="2800" dirty="0"/>
          </a:p>
          <a:p>
            <a:r>
              <a:rPr lang="en-GB" sz="2800" dirty="0"/>
              <a:t>Think of </a:t>
            </a:r>
            <a:r>
              <a:rPr lang="en-GB" sz="2800" dirty="0">
                <a:solidFill>
                  <a:srgbClr val="00B050"/>
                </a:solidFill>
              </a:rPr>
              <a:t>Zimbardo’s (1971) </a:t>
            </a:r>
            <a:r>
              <a:rPr lang="en-GB" sz="2800" dirty="0"/>
              <a:t>prison experiment</a:t>
            </a:r>
          </a:p>
          <a:p>
            <a:pPr lvl="1"/>
            <a:r>
              <a:rPr lang="en-GB" sz="2400" dirty="0"/>
              <a:t>Individuals in the study were influenced by their setting</a:t>
            </a:r>
          </a:p>
        </p:txBody>
      </p:sp>
      <p:pic>
        <p:nvPicPr>
          <p:cNvPr id="1026" name="Picture 2" descr="Image result for tough prison officer clip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8668" y="4221956"/>
            <a:ext cx="1708782" cy="2222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fQnOkmvigi0"/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6112549" y="618250"/>
            <a:ext cx="6079451" cy="3419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976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Image result for prison zimbard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3797" y="908502"/>
            <a:ext cx="4662260" cy="3390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316819"/>
            <a:ext cx="6180364" cy="1765074"/>
          </a:xfrm>
        </p:spPr>
        <p:txBody>
          <a:bodyPr>
            <a:normAutofit/>
          </a:bodyPr>
          <a:lstStyle/>
          <a:p>
            <a:r>
              <a:rPr lang="en-GB" dirty="0"/>
              <a:t>Negative effects on mental health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334986"/>
            <a:ext cx="7266820" cy="4058751"/>
          </a:xfrm>
        </p:spPr>
        <p:txBody>
          <a:bodyPr>
            <a:noAutofit/>
          </a:bodyPr>
          <a:lstStyle/>
          <a:p>
            <a:r>
              <a:rPr lang="en-GB" sz="3200" dirty="0"/>
              <a:t>Zimbardo’s 1971 study showed the </a:t>
            </a:r>
            <a:r>
              <a:rPr lang="en-GB" sz="3200" b="1" dirty="0">
                <a:solidFill>
                  <a:srgbClr val="00B050"/>
                </a:solidFill>
              </a:rPr>
              <a:t>negative effects </a:t>
            </a:r>
            <a:r>
              <a:rPr lang="en-GB" sz="3200" dirty="0">
                <a:solidFill>
                  <a:srgbClr val="00B050"/>
                </a:solidFill>
              </a:rPr>
              <a:t>of being incarcerated on individuals well-being</a:t>
            </a:r>
          </a:p>
          <a:p>
            <a:r>
              <a:rPr lang="en-GB" sz="3200" dirty="0"/>
              <a:t>Prisoners were </a:t>
            </a:r>
            <a:r>
              <a:rPr lang="en-GB" sz="3200" dirty="0">
                <a:solidFill>
                  <a:srgbClr val="00B050"/>
                </a:solidFill>
              </a:rPr>
              <a:t>dehumanised</a:t>
            </a:r>
          </a:p>
          <a:p>
            <a:r>
              <a:rPr lang="en-GB" sz="3200" dirty="0"/>
              <a:t>As guards became more </a:t>
            </a:r>
            <a:r>
              <a:rPr lang="en-GB" sz="3200" b="1" dirty="0"/>
              <a:t>aggressive and assertive</a:t>
            </a:r>
            <a:r>
              <a:rPr lang="en-GB" sz="3200" dirty="0"/>
              <a:t>, the prisoners became more </a:t>
            </a:r>
            <a:r>
              <a:rPr lang="en-GB" sz="3200" b="1" dirty="0"/>
              <a:t>submissive</a:t>
            </a:r>
          </a:p>
          <a:p>
            <a:endParaRPr lang="en-GB" sz="2400" dirty="0"/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541569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Image result for prison zimbard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3797" y="908502"/>
            <a:ext cx="4662260" cy="3390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316819"/>
            <a:ext cx="6180364" cy="1765074"/>
          </a:xfrm>
        </p:spPr>
        <p:txBody>
          <a:bodyPr>
            <a:normAutofit/>
          </a:bodyPr>
          <a:lstStyle/>
          <a:p>
            <a:r>
              <a:rPr lang="en-GB" dirty="0"/>
              <a:t>Negative effects on mental health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334986"/>
            <a:ext cx="7266820" cy="4058751"/>
          </a:xfrm>
        </p:spPr>
        <p:txBody>
          <a:bodyPr>
            <a:noAutofit/>
          </a:bodyPr>
          <a:lstStyle/>
          <a:p>
            <a:r>
              <a:rPr lang="en-GB" sz="3200" dirty="0"/>
              <a:t>One prisoner was released after 36 hours because of uncontrollable bursts of screaming, crying and anger – he displayed the early stages of depression, something of which had </a:t>
            </a:r>
            <a:r>
              <a:rPr lang="en-GB" sz="3200" dirty="0">
                <a:solidFill>
                  <a:srgbClr val="00B050"/>
                </a:solidFill>
              </a:rPr>
              <a:t>lasting consequences</a:t>
            </a:r>
          </a:p>
          <a:p>
            <a:endParaRPr lang="en-GB" sz="3200" dirty="0"/>
          </a:p>
          <a:p>
            <a:endParaRPr lang="en-GB" sz="3200" dirty="0"/>
          </a:p>
          <a:p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749664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0853" y="183741"/>
            <a:ext cx="9905998" cy="1905000"/>
          </a:xfrm>
        </p:spPr>
        <p:txBody>
          <a:bodyPr/>
          <a:lstStyle/>
          <a:p>
            <a:r>
              <a:rPr lang="en-GB" dirty="0"/>
              <a:t>Mental health in prison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3766" y="1576751"/>
            <a:ext cx="5040086" cy="4351338"/>
          </a:xfrm>
        </p:spPr>
        <p:txBody>
          <a:bodyPr>
            <a:normAutofit/>
          </a:bodyPr>
          <a:lstStyle/>
          <a:p>
            <a:r>
              <a:rPr lang="en-GB" sz="3200" dirty="0"/>
              <a:t>Self-harm amongst prisoners is high</a:t>
            </a:r>
          </a:p>
          <a:p>
            <a:endParaRPr lang="en-GB" sz="3200" dirty="0"/>
          </a:p>
          <a:p>
            <a:r>
              <a:rPr lang="en-GB" sz="3200" dirty="0"/>
              <a:t>In many prisons, offenders are </a:t>
            </a:r>
            <a:r>
              <a:rPr lang="en-GB" sz="3200" b="1" dirty="0">
                <a:solidFill>
                  <a:srgbClr val="00B050"/>
                </a:solidFill>
              </a:rPr>
              <a:t>assumed to be suicidal upon entry</a:t>
            </a:r>
            <a:endParaRPr lang="en-GB" sz="3200" dirty="0">
              <a:solidFill>
                <a:srgbClr val="00B050"/>
              </a:solidFill>
            </a:endParaRPr>
          </a:p>
          <a:p>
            <a:endParaRPr lang="en-GB" sz="3200" dirty="0"/>
          </a:p>
        </p:txBody>
      </p:sp>
      <p:pic>
        <p:nvPicPr>
          <p:cNvPr id="4" name="Picture 2" descr="Image result for prison mental healt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0939" y="1766524"/>
            <a:ext cx="6209586" cy="3825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6782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8235" y="846907"/>
            <a:ext cx="10937376" cy="5162007"/>
          </a:xfrm>
        </p:spPr>
        <p:txBody>
          <a:bodyPr>
            <a:normAutofit lnSpcReduction="10000"/>
          </a:bodyPr>
          <a:lstStyle/>
          <a:p>
            <a:r>
              <a:rPr lang="en-GB" sz="3200" dirty="0"/>
              <a:t>Suicide levels are </a:t>
            </a:r>
            <a:r>
              <a:rPr lang="en-GB" sz="3200" b="1" dirty="0">
                <a:solidFill>
                  <a:srgbClr val="00B050"/>
                </a:solidFill>
              </a:rPr>
              <a:t>higher</a:t>
            </a:r>
            <a:r>
              <a:rPr lang="en-GB" sz="3200" dirty="0"/>
              <a:t> inside of prison than in the wider community (</a:t>
            </a:r>
            <a:r>
              <a:rPr lang="en-GB" sz="3200" dirty="0" err="1"/>
              <a:t>Crighton</a:t>
            </a:r>
            <a:r>
              <a:rPr lang="en-GB" sz="3200" dirty="0"/>
              <a:t>, 2006) 15 times higher!</a:t>
            </a:r>
          </a:p>
          <a:p>
            <a:endParaRPr lang="en-GB" sz="3200" dirty="0"/>
          </a:p>
          <a:p>
            <a:r>
              <a:rPr lang="en-GB" sz="3200" dirty="0"/>
              <a:t>The number of suicides amongst prisoners has </a:t>
            </a:r>
            <a:r>
              <a:rPr lang="en-GB" sz="3200" b="1" dirty="0">
                <a:solidFill>
                  <a:srgbClr val="00B050"/>
                </a:solidFill>
              </a:rPr>
              <a:t>increased</a:t>
            </a:r>
            <a:r>
              <a:rPr lang="en-GB" sz="3200" b="1" dirty="0"/>
              <a:t> </a:t>
            </a:r>
            <a:r>
              <a:rPr lang="en-GB" sz="3200" dirty="0"/>
              <a:t>in recent years – young men during the first 24 hours of custody are most at risk </a:t>
            </a:r>
          </a:p>
          <a:p>
            <a:endParaRPr lang="en-GB" sz="3200" dirty="0"/>
          </a:p>
          <a:p>
            <a:r>
              <a:rPr lang="en-GB" sz="3200" dirty="0"/>
              <a:t>15% of men entering prison show symptoms of psychosis ( Prison Reform Trust 2014)</a:t>
            </a:r>
          </a:p>
          <a:p>
            <a:endParaRPr lang="en-GB" sz="3200" dirty="0"/>
          </a:p>
          <a:p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556246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174172"/>
            <a:ext cx="9905998" cy="1905000"/>
          </a:xfrm>
        </p:spPr>
        <p:txBody>
          <a:bodyPr/>
          <a:lstStyle/>
          <a:p>
            <a:r>
              <a:rPr lang="en-GB" dirty="0"/>
              <a:t>Why??  There are lots of possible reasons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201" y="2292530"/>
            <a:ext cx="9905998" cy="3124201"/>
          </a:xfrm>
        </p:spPr>
        <p:txBody>
          <a:bodyPr>
            <a:noAutofit/>
          </a:bodyPr>
          <a:lstStyle/>
          <a:p>
            <a:r>
              <a:rPr lang="en-GB" sz="3600" dirty="0"/>
              <a:t>Over crowding</a:t>
            </a:r>
          </a:p>
          <a:p>
            <a:r>
              <a:rPr lang="en-GB" sz="3600" dirty="0"/>
              <a:t>Lack of staff-to-offender ratio</a:t>
            </a:r>
          </a:p>
          <a:p>
            <a:r>
              <a:rPr lang="en-GB" sz="3600" dirty="0"/>
              <a:t>Lack of access to medical services</a:t>
            </a:r>
          </a:p>
          <a:p>
            <a:r>
              <a:rPr lang="en-GB" sz="3600" dirty="0"/>
              <a:t>Lack of physical exercise</a:t>
            </a:r>
          </a:p>
          <a:p>
            <a:r>
              <a:rPr lang="en-GB" sz="3600" dirty="0"/>
              <a:t>Risk of physical assault</a:t>
            </a:r>
          </a:p>
          <a:p>
            <a:r>
              <a:rPr lang="en-GB" sz="3600" dirty="0"/>
              <a:t>Guilt? Shame?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359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288" y="524690"/>
            <a:ext cx="9905998" cy="3124201"/>
          </a:xfrm>
        </p:spPr>
        <p:txBody>
          <a:bodyPr>
            <a:normAutofit/>
          </a:bodyPr>
          <a:lstStyle/>
          <a:p>
            <a:r>
              <a:rPr lang="en-GB" sz="3600" dirty="0"/>
              <a:t>Can institutionalisation be a </a:t>
            </a:r>
            <a:r>
              <a:rPr lang="en-GB" sz="3600" dirty="0">
                <a:solidFill>
                  <a:srgbClr val="00B050"/>
                </a:solidFill>
              </a:rPr>
              <a:t>good thing?</a:t>
            </a:r>
          </a:p>
        </p:txBody>
      </p:sp>
    </p:spTree>
    <p:extLst>
      <p:ext uri="{BB962C8B-B14F-4D97-AF65-F5344CB8AC3E}">
        <p14:creationId xmlns:p14="http://schemas.microsoft.com/office/powerpoint/2010/main" val="9462911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Related imag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11" r="14051"/>
          <a:stretch/>
        </p:blipFill>
        <p:spPr bwMode="auto">
          <a:xfrm>
            <a:off x="6348548" y="10"/>
            <a:ext cx="5843451" cy="685799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992" y="-174298"/>
            <a:ext cx="5738556" cy="1676603"/>
          </a:xfrm>
        </p:spPr>
        <p:txBody>
          <a:bodyPr>
            <a:normAutofit/>
          </a:bodyPr>
          <a:lstStyle/>
          <a:p>
            <a:r>
              <a:rPr lang="en-GB" sz="3400" dirty="0"/>
              <a:t>Institutionalisation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74" y="2338449"/>
            <a:ext cx="5336233" cy="3785419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GB" sz="3200" dirty="0"/>
              <a:t>Individuals may want to become institutionalised because of their life </a:t>
            </a:r>
            <a:r>
              <a:rPr lang="en-GB" sz="3200" b="1" dirty="0"/>
              <a:t>outside of prison</a:t>
            </a:r>
          </a:p>
          <a:p>
            <a:pPr>
              <a:lnSpc>
                <a:spcPct val="80000"/>
              </a:lnSpc>
            </a:pPr>
            <a:endParaRPr lang="en-GB" sz="3200" b="1" dirty="0"/>
          </a:p>
          <a:p>
            <a:pPr>
              <a:lnSpc>
                <a:spcPct val="80000"/>
              </a:lnSpc>
            </a:pPr>
            <a:r>
              <a:rPr lang="en-GB" sz="3200" dirty="0"/>
              <a:t>If an individual is homeless or has a poor standard of living, </a:t>
            </a:r>
            <a:r>
              <a:rPr lang="en-GB" sz="3200" dirty="0">
                <a:solidFill>
                  <a:srgbClr val="00B050"/>
                </a:solidFill>
              </a:rPr>
              <a:t>they may like being in prison with a bed, a roof over their head, and food available to them</a:t>
            </a:r>
          </a:p>
          <a:p>
            <a:pPr>
              <a:lnSpc>
                <a:spcPct val="80000"/>
              </a:lnSpc>
            </a:pP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638736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Related imag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11" r="14051"/>
          <a:stretch/>
        </p:blipFill>
        <p:spPr bwMode="auto">
          <a:xfrm>
            <a:off x="6348548" y="10"/>
            <a:ext cx="5843451" cy="685799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992" y="-174298"/>
            <a:ext cx="5494717" cy="1676603"/>
          </a:xfrm>
        </p:spPr>
        <p:txBody>
          <a:bodyPr>
            <a:normAutofit/>
          </a:bodyPr>
          <a:lstStyle/>
          <a:p>
            <a:r>
              <a:rPr lang="en-GB" sz="3400" dirty="0"/>
              <a:t>Institutionalisation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9603" y="1336963"/>
            <a:ext cx="5336233" cy="480258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GB" sz="3200" dirty="0"/>
              <a:t>Some people enjoy the </a:t>
            </a:r>
            <a:r>
              <a:rPr lang="en-GB" sz="3200" dirty="0">
                <a:solidFill>
                  <a:srgbClr val="00B050"/>
                </a:solidFill>
              </a:rPr>
              <a:t>routine</a:t>
            </a:r>
            <a:r>
              <a:rPr lang="en-GB" sz="3200" dirty="0"/>
              <a:t> of prison</a:t>
            </a:r>
          </a:p>
          <a:p>
            <a:pPr>
              <a:lnSpc>
                <a:spcPct val="80000"/>
              </a:lnSpc>
            </a:pPr>
            <a:endParaRPr lang="en-GB" sz="3200" dirty="0"/>
          </a:p>
          <a:p>
            <a:pPr>
              <a:lnSpc>
                <a:spcPct val="80000"/>
              </a:lnSpc>
            </a:pPr>
            <a:r>
              <a:rPr lang="en-GB" sz="3200" dirty="0">
                <a:solidFill>
                  <a:srgbClr val="00B050"/>
                </a:solidFill>
              </a:rPr>
              <a:t>If this is the case, they are likely to re-offend</a:t>
            </a:r>
          </a:p>
          <a:p>
            <a:pPr>
              <a:lnSpc>
                <a:spcPct val="80000"/>
              </a:lnSpc>
            </a:pPr>
            <a:endParaRPr lang="en-GB" sz="3200" dirty="0">
              <a:solidFill>
                <a:srgbClr val="00B050"/>
              </a:solidFill>
            </a:endParaRPr>
          </a:p>
          <a:p>
            <a:pPr>
              <a:lnSpc>
                <a:spcPct val="80000"/>
              </a:lnSpc>
            </a:pPr>
            <a:r>
              <a:rPr lang="en-GB" sz="3200" dirty="0">
                <a:solidFill>
                  <a:srgbClr val="00B050"/>
                </a:solidFill>
              </a:rPr>
              <a:t>Re-offending is known as ‘recidivism’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93947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33258" y="492329"/>
            <a:ext cx="7157582" cy="1905000"/>
          </a:xfrm>
        </p:spPr>
        <p:txBody>
          <a:bodyPr>
            <a:noAutofit/>
          </a:bodyPr>
          <a:lstStyle/>
          <a:p>
            <a:pPr algn="r"/>
            <a:r>
              <a:rPr lang="en-GB" sz="4800" dirty="0"/>
              <a:t>What is the point in custodial sentencing?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5356" y="1444829"/>
            <a:ext cx="9905998" cy="3124201"/>
          </a:xfrm>
        </p:spPr>
        <p:txBody>
          <a:bodyPr>
            <a:noAutofit/>
          </a:bodyPr>
          <a:lstStyle/>
          <a:p>
            <a:endParaRPr lang="en-GB" sz="3600" dirty="0"/>
          </a:p>
          <a:p>
            <a:r>
              <a:rPr lang="en-GB" sz="3600" dirty="0"/>
              <a:t>To punish the offender?</a:t>
            </a:r>
          </a:p>
          <a:p>
            <a:endParaRPr lang="en-GB" sz="3600" dirty="0"/>
          </a:p>
          <a:p>
            <a:r>
              <a:rPr lang="en-GB" sz="3600" dirty="0"/>
              <a:t>To help the offender?</a:t>
            </a:r>
          </a:p>
          <a:p>
            <a:endParaRPr lang="en-GB" sz="3600" dirty="0"/>
          </a:p>
          <a:p>
            <a:r>
              <a:rPr lang="en-GB" sz="3600" dirty="0"/>
              <a:t>For the victim’s payback?</a:t>
            </a:r>
          </a:p>
          <a:p>
            <a:endParaRPr lang="en-GB" sz="3600" dirty="0"/>
          </a:p>
          <a:p>
            <a:r>
              <a:rPr lang="en-GB" sz="3600" dirty="0"/>
              <a:t>For society?</a:t>
            </a:r>
          </a:p>
        </p:txBody>
      </p:sp>
      <p:sp>
        <p:nvSpPr>
          <p:cNvPr id="4" name="Flowchart: Alternate Process 3"/>
          <p:cNvSpPr/>
          <p:nvPr/>
        </p:nvSpPr>
        <p:spPr>
          <a:xfrm>
            <a:off x="7622040" y="3006929"/>
            <a:ext cx="4368800" cy="3439887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600" dirty="0">
                <a:solidFill>
                  <a:schemeClr val="bg1"/>
                </a:solidFill>
              </a:rPr>
              <a:t>These functions fall into four categories;</a:t>
            </a:r>
          </a:p>
          <a:p>
            <a:pPr algn="ctr"/>
            <a:endParaRPr lang="en-GB" sz="2600" dirty="0">
              <a:solidFill>
                <a:schemeClr val="bg1"/>
              </a:solidFill>
            </a:endParaRP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en-GB" sz="2600" dirty="0">
                <a:solidFill>
                  <a:schemeClr val="bg1"/>
                </a:solidFill>
              </a:rPr>
              <a:t>Deterrence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en-GB" sz="2600" dirty="0">
                <a:solidFill>
                  <a:schemeClr val="bg1"/>
                </a:solidFill>
              </a:rPr>
              <a:t>Incapacitation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en-GB" sz="2600" dirty="0">
                <a:solidFill>
                  <a:schemeClr val="bg1"/>
                </a:solidFill>
              </a:rPr>
              <a:t>Retribution 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en-GB" sz="2600" dirty="0">
                <a:solidFill>
                  <a:schemeClr val="bg1"/>
                </a:solidFill>
              </a:rPr>
              <a:t>Rehabilitation</a:t>
            </a:r>
          </a:p>
          <a:p>
            <a:pPr algn="ctr"/>
            <a:endParaRPr lang="en-GB" sz="2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2175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1293742" y="842424"/>
            <a:ext cx="914783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dirty="0"/>
              <a:t>Outline what each of the following mean</a:t>
            </a:r>
          </a:p>
        </p:txBody>
      </p:sp>
      <p:sp>
        <p:nvSpPr>
          <p:cNvPr id="6" name="Flowchart: Connector 5"/>
          <p:cNvSpPr/>
          <p:nvPr/>
        </p:nvSpPr>
        <p:spPr>
          <a:xfrm>
            <a:off x="2731151" y="2707513"/>
            <a:ext cx="2874818" cy="1108364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Prisoners will </a:t>
            </a:r>
            <a:r>
              <a:rPr lang="en-GB" b="1" dirty="0"/>
              <a:t>learn</a:t>
            </a:r>
            <a:r>
              <a:rPr lang="en-GB" dirty="0"/>
              <a:t> not to do behaviour again</a:t>
            </a:r>
          </a:p>
        </p:txBody>
      </p:sp>
      <p:sp>
        <p:nvSpPr>
          <p:cNvPr id="7" name="Flowchart: Connector 6"/>
          <p:cNvSpPr/>
          <p:nvPr/>
        </p:nvSpPr>
        <p:spPr>
          <a:xfrm>
            <a:off x="8866268" y="2389829"/>
            <a:ext cx="3125835" cy="164662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the victim(s) family, friends and society will see justice is served</a:t>
            </a:r>
          </a:p>
        </p:txBody>
      </p:sp>
      <p:sp>
        <p:nvSpPr>
          <p:cNvPr id="8" name="Flowchart: Connector 7"/>
          <p:cNvSpPr/>
          <p:nvPr/>
        </p:nvSpPr>
        <p:spPr>
          <a:xfrm>
            <a:off x="3505872" y="5042224"/>
            <a:ext cx="2874818" cy="1108364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Society is kept safe</a:t>
            </a:r>
          </a:p>
        </p:txBody>
      </p:sp>
      <p:sp>
        <p:nvSpPr>
          <p:cNvPr id="9" name="Flowchart: Connector 8"/>
          <p:cNvSpPr/>
          <p:nvPr/>
        </p:nvSpPr>
        <p:spPr>
          <a:xfrm>
            <a:off x="8969230" y="4551098"/>
            <a:ext cx="2874818" cy="1108364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strategies are implemented to reduce re-offending</a:t>
            </a:r>
          </a:p>
        </p:txBody>
      </p:sp>
      <p:sp>
        <p:nvSpPr>
          <p:cNvPr id="10" name="Flowchart: Connector 9"/>
          <p:cNvSpPr/>
          <p:nvPr/>
        </p:nvSpPr>
        <p:spPr>
          <a:xfrm>
            <a:off x="426176" y="2104775"/>
            <a:ext cx="2874818" cy="1108364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chemeClr val="accent6">
                    <a:lumMod val="50000"/>
                  </a:schemeClr>
                </a:solidFill>
              </a:rPr>
              <a:t>Deterrence</a:t>
            </a:r>
          </a:p>
        </p:txBody>
      </p:sp>
      <p:sp>
        <p:nvSpPr>
          <p:cNvPr id="11" name="Flowchart: Connector 10"/>
          <p:cNvSpPr/>
          <p:nvPr/>
        </p:nvSpPr>
        <p:spPr>
          <a:xfrm>
            <a:off x="6339793" y="2050667"/>
            <a:ext cx="2874818" cy="1108364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chemeClr val="accent6">
                    <a:lumMod val="50000"/>
                  </a:schemeClr>
                </a:solidFill>
              </a:rPr>
              <a:t>Retribution</a:t>
            </a:r>
          </a:p>
        </p:txBody>
      </p:sp>
      <p:sp>
        <p:nvSpPr>
          <p:cNvPr id="12" name="Flowchart: Connector 11"/>
          <p:cNvSpPr/>
          <p:nvPr/>
        </p:nvSpPr>
        <p:spPr>
          <a:xfrm>
            <a:off x="191943" y="4418615"/>
            <a:ext cx="3753040" cy="1377885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chemeClr val="accent6">
                    <a:lumMod val="50000"/>
                  </a:schemeClr>
                </a:solidFill>
              </a:rPr>
              <a:t>Confinement</a:t>
            </a:r>
          </a:p>
          <a:p>
            <a:pPr algn="ctr"/>
            <a:r>
              <a:rPr lang="en-GB" sz="2400" b="1" dirty="0">
                <a:solidFill>
                  <a:schemeClr val="accent6">
                    <a:lumMod val="50000"/>
                  </a:schemeClr>
                </a:solidFill>
              </a:rPr>
              <a:t>(incapacitation)</a:t>
            </a:r>
          </a:p>
        </p:txBody>
      </p:sp>
      <p:sp>
        <p:nvSpPr>
          <p:cNvPr id="13" name="Flowchart: Connector 12"/>
          <p:cNvSpPr/>
          <p:nvPr/>
        </p:nvSpPr>
        <p:spPr>
          <a:xfrm>
            <a:off x="5941579" y="4230277"/>
            <a:ext cx="3273032" cy="1108364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chemeClr val="accent6">
                    <a:lumMod val="50000"/>
                  </a:schemeClr>
                </a:solidFill>
              </a:rPr>
              <a:t>Rehabilitation</a:t>
            </a:r>
          </a:p>
        </p:txBody>
      </p:sp>
    </p:spTree>
    <p:extLst>
      <p:ext uri="{BB962C8B-B14F-4D97-AF65-F5344CB8AC3E}">
        <p14:creationId xmlns:p14="http://schemas.microsoft.com/office/powerpoint/2010/main" val="3954445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9470" y="-150725"/>
            <a:ext cx="9905998" cy="1905000"/>
          </a:xfrm>
        </p:spPr>
        <p:txBody>
          <a:bodyPr>
            <a:normAutofit/>
          </a:bodyPr>
          <a:lstStyle/>
          <a:p>
            <a:pPr algn="r"/>
            <a:r>
              <a:rPr lang="en-GB" sz="4800" dirty="0"/>
              <a:t>Deterrence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9868" y="2002929"/>
            <a:ext cx="10515600" cy="4351338"/>
          </a:xfrm>
        </p:spPr>
        <p:txBody>
          <a:bodyPr>
            <a:noAutofit/>
          </a:bodyPr>
          <a:lstStyle/>
          <a:p>
            <a:r>
              <a:rPr lang="en-GB" sz="2800" dirty="0"/>
              <a:t>Individuals are sent to prison to prevent criminals from reoffending</a:t>
            </a:r>
          </a:p>
          <a:p>
            <a:endParaRPr lang="en-GB" sz="2800" dirty="0"/>
          </a:p>
          <a:p>
            <a:r>
              <a:rPr lang="en-GB" sz="2800" dirty="0"/>
              <a:t>Based on what we already know, how can you change someone's behaviour?</a:t>
            </a:r>
          </a:p>
          <a:p>
            <a:endParaRPr lang="en-GB" sz="2800" dirty="0"/>
          </a:p>
          <a:p>
            <a:r>
              <a:rPr lang="en-GB" sz="2800" dirty="0"/>
              <a:t>the behaviourist principle is that prisoners will learn that crime is punished and therefore not want to commit a crime again</a:t>
            </a:r>
          </a:p>
          <a:p>
            <a:endParaRPr lang="en-GB" sz="2800" dirty="0"/>
          </a:p>
          <a:p>
            <a:endParaRPr lang="en-GB" sz="2800" dirty="0"/>
          </a:p>
          <a:p>
            <a:endParaRPr lang="en-GB" sz="2800" dirty="0"/>
          </a:p>
        </p:txBody>
      </p:sp>
      <p:pic>
        <p:nvPicPr>
          <p:cNvPr id="4" name="Picture 2" descr="Image result for operant conditioni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5647" y="4908208"/>
            <a:ext cx="1420478" cy="1694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Image result for punishment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2730" y="1567543"/>
            <a:ext cx="1605475" cy="2068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34449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1298" y="0"/>
            <a:ext cx="9905998" cy="1905000"/>
          </a:xfrm>
        </p:spPr>
        <p:txBody>
          <a:bodyPr>
            <a:normAutofit/>
          </a:bodyPr>
          <a:lstStyle/>
          <a:p>
            <a:pPr algn="r"/>
            <a:r>
              <a:rPr lang="en-GB" sz="4800" b="1" dirty="0"/>
              <a:t>Recidivism</a:t>
            </a:r>
            <a:endParaRPr lang="en-GB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5619" y="1905000"/>
            <a:ext cx="10571616" cy="3585755"/>
          </a:xfrm>
        </p:spPr>
        <p:txBody>
          <a:bodyPr>
            <a:noAutofit/>
          </a:bodyPr>
          <a:lstStyle/>
          <a:p>
            <a:r>
              <a:rPr lang="en-GB" sz="3200" dirty="0"/>
              <a:t>the term given for re-offending</a:t>
            </a:r>
          </a:p>
          <a:p>
            <a:endParaRPr lang="en-GB" sz="3200" dirty="0"/>
          </a:p>
          <a:p>
            <a:r>
              <a:rPr lang="en-GB" sz="3200" dirty="0"/>
              <a:t>Recidivism rates can be measured to see whether prison can be used </a:t>
            </a:r>
            <a:r>
              <a:rPr lang="en-GB" sz="3200" b="1" dirty="0"/>
              <a:t>successfully</a:t>
            </a:r>
            <a:r>
              <a:rPr lang="en-GB" sz="3200" dirty="0"/>
              <a:t> as a deterrent</a:t>
            </a:r>
          </a:p>
          <a:p>
            <a:endParaRPr lang="en-GB" sz="3200" dirty="0"/>
          </a:p>
          <a:p>
            <a:r>
              <a:rPr lang="en-GB" sz="3200" dirty="0"/>
              <a:t>Do you think prison works? Does it stop recidivism?</a:t>
            </a:r>
          </a:p>
          <a:p>
            <a:endParaRPr lang="en-GB" sz="32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41556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14528"/>
            <a:ext cx="7888514" cy="1905000"/>
          </a:xfrm>
        </p:spPr>
        <p:txBody>
          <a:bodyPr>
            <a:noAutofit/>
          </a:bodyPr>
          <a:lstStyle/>
          <a:p>
            <a:r>
              <a:rPr lang="en-GB" sz="4400" dirty="0"/>
              <a:t>In the UK, more than 2 in 4 criminals reoffend within a year (Ministry of Justice, 2013)</a:t>
            </a:r>
            <a:br>
              <a:rPr lang="en-GB" sz="4400" dirty="0"/>
            </a:br>
            <a:r>
              <a:rPr lang="en-GB" sz="4400" dirty="0"/>
              <a:t/>
            </a:r>
            <a:br>
              <a:rPr lang="en-GB" sz="4400" dirty="0"/>
            </a:br>
            <a:r>
              <a:rPr lang="en-GB" sz="4400" dirty="0"/>
              <a:t/>
            </a:r>
            <a:br>
              <a:rPr lang="en-GB" sz="4400" dirty="0"/>
            </a:br>
            <a:endParaRPr lang="en-GB" sz="4400" dirty="0"/>
          </a:p>
        </p:txBody>
      </p:sp>
      <p:pic>
        <p:nvPicPr>
          <p:cNvPr id="4098" name="Picture 2" descr="Image result for reoffending clip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3982" y="3619528"/>
            <a:ext cx="2657475" cy="290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Image result for reoffend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0775" y="2467259"/>
            <a:ext cx="4721225" cy="4390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50801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8640" y="-242682"/>
            <a:ext cx="9905998" cy="1905000"/>
          </a:xfrm>
        </p:spPr>
        <p:txBody>
          <a:bodyPr>
            <a:normAutofit/>
          </a:bodyPr>
          <a:lstStyle/>
          <a:p>
            <a:pPr algn="r"/>
            <a:r>
              <a:rPr lang="en-GB" sz="4400" dirty="0"/>
              <a:t>Why do they reoffend?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307262"/>
            <a:ext cx="6335486" cy="4351338"/>
          </a:xfrm>
        </p:spPr>
        <p:txBody>
          <a:bodyPr>
            <a:normAutofit/>
          </a:bodyPr>
          <a:lstStyle/>
          <a:p>
            <a:r>
              <a:rPr lang="en-GB" sz="4000" dirty="0"/>
              <a:t>Poor education</a:t>
            </a:r>
          </a:p>
          <a:p>
            <a:r>
              <a:rPr lang="en-GB" sz="4000" dirty="0"/>
              <a:t>Troubled backgrounds – poor socio-economic status</a:t>
            </a:r>
          </a:p>
          <a:p>
            <a:r>
              <a:rPr lang="en-GB" sz="4000" dirty="0"/>
              <a:t>Peer pressure</a:t>
            </a:r>
          </a:p>
          <a:p>
            <a:r>
              <a:rPr lang="en-GB" sz="4000" dirty="0"/>
              <a:t>Gang involvement</a:t>
            </a:r>
          </a:p>
        </p:txBody>
      </p:sp>
      <p:pic>
        <p:nvPicPr>
          <p:cNvPr id="5124" name="Picture 4" descr="Image result for poverty crim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040" y="241074"/>
            <a:ext cx="3370517" cy="2029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Image result for uk gang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5486" y="1175147"/>
            <a:ext cx="4535745" cy="2549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Image result for gangs pris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5547" y="4009274"/>
            <a:ext cx="5447392" cy="2517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8302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72700" y="10"/>
            <a:ext cx="3651467" cy="1676603"/>
          </a:xfrm>
        </p:spPr>
        <p:txBody>
          <a:bodyPr>
            <a:normAutofit/>
          </a:bodyPr>
          <a:lstStyle/>
          <a:p>
            <a:r>
              <a:rPr lang="en-GB" sz="4800" dirty="0"/>
              <a:t>Why reoffend?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503" y="1828800"/>
            <a:ext cx="4692326" cy="3785419"/>
          </a:xfrm>
        </p:spPr>
        <p:txBody>
          <a:bodyPr>
            <a:noAutofit/>
          </a:bodyPr>
          <a:lstStyle/>
          <a:p>
            <a:r>
              <a:rPr lang="en-GB" sz="3200" dirty="0"/>
              <a:t>No purpose </a:t>
            </a:r>
          </a:p>
          <a:p>
            <a:r>
              <a:rPr lang="en-GB" sz="3200" dirty="0"/>
              <a:t>They haven’t learned that the behaviour is wrong</a:t>
            </a:r>
          </a:p>
          <a:p>
            <a:r>
              <a:rPr lang="en-GB" sz="3200" dirty="0"/>
              <a:t>Use it as an excuse to escape ‘normal’ life</a:t>
            </a:r>
          </a:p>
          <a:p>
            <a:r>
              <a:rPr lang="en-GB" sz="3200" dirty="0"/>
              <a:t>In prison they are </a:t>
            </a:r>
            <a:r>
              <a:rPr lang="en-GB" sz="3200" i="1" dirty="0"/>
              <a:t>someone, </a:t>
            </a:r>
            <a:r>
              <a:rPr lang="en-GB" sz="3200" dirty="0"/>
              <a:t>outside they are </a:t>
            </a:r>
            <a:r>
              <a:rPr lang="en-GB" sz="3200" i="1" dirty="0"/>
              <a:t>no one </a:t>
            </a:r>
            <a:endParaRPr lang="en-GB" sz="3200" dirty="0"/>
          </a:p>
          <a:p>
            <a:endParaRPr lang="en-GB" sz="3200" dirty="0"/>
          </a:p>
        </p:txBody>
      </p:sp>
      <p:sp>
        <p:nvSpPr>
          <p:cNvPr id="4" name="Rectangle 3"/>
          <p:cNvSpPr/>
          <p:nvPr/>
        </p:nvSpPr>
        <p:spPr>
          <a:xfrm>
            <a:off x="5602514" y="1538514"/>
            <a:ext cx="6589486" cy="52396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146" name="Picture 2" descr="Related imag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06" r="13490"/>
          <a:stretch/>
        </p:blipFill>
        <p:spPr bwMode="auto">
          <a:xfrm>
            <a:off x="5921830" y="1538514"/>
            <a:ext cx="5780610" cy="524873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58734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003" y="-611188"/>
            <a:ext cx="9905998" cy="1905000"/>
          </a:xfrm>
        </p:spPr>
        <p:txBody>
          <a:bodyPr>
            <a:normAutofit/>
          </a:bodyPr>
          <a:lstStyle/>
          <a:p>
            <a:pPr algn="r"/>
            <a:r>
              <a:rPr lang="en-GB" sz="4400" dirty="0"/>
              <a:t>Retribution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42113" y="1533753"/>
            <a:ext cx="7104744" cy="4351338"/>
          </a:xfrm>
        </p:spPr>
        <p:txBody>
          <a:bodyPr>
            <a:noAutofit/>
          </a:bodyPr>
          <a:lstStyle/>
          <a:p>
            <a:r>
              <a:rPr lang="en-GB" sz="2800" dirty="0"/>
              <a:t>Individuals may be sent to prison based on the feelings of the victim(s) and their close family, friends and society</a:t>
            </a:r>
          </a:p>
          <a:p>
            <a:endParaRPr lang="en-GB" sz="2800" dirty="0"/>
          </a:p>
          <a:p>
            <a:r>
              <a:rPr lang="en-GB" sz="2800" dirty="0"/>
              <a:t>It is based on the idea the offender has ‘hurt’ someone else and should pay for their actions</a:t>
            </a:r>
          </a:p>
          <a:p>
            <a:endParaRPr lang="en-GB" sz="2800" dirty="0"/>
          </a:p>
          <a:p>
            <a:r>
              <a:rPr lang="en-GB" sz="2800" dirty="0"/>
              <a:t>By sending them to prison, the offender loses their freedom and this is seen as a necessary consequence for their actions</a:t>
            </a:r>
          </a:p>
        </p:txBody>
      </p:sp>
      <p:pic>
        <p:nvPicPr>
          <p:cNvPr id="7170" name="Picture 2" descr="Image result for payback clipar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003" y="4889048"/>
            <a:ext cx="1632539" cy="1595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xplosion 1 3"/>
          <p:cNvSpPr/>
          <p:nvPr/>
        </p:nvSpPr>
        <p:spPr>
          <a:xfrm>
            <a:off x="359227" y="103186"/>
            <a:ext cx="3429002" cy="1943555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How much time is ‘enough’?</a:t>
            </a:r>
          </a:p>
        </p:txBody>
      </p:sp>
      <p:sp>
        <p:nvSpPr>
          <p:cNvPr id="6" name="Explosion 1 5"/>
          <p:cNvSpPr/>
          <p:nvPr/>
        </p:nvSpPr>
        <p:spPr>
          <a:xfrm>
            <a:off x="2409371" y="5161190"/>
            <a:ext cx="2532742" cy="1696809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Should life mean life?</a:t>
            </a:r>
          </a:p>
        </p:txBody>
      </p:sp>
      <p:pic>
        <p:nvPicPr>
          <p:cNvPr id="7" name="Picture 6" descr="Image result for soprano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227" y="2046741"/>
            <a:ext cx="4582886" cy="257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06129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8842" y="-261258"/>
            <a:ext cx="9905998" cy="1905000"/>
          </a:xfrm>
        </p:spPr>
        <p:txBody>
          <a:bodyPr>
            <a:normAutofit/>
          </a:bodyPr>
          <a:lstStyle/>
          <a:p>
            <a:pPr algn="ctr"/>
            <a:r>
              <a:rPr lang="en-GB" sz="4400" dirty="0"/>
              <a:t>Confinement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7146" y="1643742"/>
            <a:ext cx="7554686" cy="4351338"/>
          </a:xfrm>
        </p:spPr>
        <p:txBody>
          <a:bodyPr>
            <a:noAutofit/>
          </a:bodyPr>
          <a:lstStyle/>
          <a:p>
            <a:r>
              <a:rPr lang="en-GB" sz="2800" dirty="0"/>
              <a:t>Some offenders (violent offenders or sexual offenders) are seen to pose a threat to society – these individuals need to be incapacitated </a:t>
            </a:r>
          </a:p>
          <a:p>
            <a:pPr marL="0" indent="0">
              <a:buNone/>
            </a:pPr>
            <a:endParaRPr lang="en-GB" sz="2800" dirty="0"/>
          </a:p>
          <a:p>
            <a:r>
              <a:rPr lang="en-GB" sz="2800" dirty="0"/>
              <a:t>While in prison or a young offenders institute, the offender is </a:t>
            </a:r>
            <a:r>
              <a:rPr lang="en-GB" sz="2800" b="1" dirty="0"/>
              <a:t>not</a:t>
            </a:r>
            <a:r>
              <a:rPr lang="en-GB" sz="2800" dirty="0"/>
              <a:t> free to commit other crimes</a:t>
            </a:r>
          </a:p>
          <a:p>
            <a:endParaRPr lang="en-GB" sz="2800" dirty="0"/>
          </a:p>
          <a:p>
            <a:r>
              <a:rPr lang="en-GB" sz="2800" dirty="0"/>
              <a:t>By putting them in prison for a period of time they are no longer a threat to society</a:t>
            </a:r>
          </a:p>
        </p:txBody>
      </p:sp>
      <p:pic>
        <p:nvPicPr>
          <p:cNvPr id="8194" name="Picture 2" descr="Image result for clip art gang crim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2261" y="261257"/>
            <a:ext cx="3333750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Image result for society saf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3003" y="4465637"/>
            <a:ext cx="2133600" cy="2133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4907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0728" y="0"/>
            <a:ext cx="9905998" cy="1905000"/>
          </a:xfrm>
        </p:spPr>
        <p:txBody>
          <a:bodyPr>
            <a:normAutofit/>
          </a:bodyPr>
          <a:lstStyle/>
          <a:p>
            <a:pPr algn="r"/>
            <a:r>
              <a:rPr lang="en-GB" sz="4800" dirty="0"/>
              <a:t>If offenders are in prison, is society safe?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GB" sz="2800" dirty="0"/>
              <a:t>Despite government statistics which suggest crime levels are falling, imprisonment rates are increasing</a:t>
            </a:r>
          </a:p>
          <a:p>
            <a:r>
              <a:rPr lang="en-GB" sz="2800" dirty="0"/>
              <a:t>What does this mean?</a:t>
            </a:r>
          </a:p>
          <a:p>
            <a:r>
              <a:rPr lang="en-GB" sz="2800" dirty="0"/>
              <a:t>Does prison become a ‘-school for crime’?....think of Sutherland’s differential association theory </a:t>
            </a:r>
          </a:p>
        </p:txBody>
      </p:sp>
    </p:spTree>
    <p:extLst>
      <p:ext uri="{BB962C8B-B14F-4D97-AF65-F5344CB8AC3E}">
        <p14:creationId xmlns:p14="http://schemas.microsoft.com/office/powerpoint/2010/main" val="1593183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Image result for prison easy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20" b="1"/>
          <a:stretch/>
        </p:blipFill>
        <p:spPr bwMode="auto">
          <a:xfrm>
            <a:off x="6090613" y="640082"/>
            <a:ext cx="5461724" cy="5577837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6255" y="-198220"/>
            <a:ext cx="5127031" cy="1676603"/>
          </a:xfrm>
        </p:spPr>
        <p:txBody>
          <a:bodyPr>
            <a:normAutofit/>
          </a:bodyPr>
          <a:lstStyle/>
          <a:p>
            <a:r>
              <a:rPr lang="en-GB" sz="4400" dirty="0"/>
              <a:t>Not only this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8931" y="2133600"/>
            <a:ext cx="5127029" cy="3785419"/>
          </a:xfrm>
        </p:spPr>
        <p:txBody>
          <a:bodyPr>
            <a:noAutofit/>
          </a:bodyPr>
          <a:lstStyle/>
          <a:p>
            <a:pPr>
              <a:lnSpc>
                <a:spcPct val="70000"/>
              </a:lnSpc>
            </a:pPr>
            <a:endParaRPr lang="en-GB" sz="3600" dirty="0"/>
          </a:p>
          <a:p>
            <a:pPr>
              <a:lnSpc>
                <a:spcPct val="70000"/>
              </a:lnSpc>
            </a:pPr>
            <a:r>
              <a:rPr lang="en-GB" sz="3600" dirty="0"/>
              <a:t>To some, prison is not a deterrent – some may want to go or even return</a:t>
            </a:r>
          </a:p>
          <a:p>
            <a:pPr>
              <a:lnSpc>
                <a:spcPct val="70000"/>
              </a:lnSpc>
            </a:pPr>
            <a:endParaRPr lang="en-GB" sz="3600" dirty="0"/>
          </a:p>
          <a:p>
            <a:pPr>
              <a:lnSpc>
                <a:spcPct val="70000"/>
              </a:lnSpc>
            </a:pPr>
            <a:r>
              <a:rPr lang="en-GB" sz="3600" dirty="0"/>
              <a:t>Recent news story saw partying, drugs and mobile phones being used</a:t>
            </a:r>
          </a:p>
          <a:p>
            <a:pPr>
              <a:lnSpc>
                <a:spcPct val="70000"/>
              </a:lnSpc>
            </a:pPr>
            <a:endParaRPr lang="en-GB" sz="3600" dirty="0"/>
          </a:p>
          <a:p>
            <a:pPr>
              <a:lnSpc>
                <a:spcPct val="70000"/>
              </a:lnSpc>
            </a:pPr>
            <a:endParaRPr lang="en-GB" sz="36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096226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‘</a:t>
            </a:r>
            <a:r>
              <a:rPr lang="en-GB" sz="7200" b="1" dirty="0" err="1"/>
              <a:t>Prisonation</a:t>
            </a:r>
            <a:r>
              <a:rPr lang="en-GB" sz="7200" b="1" dirty="0"/>
              <a:t>’ </a:t>
            </a:r>
            <a:endParaRPr lang="en-US" sz="7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2110" y="2309948"/>
            <a:ext cx="9905998" cy="3124201"/>
          </a:xfrm>
        </p:spPr>
        <p:txBody>
          <a:bodyPr>
            <a:normAutofit/>
          </a:bodyPr>
          <a:lstStyle/>
          <a:p>
            <a:r>
              <a:rPr lang="en-GB" sz="4000" dirty="0"/>
              <a:t>Some behaviours considered unacceptable in the outside world are encouraged via socialisation into an inmate code </a:t>
            </a:r>
            <a:endParaRPr lang="en-US" sz="40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4183216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93132" y="0"/>
            <a:ext cx="4591811" cy="1676603"/>
          </a:xfrm>
        </p:spPr>
        <p:txBody>
          <a:bodyPr>
            <a:normAutofit/>
          </a:bodyPr>
          <a:lstStyle/>
          <a:p>
            <a:r>
              <a:rPr lang="en-GB" sz="4400" dirty="0"/>
              <a:t>Rehabilitation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3567" y="1940109"/>
            <a:ext cx="9398585" cy="3785419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GB" sz="3200" dirty="0"/>
              <a:t>As we know, behaviours can be changed</a:t>
            </a:r>
          </a:p>
          <a:p>
            <a:pPr>
              <a:lnSpc>
                <a:spcPct val="80000"/>
              </a:lnSpc>
            </a:pPr>
            <a:endParaRPr lang="en-GB" sz="3200" dirty="0"/>
          </a:p>
          <a:p>
            <a:pPr>
              <a:lnSpc>
                <a:spcPct val="80000"/>
              </a:lnSpc>
            </a:pPr>
            <a:r>
              <a:rPr lang="en-GB" sz="3200" dirty="0"/>
              <a:t>It is argued that a prison sentence allows for rehabilitation of the offender, so that they will not re-offend</a:t>
            </a:r>
          </a:p>
          <a:p>
            <a:pPr>
              <a:lnSpc>
                <a:spcPct val="80000"/>
              </a:lnSpc>
            </a:pPr>
            <a:endParaRPr lang="en-GB" sz="3200" dirty="0"/>
          </a:p>
          <a:p>
            <a:pPr>
              <a:lnSpc>
                <a:spcPct val="80000"/>
              </a:lnSpc>
            </a:pPr>
            <a:r>
              <a:rPr lang="en-GB" sz="3200" b="1" dirty="0"/>
              <a:t>This is different to deterrence</a:t>
            </a:r>
          </a:p>
          <a:p>
            <a:pPr>
              <a:lnSpc>
                <a:spcPct val="80000"/>
              </a:lnSpc>
            </a:pPr>
            <a:endParaRPr lang="en-GB" sz="3200" dirty="0"/>
          </a:p>
          <a:p>
            <a:pPr>
              <a:lnSpc>
                <a:spcPct val="80000"/>
              </a:lnSpc>
            </a:pPr>
            <a:r>
              <a:rPr lang="en-GB" sz="3200" dirty="0"/>
              <a:t>Counselling and offender programmes are offered within the prison</a:t>
            </a:r>
          </a:p>
        </p:txBody>
      </p:sp>
      <p:pic>
        <p:nvPicPr>
          <p:cNvPr id="10244" name="Picture 4" descr="Image result for prison rehabilitatio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2152" y="629267"/>
            <a:ext cx="1856439" cy="2086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6904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Image result for prison rehabilitation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7" r="17065" b="-1"/>
          <a:stretch/>
        </p:blipFill>
        <p:spPr bwMode="auto">
          <a:xfrm>
            <a:off x="5909480" y="10"/>
            <a:ext cx="6282519" cy="685799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64597" y="566714"/>
            <a:ext cx="3651467" cy="1676603"/>
          </a:xfrm>
        </p:spPr>
        <p:txBody>
          <a:bodyPr>
            <a:normAutofit/>
          </a:bodyPr>
          <a:lstStyle/>
          <a:p>
            <a:r>
              <a:rPr lang="en-GB" b="1" u="sng" dirty="0"/>
              <a:t>Rehabilitation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1419" y="1053478"/>
            <a:ext cx="5279572" cy="5113476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GB" sz="3200" dirty="0"/>
              <a:t>Offenders can be provided with an education, useful life skills, trades</a:t>
            </a:r>
          </a:p>
          <a:p>
            <a:pPr>
              <a:lnSpc>
                <a:spcPct val="80000"/>
              </a:lnSpc>
            </a:pPr>
            <a:endParaRPr lang="en-GB" sz="3200" dirty="0"/>
          </a:p>
          <a:p>
            <a:pPr>
              <a:lnSpc>
                <a:spcPct val="80000"/>
              </a:lnSpc>
            </a:pPr>
            <a:r>
              <a:rPr lang="en-GB" sz="3200" dirty="0"/>
              <a:t>These help prepare offenders for their lives outside of prison to help them live as normal lives as possible</a:t>
            </a:r>
          </a:p>
        </p:txBody>
      </p:sp>
    </p:spTree>
    <p:extLst>
      <p:ext uri="{BB962C8B-B14F-4D97-AF65-F5344CB8AC3E}">
        <p14:creationId xmlns:p14="http://schemas.microsoft.com/office/powerpoint/2010/main" val="3142680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4031" y="1439091"/>
            <a:ext cx="9905998" cy="3124201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endParaRPr lang="en-GB" sz="4000" dirty="0"/>
          </a:p>
          <a:p>
            <a:pPr marL="0" indent="0">
              <a:lnSpc>
                <a:spcPct val="80000"/>
              </a:lnSpc>
              <a:buNone/>
            </a:pPr>
            <a:r>
              <a:rPr lang="en-GB" sz="4000" dirty="0"/>
              <a:t>However;</a:t>
            </a:r>
          </a:p>
          <a:p>
            <a:pPr>
              <a:lnSpc>
                <a:spcPct val="80000"/>
              </a:lnSpc>
            </a:pPr>
            <a:r>
              <a:rPr lang="en-GB" sz="4000" dirty="0"/>
              <a:t>The waiting list is very high (often some finish their sentence before making it to the top of the list)</a:t>
            </a:r>
          </a:p>
          <a:p>
            <a:pPr>
              <a:lnSpc>
                <a:spcPct val="80000"/>
              </a:lnSpc>
            </a:pPr>
            <a:r>
              <a:rPr lang="en-GB" sz="4000" dirty="0"/>
              <a:t>Budget cuts</a:t>
            </a:r>
          </a:p>
          <a:p>
            <a:pPr>
              <a:lnSpc>
                <a:spcPct val="80000"/>
              </a:lnSpc>
            </a:pPr>
            <a:r>
              <a:rPr lang="en-GB" sz="4000" dirty="0"/>
              <a:t>To change, an individual must want to</a:t>
            </a:r>
          </a:p>
          <a:p>
            <a:endParaRPr lang="en-GB" sz="40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3465306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5950" y="1134290"/>
            <a:ext cx="9905998" cy="3124201"/>
          </a:xfrm>
        </p:spPr>
        <p:txBody>
          <a:bodyPr>
            <a:normAutofit/>
          </a:bodyPr>
          <a:lstStyle/>
          <a:p>
            <a:r>
              <a:rPr lang="en-GB" sz="3200" dirty="0"/>
              <a:t>Do you think incarceration in prison is effective for reducing reoffending?</a:t>
            </a:r>
          </a:p>
          <a:p>
            <a:endParaRPr lang="en-GB" sz="3200" dirty="0"/>
          </a:p>
          <a:p>
            <a:r>
              <a:rPr lang="en-GB" sz="3200" dirty="0"/>
              <a:t>If not, what else could be done?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6882727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250" y="-252344"/>
            <a:ext cx="11290516" cy="2827526"/>
          </a:xfrm>
        </p:spPr>
        <p:txBody>
          <a:bodyPr>
            <a:normAutofit fontScale="90000"/>
          </a:bodyPr>
          <a:lstStyle/>
          <a:p>
            <a:r>
              <a:rPr lang="en-GB" sz="4000" dirty="0"/>
              <a:t/>
            </a:r>
            <a:br>
              <a:rPr lang="en-GB" sz="4000" dirty="0"/>
            </a:br>
            <a:r>
              <a:rPr lang="en-GB" sz="4000" dirty="0"/>
              <a:t>TASK Choice: Either make an advertisement </a:t>
            </a:r>
            <a:r>
              <a:rPr lang="en-GB" sz="4000" dirty="0">
                <a:solidFill>
                  <a:schemeClr val="accent1">
                    <a:lumMod val="75000"/>
                  </a:schemeClr>
                </a:solidFill>
              </a:rPr>
              <a:t>promoting the use of prisons as a means of dealing with offending behaviour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5250" y="3290422"/>
            <a:ext cx="575681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You should identify prisons </a:t>
            </a:r>
            <a:r>
              <a:rPr lang="en-GB" sz="2800" b="1" dirty="0">
                <a:solidFill>
                  <a:srgbClr val="00B050"/>
                </a:solidFill>
              </a:rPr>
              <a:t>four functions</a:t>
            </a:r>
            <a:r>
              <a:rPr lang="en-GB" sz="2800" dirty="0"/>
              <a:t/>
            </a:r>
            <a:br>
              <a:rPr lang="en-GB" sz="2800" dirty="0"/>
            </a:br>
            <a:endParaRPr lang="en-GB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You should also comment on </a:t>
            </a:r>
            <a:r>
              <a:rPr lang="en-GB" sz="2800" dirty="0">
                <a:solidFill>
                  <a:srgbClr val="00B050"/>
                </a:solidFill>
              </a:rPr>
              <a:t>how effective</a:t>
            </a:r>
            <a:r>
              <a:rPr lang="en-GB" sz="2800" dirty="0"/>
              <a:t> you think these are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6185938" y="2357641"/>
            <a:ext cx="5696607" cy="3895841"/>
          </a:xfrm>
        </p:spPr>
        <p:txBody>
          <a:bodyPr>
            <a:normAutofit/>
          </a:bodyPr>
          <a:lstStyle/>
          <a:p>
            <a:r>
              <a:rPr lang="en-GB" sz="2800" dirty="0"/>
              <a:t>You should </a:t>
            </a:r>
            <a:r>
              <a:rPr lang="en-GB" sz="2800" dirty="0">
                <a:solidFill>
                  <a:srgbClr val="00B050"/>
                </a:solidFill>
              </a:rPr>
              <a:t>identify the psychological effects of custodial sentencing</a:t>
            </a:r>
          </a:p>
          <a:p>
            <a:pPr lvl="1"/>
            <a:r>
              <a:rPr lang="en-GB" sz="2800" b="1" dirty="0"/>
              <a:t>Positive and negative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527390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5400" dirty="0">
                <a:solidFill>
                  <a:srgbClr val="00B050"/>
                </a:solidFill>
              </a:rPr>
              <a:t>Or …. exam question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4000" dirty="0"/>
              <a:t>Discuss whether custodial sentencing is an effective way of dealing with offenders (16 marks)</a:t>
            </a:r>
          </a:p>
          <a:p>
            <a:pPr marL="36900" indent="0">
              <a:buNone/>
            </a:pPr>
            <a:endParaRPr lang="en-GB" sz="4000" dirty="0">
              <a:solidFill>
                <a:srgbClr val="00B05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3084174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245581" y="1572766"/>
            <a:ext cx="5597588" cy="5154169"/>
          </a:xfrm>
        </p:spPr>
        <p:txBody>
          <a:bodyPr>
            <a:noAutofit/>
          </a:bodyPr>
          <a:lstStyle/>
          <a:p>
            <a:pPr lvl="0">
              <a:lnSpc>
                <a:spcPct val="80000"/>
              </a:lnSpc>
              <a:buClr>
                <a:srgbClr val="5EB92D"/>
              </a:buClr>
            </a:pPr>
            <a:r>
              <a:rPr lang="en-GB" sz="2400" b="1" dirty="0">
                <a:cs typeface="Times New Roman" pitchFamily="18"/>
              </a:rPr>
              <a:t>Custodial sentencing </a:t>
            </a:r>
            <a:r>
              <a:rPr lang="en-GB" sz="2400" dirty="0">
                <a:cs typeface="Times New Roman" pitchFamily="18"/>
              </a:rPr>
              <a:t>involves imprisonment for offending behaviour and serves several functions:</a:t>
            </a:r>
          </a:p>
          <a:p>
            <a:pPr marL="342900" lvl="0" indent="-342900">
              <a:lnSpc>
                <a:spcPct val="80000"/>
              </a:lnSpc>
              <a:buClr>
                <a:srgbClr val="5EB92D"/>
              </a:buClr>
              <a:buFont typeface="+mj-lt"/>
              <a:buAutoNum type="arabicPeriod"/>
            </a:pPr>
            <a:r>
              <a:rPr lang="en-GB" sz="2400" b="1" i="1" dirty="0">
                <a:cs typeface="Times New Roman" pitchFamily="18"/>
              </a:rPr>
              <a:t>Deterrence</a:t>
            </a:r>
            <a:r>
              <a:rPr lang="en-GB" sz="2400" dirty="0">
                <a:cs typeface="Times New Roman" pitchFamily="18"/>
              </a:rPr>
              <a:t> – imprisonment is so unpleasant that criminals will not re-offend.</a:t>
            </a:r>
          </a:p>
          <a:p>
            <a:pPr marL="342900" lvl="0" indent="-342900">
              <a:lnSpc>
                <a:spcPct val="80000"/>
              </a:lnSpc>
              <a:buClr>
                <a:srgbClr val="5EB92D"/>
              </a:buClr>
              <a:buFont typeface="+mj-lt"/>
              <a:buAutoNum type="arabicPeriod"/>
            </a:pPr>
            <a:r>
              <a:rPr lang="en-GB" sz="2400" b="1" i="1" dirty="0">
                <a:cs typeface="Times New Roman" pitchFamily="18"/>
              </a:rPr>
              <a:t>Retribution</a:t>
            </a:r>
            <a:r>
              <a:rPr lang="en-GB" sz="2400" b="1" dirty="0">
                <a:cs typeface="Times New Roman" pitchFamily="18"/>
              </a:rPr>
              <a:t> </a:t>
            </a:r>
            <a:r>
              <a:rPr lang="en-GB" sz="2400" dirty="0">
                <a:cs typeface="Times New Roman" pitchFamily="18"/>
              </a:rPr>
              <a:t>– imprisonment punishes offenders for their criminal actions.</a:t>
            </a:r>
          </a:p>
          <a:p>
            <a:pPr marL="342900" lvl="0" indent="-342900">
              <a:lnSpc>
                <a:spcPct val="80000"/>
              </a:lnSpc>
              <a:buClr>
                <a:srgbClr val="5EB92D"/>
              </a:buClr>
              <a:buFont typeface="+mj-lt"/>
              <a:buAutoNum type="arabicPeriod"/>
            </a:pPr>
            <a:r>
              <a:rPr lang="en-GB" sz="2400" b="1" i="1" dirty="0">
                <a:cs typeface="Times New Roman" pitchFamily="18"/>
              </a:rPr>
              <a:t>Confinement</a:t>
            </a:r>
            <a:r>
              <a:rPr lang="en-GB" sz="2400" b="1" dirty="0">
                <a:cs typeface="Times New Roman" pitchFamily="18"/>
              </a:rPr>
              <a:t> </a:t>
            </a:r>
            <a:r>
              <a:rPr lang="en-GB" sz="2400" dirty="0">
                <a:cs typeface="Times New Roman" pitchFamily="18"/>
              </a:rPr>
              <a:t>– imprisonment protects society through offenders not being free to </a:t>
            </a:r>
            <a:r>
              <a:rPr lang="en-GB" sz="2400" dirty="0" smtClean="0">
                <a:cs typeface="Times New Roman" pitchFamily="18"/>
              </a:rPr>
              <a:t>re-offend</a:t>
            </a:r>
            <a:r>
              <a:rPr lang="en-GB" sz="2400" dirty="0">
                <a:cs typeface="Times New Roman" pitchFamily="18"/>
              </a:rPr>
              <a:t>.</a:t>
            </a:r>
          </a:p>
          <a:p>
            <a:pPr marL="342900" lvl="0" indent="-342900">
              <a:lnSpc>
                <a:spcPct val="80000"/>
              </a:lnSpc>
              <a:buClr>
                <a:srgbClr val="5EB92D"/>
              </a:buClr>
              <a:buFont typeface="+mj-lt"/>
              <a:buAutoNum type="arabicPeriod"/>
            </a:pPr>
            <a:r>
              <a:rPr lang="en-GB" sz="2400" b="1" i="1" dirty="0">
                <a:cs typeface="Times New Roman" pitchFamily="18"/>
              </a:rPr>
              <a:t>Rehabilitation</a:t>
            </a:r>
            <a:r>
              <a:rPr lang="en-GB" sz="2400" b="1" dirty="0">
                <a:cs typeface="Times New Roman" pitchFamily="18"/>
              </a:rPr>
              <a:t> </a:t>
            </a:r>
            <a:r>
              <a:rPr lang="en-GB" sz="2400" dirty="0">
                <a:cs typeface="Times New Roman" pitchFamily="18"/>
              </a:rPr>
              <a:t>– imprisonment allows for counselling and other programmes to help teach criminals not to re-offend.</a:t>
            </a:r>
          </a:p>
          <a:p>
            <a:endParaRPr lang="en-US" sz="24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6033452" y="1089004"/>
            <a:ext cx="6021388" cy="5637931"/>
          </a:xfrm>
        </p:spPr>
        <p:txBody>
          <a:bodyPr>
            <a:noAutofit/>
          </a:bodyPr>
          <a:lstStyle/>
          <a:p>
            <a:pPr>
              <a:lnSpc>
                <a:spcPct val="70000"/>
              </a:lnSpc>
              <a:buClr>
                <a:srgbClr val="5EB92D"/>
              </a:buClr>
            </a:pPr>
            <a:r>
              <a:rPr lang="en-GB" sz="2400" b="1" dirty="0">
                <a:cs typeface="Times New Roman" pitchFamily="18"/>
              </a:rPr>
              <a:t>The psychological effects of custodial sentencing </a:t>
            </a:r>
            <a:r>
              <a:rPr lang="en-GB" sz="2400" dirty="0">
                <a:cs typeface="Times New Roman" pitchFamily="18"/>
              </a:rPr>
              <a:t>concern the mental consequences of imprisonment:</a:t>
            </a:r>
          </a:p>
          <a:p>
            <a:pPr marL="342900" indent="-342900">
              <a:lnSpc>
                <a:spcPct val="70000"/>
              </a:lnSpc>
              <a:buClr>
                <a:srgbClr val="5EB92D"/>
              </a:buClr>
              <a:buFont typeface="+mj-lt"/>
              <a:buAutoNum type="arabicPeriod"/>
            </a:pPr>
            <a:r>
              <a:rPr lang="en-GB" sz="2400" b="1" i="1" dirty="0">
                <a:cs typeface="Times New Roman" pitchFamily="18"/>
              </a:rPr>
              <a:t>Institutionalisation</a:t>
            </a:r>
            <a:r>
              <a:rPr lang="en-GB" sz="2400" dirty="0">
                <a:cs typeface="Times New Roman" pitchFamily="18"/>
              </a:rPr>
              <a:t> – individuals deliberately </a:t>
            </a:r>
            <a:r>
              <a:rPr lang="en-GB" sz="2400" dirty="0" smtClean="0">
                <a:cs typeface="Times New Roman" pitchFamily="18"/>
              </a:rPr>
              <a:t>re-offend</a:t>
            </a:r>
            <a:r>
              <a:rPr lang="en-GB" sz="2400" dirty="0">
                <a:cs typeface="Times New Roman" pitchFamily="18"/>
              </a:rPr>
              <a:t>, as they cannot live independently outside of prison.</a:t>
            </a:r>
          </a:p>
          <a:p>
            <a:pPr marL="342900" indent="-342900">
              <a:lnSpc>
                <a:spcPct val="70000"/>
              </a:lnSpc>
              <a:buClr>
                <a:srgbClr val="5EB92D"/>
              </a:buClr>
              <a:buFont typeface="+mj-lt"/>
              <a:buAutoNum type="arabicPeriod"/>
            </a:pPr>
            <a:r>
              <a:rPr lang="en-GB" sz="2400" b="1" i="1" dirty="0">
                <a:cs typeface="Times New Roman" pitchFamily="18"/>
              </a:rPr>
              <a:t>Negative mental health </a:t>
            </a:r>
            <a:r>
              <a:rPr lang="en-GB" sz="2400" dirty="0">
                <a:cs typeface="Times New Roman" pitchFamily="18"/>
              </a:rPr>
              <a:t>– imprisonment incurs high levels of self-harm, suicide, depression, etc.</a:t>
            </a:r>
          </a:p>
          <a:p>
            <a:pPr>
              <a:lnSpc>
                <a:spcPct val="70000"/>
              </a:lnSpc>
              <a:buClr>
                <a:srgbClr val="5EB92D"/>
              </a:buClr>
            </a:pPr>
            <a:r>
              <a:rPr lang="en-GB" sz="2400" b="1" dirty="0">
                <a:cs typeface="Times New Roman" pitchFamily="18"/>
              </a:rPr>
              <a:t>Recidivism</a:t>
            </a:r>
            <a:r>
              <a:rPr lang="en-GB" sz="2400" dirty="0">
                <a:cs typeface="Times New Roman" pitchFamily="18"/>
              </a:rPr>
              <a:t> – imprisonment incurs high </a:t>
            </a:r>
            <a:br>
              <a:rPr lang="en-GB" sz="2400" dirty="0">
                <a:cs typeface="Times New Roman" pitchFamily="18"/>
              </a:rPr>
            </a:br>
            <a:r>
              <a:rPr lang="en-GB" sz="2400" dirty="0">
                <a:cs typeface="Times New Roman" pitchFamily="18"/>
              </a:rPr>
              <a:t>re-offending levels through institutionalisation, the learning of criminal skills in prison, and </a:t>
            </a:r>
            <a:br>
              <a:rPr lang="en-GB" sz="2400" dirty="0">
                <a:cs typeface="Times New Roman" pitchFamily="18"/>
              </a:rPr>
            </a:br>
            <a:r>
              <a:rPr lang="en-GB" sz="2400" dirty="0">
                <a:cs typeface="Times New Roman" pitchFamily="18"/>
              </a:rPr>
              <a:t>ex-prisoners finding employment hard to come by.</a:t>
            </a:r>
          </a:p>
          <a:p>
            <a:pPr>
              <a:lnSpc>
                <a:spcPct val="70000"/>
              </a:lnSpc>
              <a:buClr>
                <a:srgbClr val="5EB92D"/>
              </a:buClr>
            </a:pPr>
            <a:endParaRPr lang="en-GB" sz="2400" dirty="0">
              <a:cs typeface="Times New Roman" pitchFamily="18"/>
            </a:endParaRPr>
          </a:p>
          <a:p>
            <a:endParaRPr lang="en-US" sz="2400" dirty="0"/>
          </a:p>
        </p:txBody>
      </p:sp>
      <p:sp>
        <p:nvSpPr>
          <p:cNvPr id="7" name="Title 1"/>
          <p:cNvSpPr txBox="1">
            <a:spLocks noGrp="1"/>
          </p:cNvSpPr>
          <p:nvPr>
            <p:ph type="title"/>
          </p:nvPr>
        </p:nvSpPr>
        <p:spPr>
          <a:xfrm>
            <a:off x="1237207" y="182880"/>
            <a:ext cx="9905998" cy="7254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lIns="91440" tIns="45720" rIns="91440" bIns="45720" rtlCol="0" anchor="ctr" anchorCtr="1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solidFill>
                  <a:schemeClr val="accent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GB" b="1" dirty="0">
                <a:solidFill>
                  <a:srgbClr val="FF0000"/>
                </a:solidFill>
                <a:latin typeface="Helvetica"/>
                <a:cs typeface="Helvetica"/>
              </a:rPr>
              <a:t> </a:t>
            </a:r>
            <a:r>
              <a:rPr lang="en-GB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OVERVIEW</a:t>
            </a:r>
            <a:r>
              <a:rPr lang="en-GB" b="1" dirty="0">
                <a:solidFill>
                  <a:srgbClr val="FF0000"/>
                </a:solidFill>
                <a:latin typeface="Helvetica"/>
                <a:cs typeface="Helvetica"/>
              </a:rPr>
              <a:t> </a:t>
            </a:r>
            <a:r>
              <a:rPr lang="en-GB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OF KEY CONCEPTS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7542546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sh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5AD0B8"/>
      </a:accent1>
      <a:accent2>
        <a:srgbClr val="47BB7E"/>
      </a:accent2>
      <a:accent3>
        <a:srgbClr val="96CD4B"/>
      </a:accent3>
      <a:accent4>
        <a:srgbClr val="61C7DD"/>
      </a:accent4>
      <a:accent5>
        <a:srgbClr val="2495CF"/>
      </a:accent5>
      <a:accent6>
        <a:srgbClr val="5A74D1"/>
      </a:accent6>
      <a:hlink>
        <a:srgbClr val="72CEBB"/>
      </a:hlink>
      <a:folHlink>
        <a:srgbClr val="98E6D6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0F262FD6-3409-4039-A531-64BD4D2F99E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Mesh</Template>
  <TotalTime>373</TotalTime>
  <Words>1280</Words>
  <Application>Microsoft Office PowerPoint</Application>
  <PresentationFormat>Widescreen</PresentationFormat>
  <Paragraphs>182</Paragraphs>
  <Slides>36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2" baseType="lpstr">
      <vt:lpstr>Arial</vt:lpstr>
      <vt:lpstr>Calibri</vt:lpstr>
      <vt:lpstr>Century Gothic</vt:lpstr>
      <vt:lpstr>Helvetica</vt:lpstr>
      <vt:lpstr>Times New Roman</vt:lpstr>
      <vt:lpstr>Mesh</vt:lpstr>
      <vt:lpstr>Dealing with offending behaviour</vt:lpstr>
      <vt:lpstr>How should WE deal with offending behaviour?</vt:lpstr>
      <vt:lpstr>PowerPoint Presentation</vt:lpstr>
      <vt:lpstr>PowerPoint Presentation</vt:lpstr>
      <vt:lpstr>PowerPoint Presentation</vt:lpstr>
      <vt:lpstr>PowerPoint Presentation</vt:lpstr>
      <vt:lpstr>Custodial sentences</vt:lpstr>
      <vt:lpstr>PowerPoint Presentation</vt:lpstr>
      <vt:lpstr>Effects of custodial sentences </vt:lpstr>
      <vt:lpstr>Negative effects on mental health</vt:lpstr>
      <vt:lpstr>Negative effects on mental health</vt:lpstr>
      <vt:lpstr>Mental health in prison</vt:lpstr>
      <vt:lpstr>PowerPoint Presentation</vt:lpstr>
      <vt:lpstr>Why??  There are lots of possible reasons </vt:lpstr>
      <vt:lpstr>PowerPoint Presentation</vt:lpstr>
      <vt:lpstr>Institutionalisation</vt:lpstr>
      <vt:lpstr>Institutionalisation</vt:lpstr>
      <vt:lpstr>What is the point in custodial sentencing?</vt:lpstr>
      <vt:lpstr>PowerPoint Presentation</vt:lpstr>
      <vt:lpstr>Deterrence</vt:lpstr>
      <vt:lpstr>Recidivism</vt:lpstr>
      <vt:lpstr>In the UK, more than 2 in 4 criminals reoffend within a year (Ministry of Justice, 2013)   </vt:lpstr>
      <vt:lpstr>Why do they reoffend?</vt:lpstr>
      <vt:lpstr>Why reoffend?</vt:lpstr>
      <vt:lpstr>Retribution</vt:lpstr>
      <vt:lpstr>Confinement </vt:lpstr>
      <vt:lpstr>If offenders are in prison, is society safe?</vt:lpstr>
      <vt:lpstr>Not only this</vt:lpstr>
      <vt:lpstr>‘Prisonation’ </vt:lpstr>
      <vt:lpstr>Rehabilitation</vt:lpstr>
      <vt:lpstr>Rehabilitation</vt:lpstr>
      <vt:lpstr>PowerPoint Presentation</vt:lpstr>
      <vt:lpstr>PowerPoint Presentation</vt:lpstr>
      <vt:lpstr> TASK Choice: Either make an advertisement promoting the use of prisons as a means of dealing with offending behaviour</vt:lpstr>
      <vt:lpstr>Or …. exam question</vt:lpstr>
      <vt:lpstr> OVERVIEW OF KEY CONCEPTS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Lauren Burns</dc:creator>
  <cp:lastModifiedBy>Fran Alexander</cp:lastModifiedBy>
  <cp:revision>40</cp:revision>
  <dcterms:created xsi:type="dcterms:W3CDTF">2017-02-18T12:18:59Z</dcterms:created>
  <dcterms:modified xsi:type="dcterms:W3CDTF">2019-01-22T12:59:46Z</dcterms:modified>
</cp:coreProperties>
</file>