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6.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7.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8.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3" r:id="rId2"/>
    <p:sldMasterId id="2147483742" r:id="rId3"/>
    <p:sldMasterId id="2147483754" r:id="rId4"/>
    <p:sldMasterId id="2147483807" r:id="rId5"/>
    <p:sldMasterId id="2147483843" r:id="rId6"/>
    <p:sldMasterId id="2147483860" r:id="rId7"/>
    <p:sldMasterId id="2147483878" r:id="rId8"/>
    <p:sldMasterId id="2147483895" r:id="rId9"/>
  </p:sldMasterIdLst>
  <p:notesMasterIdLst>
    <p:notesMasterId r:id="rId31"/>
  </p:notesMasterIdLst>
  <p:sldIdLst>
    <p:sldId id="256" r:id="rId10"/>
    <p:sldId id="283" r:id="rId11"/>
    <p:sldId id="286" r:id="rId12"/>
    <p:sldId id="270" r:id="rId13"/>
    <p:sldId id="271" r:id="rId14"/>
    <p:sldId id="259" r:id="rId15"/>
    <p:sldId id="257" r:id="rId16"/>
    <p:sldId id="284" r:id="rId17"/>
    <p:sldId id="281" r:id="rId18"/>
    <p:sldId id="265" r:id="rId19"/>
    <p:sldId id="266" r:id="rId20"/>
    <p:sldId id="285" r:id="rId21"/>
    <p:sldId id="275" r:id="rId22"/>
    <p:sldId id="276" r:id="rId23"/>
    <p:sldId id="274" r:id="rId24"/>
    <p:sldId id="277" r:id="rId25"/>
    <p:sldId id="282" r:id="rId26"/>
    <p:sldId id="279" r:id="rId27"/>
    <p:sldId id="280" r:id="rId28"/>
    <p:sldId id="268" r:id="rId29"/>
    <p:sldId id="2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71" autoAdjust="0"/>
    <p:restoredTop sz="94660"/>
  </p:normalViewPr>
  <p:slideViewPr>
    <p:cSldViewPr snapToGrid="0">
      <p:cViewPr varScale="1">
        <p:scale>
          <a:sx n="68" d="100"/>
          <a:sy n="68"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E90842-63A1-4101-872C-6D2EF1F09846}" type="datetimeFigureOut">
              <a:rPr lang="en-GB" smtClean="0"/>
              <a:t>12/01/2019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C698E-CB11-4676-B6AB-4874D2E7B383}" type="slidenum">
              <a:rPr lang="en-GB" smtClean="0"/>
              <a:t>‹#›</a:t>
            </a:fld>
            <a:endParaRPr lang="en-GB"/>
          </a:p>
        </p:txBody>
      </p:sp>
    </p:spTree>
    <p:extLst>
      <p:ext uri="{BB962C8B-B14F-4D97-AF65-F5344CB8AC3E}">
        <p14:creationId xmlns:p14="http://schemas.microsoft.com/office/powerpoint/2010/main" val="2658583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4AC698E-CB11-4676-B6AB-4874D2E7B383}" type="slidenum">
              <a:rPr lang="en-GB" smtClean="0"/>
              <a:t>6</a:t>
            </a:fld>
            <a:endParaRPr lang="en-GB"/>
          </a:p>
        </p:txBody>
      </p:sp>
    </p:spTree>
    <p:extLst>
      <p:ext uri="{BB962C8B-B14F-4D97-AF65-F5344CB8AC3E}">
        <p14:creationId xmlns:p14="http://schemas.microsoft.com/office/powerpoint/2010/main" val="3090556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968729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74449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099431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959616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0F40FAB-329F-41E1-86AC-684D96502EF9}" type="datetimeFigureOut">
              <a:rPr lang="en-GB" smtClean="0"/>
              <a:t>12/01/2019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079739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0F40FAB-329F-41E1-86AC-684D96502EF9}" type="datetimeFigureOut">
              <a:rPr lang="en-GB" smtClean="0"/>
              <a:t>12/01/2019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174735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F40FAB-329F-41E1-86AC-684D96502EF9}" type="datetimeFigureOut">
              <a:rPr lang="en-GB" smtClean="0"/>
              <a:t>12/01/2019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594886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582419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03947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377915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458822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630974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4940212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259173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6839583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F40FAB-329F-41E1-86AC-684D96502EF9}" type="datetimeFigureOut">
              <a:rPr lang="en-GB" smtClean="0"/>
              <a:t>12/01/2019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575992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F40FAB-329F-41E1-86AC-684D96502EF9}" type="datetimeFigureOut">
              <a:rPr lang="en-GB" smtClean="0"/>
              <a:t>12/01/2019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7627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F40FAB-329F-41E1-86AC-684D96502EF9}" type="datetimeFigureOut">
              <a:rPr lang="en-GB" smtClean="0"/>
              <a:t>12/01/2019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6915181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197439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454186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41190837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613190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481397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945165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0818975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6738582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0721816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GB"/>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58D8CFEE-A6E5-4A9D-A80C-7907F97F0567}" type="slidenum">
              <a:rPr lang="en-GB" smtClean="0"/>
              <a:t>‹#›</a:t>
            </a:fld>
            <a:endParaRPr lang="en-GB"/>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167486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2657208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GB"/>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58D8CFEE-A6E5-4A9D-A80C-7907F97F0567}" type="slidenum">
              <a:rPr lang="en-GB" smtClean="0"/>
              <a:t>‹#›</a:t>
            </a:fld>
            <a:endParaRPr lang="en-GB"/>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998103294"/>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46602325"/>
      </p:ext>
    </p:extLst>
  </p:cSld>
  <p:clrMapOvr>
    <a:masterClrMapping/>
  </p:clrMapOvr>
  <p:extLst mod="1">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F40FAB-329F-41E1-86AC-684D96502EF9}" type="datetimeFigureOut">
              <a:rPr lang="en-GB" smtClean="0"/>
              <a:t>12/01/2019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354764473"/>
      </p:ext>
    </p:extLst>
  </p:cSld>
  <p:clrMapOvr>
    <a:masterClrMapping/>
  </p:clrMapOvr>
  <p:extLst mod="1">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F40FAB-329F-41E1-86AC-684D96502EF9}" type="datetimeFigureOut">
              <a:rPr lang="en-GB" smtClean="0"/>
              <a:t>12/01/2019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0569371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F40FAB-329F-41E1-86AC-684D96502EF9}" type="datetimeFigureOut">
              <a:rPr lang="en-GB" smtClean="0"/>
              <a:t>12/01/2019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3766242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a:xfrm>
            <a:off x="2103620" y="6375679"/>
            <a:ext cx="3482179" cy="345796"/>
          </a:xfrm>
        </p:spPr>
        <p:txBody>
          <a:bodyPr/>
          <a:lstStyle/>
          <a:p>
            <a:endParaRPr lang="en-GB"/>
          </a:p>
        </p:txBody>
      </p:sp>
      <p:sp>
        <p:nvSpPr>
          <p:cNvPr id="7" name="Slide Number Placeholder 6"/>
          <p:cNvSpPr>
            <a:spLocks noGrp="1"/>
          </p:cNvSpPr>
          <p:nvPr>
            <p:ph type="sldNum" sz="quarter" idx="12"/>
          </p:nvPr>
        </p:nvSpPr>
        <p:spPr>
          <a:xfrm>
            <a:off x="5691014" y="6375679"/>
            <a:ext cx="1232456" cy="345796"/>
          </a:xfrm>
        </p:spPr>
        <p:txBody>
          <a:bodyPr/>
          <a:lstStyle/>
          <a:p>
            <a:fld id="{58D8CFEE-A6E5-4A9D-A80C-7907F97F0567}" type="slidenum">
              <a:rPr lang="en-GB" smtClean="0"/>
              <a:t>‹#›</a:t>
            </a:fld>
            <a:endParaRPr lang="en-GB"/>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80539386"/>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a:xfrm>
            <a:off x="2103621" y="6375679"/>
            <a:ext cx="3482178" cy="345796"/>
          </a:xfrm>
        </p:spPr>
        <p:txBody>
          <a:bodyPr/>
          <a:lstStyle/>
          <a:p>
            <a:endParaRPr lang="en-GB"/>
          </a:p>
        </p:txBody>
      </p:sp>
      <p:sp>
        <p:nvSpPr>
          <p:cNvPr id="7" name="Slide Number Placeholder 6"/>
          <p:cNvSpPr>
            <a:spLocks noGrp="1"/>
          </p:cNvSpPr>
          <p:nvPr>
            <p:ph type="sldNum" sz="quarter" idx="12"/>
          </p:nvPr>
        </p:nvSpPr>
        <p:spPr>
          <a:xfrm>
            <a:off x="5687568" y="6375679"/>
            <a:ext cx="1234440" cy="345796"/>
          </a:xfrm>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5735067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0572659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7829587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5210608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572865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6131605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5146169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F40FAB-329F-41E1-86AC-684D96502EF9}" type="datetimeFigureOut">
              <a:rPr lang="en-GB" smtClean="0"/>
              <a:t>12/01/2019</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0554158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F40FAB-329F-41E1-86AC-684D96502EF9}" type="datetimeFigureOut">
              <a:rPr lang="en-GB" smtClean="0"/>
              <a:t>12/01/2019</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0083813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F40FAB-329F-41E1-86AC-684D96502EF9}" type="datetimeFigureOut">
              <a:rPr lang="en-GB" smtClean="0"/>
              <a:t>12/01/2019</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1815474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249369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3210603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5701490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8D8CFEE-A6E5-4A9D-A80C-7907F97F0567}"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897993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8268905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8D8CFEE-A6E5-4A9D-A80C-7907F97F0567}"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610555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9159507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632722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7469619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6942522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850345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3339704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23899580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F40FAB-329F-41E1-86AC-684D96502EF9}" type="datetimeFigureOut">
              <a:rPr lang="en-GB" smtClean="0"/>
              <a:t>12/01/2019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919212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3720985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1432892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6598046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8097365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411546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9312466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017538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3558814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1990241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2604570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23635672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8CFEE-A6E5-4A9D-A80C-7907F97F0567}" type="slidenum">
              <a:rPr lang="en-GB" smtClean="0"/>
              <a:t>‹#›</a:t>
            </a:fld>
            <a:endParaRPr lang="en-GB"/>
          </a:p>
        </p:txBody>
      </p:sp>
    </p:spTree>
    <p:extLst>
      <p:ext uri="{BB962C8B-B14F-4D97-AF65-F5344CB8AC3E}">
        <p14:creationId xmlns:p14="http://schemas.microsoft.com/office/powerpoint/2010/main" val="15787964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35892932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21745704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11001122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34372250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27612215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21005187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147481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24131321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34577920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42238775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F496CB"/>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F496CB"/>
                </a:solidFill>
                <a:latin typeface="Arial"/>
              </a:rPr>
              <a:t>”</a:t>
            </a:r>
          </a:p>
        </p:txBody>
      </p:sp>
    </p:spTree>
    <p:extLst>
      <p:ext uri="{BB962C8B-B14F-4D97-AF65-F5344CB8AC3E}">
        <p14:creationId xmlns:p14="http://schemas.microsoft.com/office/powerpoint/2010/main" val="345868402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5315154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F496CB"/>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F496CB"/>
                </a:solidFill>
                <a:latin typeface="Arial"/>
              </a:rPr>
              <a:t>”</a:t>
            </a:r>
          </a:p>
        </p:txBody>
      </p:sp>
    </p:spTree>
    <p:extLst>
      <p:ext uri="{BB962C8B-B14F-4D97-AF65-F5344CB8AC3E}">
        <p14:creationId xmlns:p14="http://schemas.microsoft.com/office/powerpoint/2010/main" val="21923392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20586230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28170103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286907005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B2D442B-A7CA-45B8-80D3-F3567578C564}" type="datetimeFigureOut">
              <a:rPr lang="en-GB" smtClean="0">
                <a:solidFill>
                  <a:prstClr val="white">
                    <a:alpha val="60000"/>
                  </a:prstClr>
                </a:solidFill>
              </a:rPr>
              <a:pPr/>
              <a:t>12/01/2019</a:t>
            </a:fld>
            <a:endParaRPr lang="en-GB">
              <a:solidFill>
                <a:prstClr val="white">
                  <a:alpha val="60000"/>
                </a:prstClr>
              </a:solidFill>
            </a:endParaRPr>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GB">
              <a:solidFill>
                <a:prstClr val="white">
                  <a:alpha val="60000"/>
                </a:prstClr>
              </a:solidFill>
            </a:endParaRP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42192373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5" name="Footer Placeholder 4"/>
          <p:cNvSpPr>
            <a:spLocks noGrp="1"/>
          </p:cNvSpPr>
          <p:nvPr>
            <p:ph type="ftr" sz="quarter" idx="11"/>
          </p:nvPr>
        </p:nvSpPr>
        <p:spPr/>
        <p:txBody>
          <a:bodyPr/>
          <a:lstStyle/>
          <a:p>
            <a:endParaRPr lang="en-GB">
              <a:solidFill>
                <a:srgbClr val="B31166"/>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39480731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5" name="Footer Placeholder 4"/>
          <p:cNvSpPr>
            <a:spLocks noGrp="1"/>
          </p:cNvSpPr>
          <p:nvPr>
            <p:ph type="ftr" sz="quarter" idx="11"/>
          </p:nvPr>
        </p:nvSpPr>
        <p:spPr/>
        <p:txBody>
          <a:bodyPr/>
          <a:lstStyle/>
          <a:p>
            <a:endParaRPr lang="en-GB">
              <a:solidFill>
                <a:srgbClr val="B31166"/>
              </a:solidFill>
            </a:endParaRP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417710773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6" name="Footer Placeholder 5"/>
          <p:cNvSpPr>
            <a:spLocks noGrp="1"/>
          </p:cNvSpPr>
          <p:nvPr>
            <p:ph type="ftr" sz="quarter" idx="11"/>
          </p:nvPr>
        </p:nvSpPr>
        <p:spPr/>
        <p:txBody>
          <a:bodyPr/>
          <a:lstStyle/>
          <a:p>
            <a:endParaRPr lang="en-GB">
              <a:solidFill>
                <a:srgbClr val="B31166"/>
              </a:solidFill>
            </a:endParaRPr>
          </a:p>
        </p:txBody>
      </p:sp>
      <p:sp>
        <p:nvSpPr>
          <p:cNvPr id="7" name="Slide Number Placeholder 6"/>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41436257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8" name="Footer Placeholder 7"/>
          <p:cNvSpPr>
            <a:spLocks noGrp="1"/>
          </p:cNvSpPr>
          <p:nvPr>
            <p:ph type="ftr" sz="quarter" idx="11"/>
          </p:nvPr>
        </p:nvSpPr>
        <p:spPr/>
        <p:txBody>
          <a:bodyPr/>
          <a:lstStyle/>
          <a:p>
            <a:endParaRPr lang="en-GB">
              <a:solidFill>
                <a:srgbClr val="B31166"/>
              </a:solidFill>
            </a:endParaRPr>
          </a:p>
        </p:txBody>
      </p:sp>
      <p:sp>
        <p:nvSpPr>
          <p:cNvPr id="9" name="Slide Number Placeholder 8"/>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2393496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4" name="Footer Placeholder 3"/>
          <p:cNvSpPr>
            <a:spLocks noGrp="1"/>
          </p:cNvSpPr>
          <p:nvPr>
            <p:ph type="ftr" sz="quarter" idx="11"/>
          </p:nvPr>
        </p:nvSpPr>
        <p:spPr/>
        <p:txBody>
          <a:bodyPr/>
          <a:lstStyle/>
          <a:p>
            <a:endParaRPr lang="en-GB">
              <a:solidFill>
                <a:srgbClr val="B31166"/>
              </a:solidFill>
            </a:endParaRPr>
          </a:p>
        </p:txBody>
      </p:sp>
      <p:sp>
        <p:nvSpPr>
          <p:cNvPr id="5" name="Slide Number Placeholder 4"/>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23285825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3" name="Footer Placeholder 2"/>
          <p:cNvSpPr>
            <a:spLocks noGrp="1"/>
          </p:cNvSpPr>
          <p:nvPr>
            <p:ph type="ftr" sz="quarter" idx="11"/>
          </p:nvPr>
        </p:nvSpPr>
        <p:spPr/>
        <p:txBody>
          <a:bodyPr/>
          <a:lstStyle/>
          <a:p>
            <a:endParaRPr lang="en-GB">
              <a:solidFill>
                <a:srgbClr val="B31166"/>
              </a:solidFill>
            </a:endParaRP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237162273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6" name="Footer Placeholder 5"/>
          <p:cNvSpPr>
            <a:spLocks noGrp="1"/>
          </p:cNvSpPr>
          <p:nvPr>
            <p:ph type="ftr" sz="quarter" idx="11"/>
          </p:nvPr>
        </p:nvSpPr>
        <p:spPr/>
        <p:txBody>
          <a:bodyPr/>
          <a:lstStyle/>
          <a:p>
            <a:endParaRPr lang="en-GB">
              <a:solidFill>
                <a:srgbClr val="B31166"/>
              </a:solidFill>
            </a:endParaRP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332706574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6" name="Footer Placeholder 5"/>
          <p:cNvSpPr>
            <a:spLocks noGrp="1"/>
          </p:cNvSpPr>
          <p:nvPr>
            <p:ph type="ftr" sz="quarter" idx="11"/>
          </p:nvPr>
        </p:nvSpPr>
        <p:spPr/>
        <p:txBody>
          <a:bodyPr/>
          <a:lstStyle/>
          <a:p>
            <a:endParaRPr lang="en-GB">
              <a:solidFill>
                <a:srgbClr val="B31166"/>
              </a:solidFill>
            </a:endParaRP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1153226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6" name="Footer Placeholder 5"/>
          <p:cNvSpPr>
            <a:spLocks noGrp="1"/>
          </p:cNvSpPr>
          <p:nvPr>
            <p:ph type="ftr" sz="quarter" idx="11"/>
          </p:nvPr>
        </p:nvSpPr>
        <p:spPr/>
        <p:txBody>
          <a:bodyPr/>
          <a:lstStyle/>
          <a:p>
            <a:endParaRPr lang="en-GB">
              <a:solidFill>
                <a:srgbClr val="B31166"/>
              </a:solidFill>
            </a:endParaRP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122380497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5" name="Footer Placeholder 4"/>
          <p:cNvSpPr>
            <a:spLocks noGrp="1"/>
          </p:cNvSpPr>
          <p:nvPr>
            <p:ph type="ftr" sz="quarter" idx="11"/>
          </p:nvPr>
        </p:nvSpPr>
        <p:spPr/>
        <p:txBody>
          <a:bodyPr/>
          <a:lstStyle/>
          <a:p>
            <a:endParaRPr lang="en-GB">
              <a:solidFill>
                <a:srgbClr val="B31166"/>
              </a:solidFill>
            </a:endParaRP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235275909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dirty="0">
                <a:solidFill>
                  <a:srgbClr val="B31166">
                    <a:lumMod val="60000"/>
                    <a:lumOff val="40000"/>
                  </a:srgb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dirty="0">
                <a:solidFill>
                  <a:srgbClr val="B31166">
                    <a:lumMod val="60000"/>
                    <a:lumOff val="40000"/>
                  </a:srgb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5" name="Footer Placeholder 4"/>
          <p:cNvSpPr>
            <a:spLocks noGrp="1"/>
          </p:cNvSpPr>
          <p:nvPr>
            <p:ph type="ftr" sz="quarter" idx="11"/>
          </p:nvPr>
        </p:nvSpPr>
        <p:spPr/>
        <p:txBody>
          <a:bodyPr/>
          <a:lstStyle/>
          <a:p>
            <a:endParaRPr lang="en-GB">
              <a:solidFill>
                <a:srgbClr val="B31166"/>
              </a:solidFill>
            </a:endParaRP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118406876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5" name="Footer Placeholder 4"/>
          <p:cNvSpPr>
            <a:spLocks noGrp="1"/>
          </p:cNvSpPr>
          <p:nvPr>
            <p:ph type="ftr" sz="quarter" idx="11"/>
          </p:nvPr>
        </p:nvSpPr>
        <p:spPr/>
        <p:txBody>
          <a:bodyPr/>
          <a:lstStyle/>
          <a:p>
            <a:endParaRPr lang="en-GB">
              <a:solidFill>
                <a:srgbClr val="B31166"/>
              </a:solidFill>
            </a:endParaRP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3978590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8" name="Footer Placeholder 7"/>
          <p:cNvSpPr>
            <a:spLocks noGrp="1"/>
          </p:cNvSpPr>
          <p:nvPr>
            <p:ph type="ftr" sz="quarter" idx="11"/>
          </p:nvPr>
        </p:nvSpPr>
        <p:spPr/>
        <p:txBody>
          <a:bodyPr/>
          <a:lstStyle/>
          <a:p>
            <a:endParaRPr lang="en-GB">
              <a:solidFill>
                <a:srgbClr val="B31166"/>
              </a:solidFill>
            </a:endParaRPr>
          </a:p>
        </p:txBody>
      </p:sp>
      <p:sp>
        <p:nvSpPr>
          <p:cNvPr id="9" name="Slide Number Placeholder 8"/>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101675409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8" name="Footer Placeholder 7"/>
          <p:cNvSpPr>
            <a:spLocks noGrp="1"/>
          </p:cNvSpPr>
          <p:nvPr>
            <p:ph type="ftr" sz="quarter" idx="11"/>
          </p:nvPr>
        </p:nvSpPr>
        <p:spPr>
          <a:xfrm>
            <a:off x="561111" y="6391838"/>
            <a:ext cx="3644282" cy="304801"/>
          </a:xfrm>
        </p:spPr>
        <p:txBody>
          <a:bodyPr/>
          <a:lstStyle/>
          <a:p>
            <a:endParaRPr lang="en-GB">
              <a:solidFill>
                <a:srgbClr val="B31166"/>
              </a:solidFill>
            </a:endParaRPr>
          </a:p>
        </p:txBody>
      </p:sp>
      <p:sp>
        <p:nvSpPr>
          <p:cNvPr id="9" name="Slide Number Placeholder 8"/>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33941424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5" name="Footer Placeholder 4"/>
          <p:cNvSpPr>
            <a:spLocks noGrp="1"/>
          </p:cNvSpPr>
          <p:nvPr>
            <p:ph type="ftr" sz="quarter" idx="11"/>
          </p:nvPr>
        </p:nvSpPr>
        <p:spPr/>
        <p:txBody>
          <a:bodyPr/>
          <a:lstStyle/>
          <a:p>
            <a:endParaRPr lang="en-GB">
              <a:solidFill>
                <a:srgbClr val="B31166"/>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277713674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5" name="Footer Placeholder 4"/>
          <p:cNvSpPr>
            <a:spLocks noGrp="1"/>
          </p:cNvSpPr>
          <p:nvPr>
            <p:ph type="ftr" sz="quarter" idx="11"/>
          </p:nvPr>
        </p:nvSpPr>
        <p:spPr/>
        <p:txBody>
          <a:bodyPr/>
          <a:lstStyle/>
          <a:p>
            <a:endParaRPr lang="en-GB">
              <a:solidFill>
                <a:srgbClr val="B31166"/>
              </a:solidFill>
            </a:endParaRP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113692075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223679190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274106651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421294091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383134286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105604777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80847164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58474098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197032963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100918543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233944573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endParaRPr lang="en-US" dirty="0">
              <a:solidFill>
                <a:srgbClr val="90C226">
                  <a:lumMod val="60000"/>
                  <a:lumOff val="40000"/>
                </a:srgbClr>
              </a:solidFill>
              <a:latin typeface="Arial"/>
            </a:endParaRPr>
          </a:p>
        </p:txBody>
      </p:sp>
    </p:spTree>
    <p:extLst>
      <p:ext uri="{BB962C8B-B14F-4D97-AF65-F5344CB8AC3E}">
        <p14:creationId xmlns:p14="http://schemas.microsoft.com/office/powerpoint/2010/main" val="36156356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281200580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38979348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403249389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119249877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108368574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2D442B-A7CA-45B8-80D3-F3567578C564}" type="datetimeFigureOut">
              <a:rPr lang="en-GB" smtClean="0"/>
              <a:pPr/>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970FAB-A19E-42E9-81C6-43A24CB5A449}" type="slidenum">
              <a:rPr lang="en-GB" smtClean="0"/>
              <a:pPr/>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551779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2D442B-A7CA-45B8-80D3-F3567578C564}" type="datetimeFigureOut">
              <a:rPr lang="en-GB" smtClean="0"/>
              <a:pPr/>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970FAB-A19E-42E9-81C6-43A24CB5A449}" type="slidenum">
              <a:rPr lang="en-GB" smtClean="0"/>
              <a:pPr/>
              <a:t>‹#›</a:t>
            </a:fld>
            <a:endParaRPr lang="en-GB"/>
          </a:p>
        </p:txBody>
      </p:sp>
    </p:spTree>
    <p:extLst>
      <p:ext uri="{BB962C8B-B14F-4D97-AF65-F5344CB8AC3E}">
        <p14:creationId xmlns:p14="http://schemas.microsoft.com/office/powerpoint/2010/main" val="33489684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2D442B-A7CA-45B8-80D3-F3567578C564}" type="datetimeFigureOut">
              <a:rPr lang="en-GB" smtClean="0"/>
              <a:pPr/>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970FAB-A19E-42E9-81C6-43A24CB5A449}" type="slidenum">
              <a:rPr lang="en-GB" smtClean="0"/>
              <a:pPr/>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516558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2D442B-A7CA-45B8-80D3-F3567578C564}" type="datetimeFigureOut">
              <a:rPr lang="en-GB" smtClean="0"/>
              <a:pPr/>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970FAB-A19E-42E9-81C6-43A24CB5A449}" type="slidenum">
              <a:rPr lang="en-GB" smtClean="0"/>
              <a:pPr/>
              <a:t>‹#›</a:t>
            </a:fld>
            <a:endParaRPr lang="en-GB"/>
          </a:p>
        </p:txBody>
      </p:sp>
    </p:spTree>
    <p:extLst>
      <p:ext uri="{BB962C8B-B14F-4D97-AF65-F5344CB8AC3E}">
        <p14:creationId xmlns:p14="http://schemas.microsoft.com/office/powerpoint/2010/main" val="126898152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2D442B-A7CA-45B8-80D3-F3567578C564}" type="datetimeFigureOut">
              <a:rPr lang="en-GB" smtClean="0"/>
              <a:pPr/>
              <a:t>12/01/2019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2970FAB-A19E-42E9-81C6-43A24CB5A449}" type="slidenum">
              <a:rPr lang="en-GB" smtClean="0"/>
              <a:pPr/>
              <a:t>‹#›</a:t>
            </a:fld>
            <a:endParaRPr lang="en-GB"/>
          </a:p>
        </p:txBody>
      </p:sp>
    </p:spTree>
    <p:extLst>
      <p:ext uri="{BB962C8B-B14F-4D97-AF65-F5344CB8AC3E}">
        <p14:creationId xmlns:p14="http://schemas.microsoft.com/office/powerpoint/2010/main" val="395780848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2D442B-A7CA-45B8-80D3-F3567578C564}" type="datetimeFigureOut">
              <a:rPr lang="en-GB" smtClean="0"/>
              <a:pPr/>
              <a:t>12/01/2019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970FAB-A19E-42E9-81C6-43A24CB5A449}" type="slidenum">
              <a:rPr lang="en-GB" smtClean="0"/>
              <a:pPr/>
              <a:t>‹#›</a:t>
            </a:fld>
            <a:endParaRPr lang="en-GB"/>
          </a:p>
        </p:txBody>
      </p:sp>
    </p:spTree>
    <p:extLst>
      <p:ext uri="{BB962C8B-B14F-4D97-AF65-F5344CB8AC3E}">
        <p14:creationId xmlns:p14="http://schemas.microsoft.com/office/powerpoint/2010/main" val="403665075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B2D442B-A7CA-45B8-80D3-F3567578C564}" type="datetimeFigureOut">
              <a:rPr lang="en-GB" smtClean="0"/>
              <a:pPr/>
              <a:t>12/01/2019</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62970FAB-A19E-42E9-81C6-43A24CB5A449}" type="slidenum">
              <a:rPr lang="en-GB" smtClean="0"/>
              <a:pPr/>
              <a:t>‹#›</a:t>
            </a:fld>
            <a:endParaRPr lang="en-GB"/>
          </a:p>
        </p:txBody>
      </p:sp>
    </p:spTree>
    <p:extLst>
      <p:ext uri="{BB962C8B-B14F-4D97-AF65-F5344CB8AC3E}">
        <p14:creationId xmlns:p14="http://schemas.microsoft.com/office/powerpoint/2010/main" val="337492135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B2D442B-A7CA-45B8-80D3-F3567578C564}" type="datetimeFigureOut">
              <a:rPr lang="en-GB" smtClean="0"/>
              <a:pPr/>
              <a:t>12/01/2019</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solidFill>
                <a:srgbClr val="637052"/>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2970FAB-A19E-42E9-81C6-43A24CB5A449}" type="slidenum">
              <a:rPr lang="en-GB" smtClean="0">
                <a:solidFill>
                  <a:srgbClr val="637052"/>
                </a:solidFill>
              </a:rPr>
              <a:pPr/>
              <a:t>‹#›</a:t>
            </a:fld>
            <a:endParaRPr lang="en-GB">
              <a:solidFill>
                <a:srgbClr val="637052"/>
              </a:solidFill>
            </a:endParaRPr>
          </a:p>
        </p:txBody>
      </p:sp>
    </p:spTree>
    <p:extLst>
      <p:ext uri="{BB962C8B-B14F-4D97-AF65-F5344CB8AC3E}">
        <p14:creationId xmlns:p14="http://schemas.microsoft.com/office/powerpoint/2010/main" val="181438847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B2D442B-A7CA-45B8-80D3-F3567578C564}" type="datetimeFigureOut">
              <a:rPr lang="en-GB" smtClean="0"/>
              <a:pPr/>
              <a:t>12/01/2019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970FAB-A19E-42E9-81C6-43A24CB5A449}" type="slidenum">
              <a:rPr lang="en-GB" smtClean="0"/>
              <a:pPr/>
              <a:t>‹#›</a:t>
            </a:fld>
            <a:endParaRPr lang="en-GB"/>
          </a:p>
        </p:txBody>
      </p:sp>
    </p:spTree>
    <p:extLst>
      <p:ext uri="{BB962C8B-B14F-4D97-AF65-F5344CB8AC3E}">
        <p14:creationId xmlns:p14="http://schemas.microsoft.com/office/powerpoint/2010/main" val="357314715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2D442B-A7CA-45B8-80D3-F3567578C564}" type="datetimeFigureOut">
              <a:rPr lang="en-GB" smtClean="0"/>
              <a:pPr/>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970FAB-A19E-42E9-81C6-43A24CB5A449}" type="slidenum">
              <a:rPr lang="en-GB" smtClean="0"/>
              <a:pPr/>
              <a:t>‹#›</a:t>
            </a:fld>
            <a:endParaRPr lang="en-GB"/>
          </a:p>
        </p:txBody>
      </p:sp>
    </p:spTree>
    <p:extLst>
      <p:ext uri="{BB962C8B-B14F-4D97-AF65-F5344CB8AC3E}">
        <p14:creationId xmlns:p14="http://schemas.microsoft.com/office/powerpoint/2010/main" val="7141877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2D442B-A7CA-45B8-80D3-F3567578C564}" type="datetimeFigureOut">
              <a:rPr lang="en-GB" smtClean="0"/>
              <a:pPr/>
              <a:t>12/01/2019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970FAB-A19E-42E9-81C6-43A24CB5A449}" type="slidenum">
              <a:rPr lang="en-GB" smtClean="0"/>
              <a:pPr/>
              <a:t>‹#›</a:t>
            </a:fld>
            <a:endParaRPr lang="en-GB"/>
          </a:p>
        </p:txBody>
      </p:sp>
    </p:spTree>
    <p:extLst>
      <p:ext uri="{BB962C8B-B14F-4D97-AF65-F5344CB8AC3E}">
        <p14:creationId xmlns:p14="http://schemas.microsoft.com/office/powerpoint/2010/main" val="230978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theme" Target="../theme/theme4.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theme" Target="../theme/theme5.xml"/><Relationship Id="rId3" Type="http://schemas.openxmlformats.org/officeDocument/2006/relationships/slideLayout" Target="../slideLayouts/slideLayout57.xml"/><Relationship Id="rId21" Type="http://schemas.openxmlformats.org/officeDocument/2006/relationships/image" Target="../media/image4.png"/><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image" Target="../media/image3.png"/><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image" Target="../media/image2.png"/><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theme" Target="../theme/theme6.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theme" Target="../theme/theme7.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19" Type="http://schemas.openxmlformats.org/officeDocument/2006/relationships/image" Target="../media/image1.jpeg"/><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17" Type="http://schemas.openxmlformats.org/officeDocument/2006/relationships/theme" Target="../theme/theme8.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8.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theme" Target="../theme/theme9.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F40FAB-329F-41E1-86AC-684D96502EF9}" type="datetimeFigureOut">
              <a:rPr lang="en-GB" smtClean="0"/>
              <a:t>12/01/2019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D8CFEE-A6E5-4A9D-A80C-7907F97F0567}" type="slidenum">
              <a:rPr lang="en-GB" smtClean="0"/>
              <a:t>‹#›</a:t>
            </a:fld>
            <a:endParaRPr lang="en-GB"/>
          </a:p>
        </p:txBody>
      </p:sp>
    </p:spTree>
    <p:extLst>
      <p:ext uri="{BB962C8B-B14F-4D97-AF65-F5344CB8AC3E}">
        <p14:creationId xmlns:p14="http://schemas.microsoft.com/office/powerpoint/2010/main" val="3984857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F40FAB-329F-41E1-86AC-684D96502EF9}" type="datetimeFigureOut">
              <a:rPr lang="en-GB" smtClean="0"/>
              <a:t>12/01/2019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58D8CFEE-A6E5-4A9D-A80C-7907F97F0567}" type="slidenum">
              <a:rPr lang="en-GB" smtClean="0"/>
              <a:t>‹#›</a:t>
            </a:fld>
            <a:endParaRPr lang="en-GB"/>
          </a:p>
        </p:txBody>
      </p:sp>
    </p:spTree>
    <p:extLst>
      <p:ext uri="{BB962C8B-B14F-4D97-AF65-F5344CB8AC3E}">
        <p14:creationId xmlns:p14="http://schemas.microsoft.com/office/powerpoint/2010/main" val="213190408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F0F40FAB-329F-41E1-86AC-684D96502EF9}" type="datetimeFigureOut">
              <a:rPr lang="en-GB" smtClean="0"/>
              <a:t>12/01/2019</a:t>
            </a:fld>
            <a:endParaRPr lang="en-GB"/>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58D8CFEE-A6E5-4A9D-A80C-7907F97F0567}" type="slidenum">
              <a:rPr lang="en-GB" smtClean="0"/>
              <a:t>‹#›</a:t>
            </a:fld>
            <a:endParaRPr lang="en-GB"/>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54472941"/>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0F40FAB-329F-41E1-86AC-684D96502EF9}" type="datetimeFigureOut">
              <a:rPr lang="en-GB" smtClean="0"/>
              <a:t>12/01/2019</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8D8CFEE-A6E5-4A9D-A80C-7907F97F0567}" type="slidenum">
              <a:rPr lang="en-GB" smtClean="0"/>
              <a:t>‹#›</a:t>
            </a:fld>
            <a:endParaRPr lang="en-GB"/>
          </a:p>
        </p:txBody>
      </p:sp>
    </p:spTree>
    <p:extLst>
      <p:ext uri="{BB962C8B-B14F-4D97-AF65-F5344CB8AC3E}">
        <p14:creationId xmlns:p14="http://schemas.microsoft.com/office/powerpoint/2010/main" val="1354400038"/>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0F40FAB-329F-41E1-86AC-684D96502EF9}" type="datetimeFigureOut">
              <a:rPr lang="en-GB" smtClean="0"/>
              <a:t>12/01/2019</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8D8CFEE-A6E5-4A9D-A80C-7907F97F0567}" type="slidenum">
              <a:rPr lang="en-GB" smtClean="0"/>
              <a:t>‹#›</a:t>
            </a:fld>
            <a:endParaRPr lang="en-GB"/>
          </a:p>
        </p:txBody>
      </p:sp>
    </p:spTree>
    <p:extLst>
      <p:ext uri="{BB962C8B-B14F-4D97-AF65-F5344CB8AC3E}">
        <p14:creationId xmlns:p14="http://schemas.microsoft.com/office/powerpoint/2010/main" val="502623786"/>
      </p:ext>
    </p:extLst>
  </p:cSld>
  <p:clrMap bg1="dk1" tx1="lt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 id="214748382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F40FAB-329F-41E1-86AC-684D96502EF9}"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58D8CFEE-A6E5-4A9D-A80C-7907F97F0567}" type="slidenum">
              <a:rPr lang="en-GB" smtClean="0">
                <a:solidFill>
                  <a:srgbClr val="F496CB">
                    <a:lumMod val="75000"/>
                  </a:srgbClr>
                </a:solidFill>
              </a:rPr>
              <a:pPr/>
              <a:t>‹#›</a:t>
            </a:fld>
            <a:endParaRPr lang="en-GB">
              <a:solidFill>
                <a:srgbClr val="F496CB">
                  <a:lumMod val="75000"/>
                </a:srgbClr>
              </a:solidFill>
            </a:endParaRPr>
          </a:p>
        </p:txBody>
      </p:sp>
    </p:spTree>
    <p:extLst>
      <p:ext uri="{BB962C8B-B14F-4D97-AF65-F5344CB8AC3E}">
        <p14:creationId xmlns:p14="http://schemas.microsoft.com/office/powerpoint/2010/main" val="561450943"/>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B2D442B-A7CA-45B8-80D3-F3567578C564}" type="datetimeFigureOut">
              <a:rPr lang="en-GB" smtClean="0">
                <a:solidFill>
                  <a:srgbClr val="B31166"/>
                </a:solidFill>
              </a:rPr>
              <a:pPr/>
              <a:t>12/01/2019</a:t>
            </a:fld>
            <a:endParaRPr lang="en-GB">
              <a:solidFill>
                <a:srgbClr val="B31166"/>
              </a:solidFill>
            </a:endParaRPr>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GB">
              <a:solidFill>
                <a:srgbClr val="B31166"/>
              </a:solidFill>
            </a:endParaRP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2970FAB-A19E-42E9-81C6-43A24CB5A449}"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2808564873"/>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B2D442B-A7CA-45B8-80D3-F3567578C564}" type="datetimeFigureOut">
              <a:rPr lang="en-GB" smtClean="0">
                <a:solidFill>
                  <a:prstClr val="black">
                    <a:tint val="75000"/>
                  </a:prstClr>
                </a:solidFill>
              </a:rPr>
              <a:pPr/>
              <a:t>12/01/2019</a:t>
            </a:fld>
            <a:endParaRPr lang="en-GB">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2970FAB-A19E-42E9-81C6-43A24CB5A449}" type="slidenum">
              <a:rPr lang="en-GB" smtClean="0">
                <a:solidFill>
                  <a:srgbClr val="90C226"/>
                </a:solidFill>
              </a:rPr>
              <a:pPr/>
              <a:t>‹#›</a:t>
            </a:fld>
            <a:endParaRPr lang="en-GB">
              <a:solidFill>
                <a:srgbClr val="90C226"/>
              </a:solidFill>
            </a:endParaRPr>
          </a:p>
        </p:txBody>
      </p:sp>
    </p:spTree>
    <p:extLst>
      <p:ext uri="{BB962C8B-B14F-4D97-AF65-F5344CB8AC3E}">
        <p14:creationId xmlns:p14="http://schemas.microsoft.com/office/powerpoint/2010/main" val="4184373285"/>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B2D442B-A7CA-45B8-80D3-F3567578C564}" type="datetimeFigureOut">
              <a:rPr lang="en-GB" smtClean="0"/>
              <a:pPr/>
              <a:t>12/01/2019</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2970FAB-A19E-42E9-81C6-43A24CB5A449}" type="slidenum">
              <a:rPr lang="en-GB" smtClean="0"/>
              <a:pPr/>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751313"/>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5czp9S4u26M"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3.xml"/><Relationship Id="rId6" Type="http://schemas.openxmlformats.org/officeDocument/2006/relationships/image" Target="../media/image19.jpeg"/><Relationship Id="rId5" Type="http://schemas.openxmlformats.org/officeDocument/2006/relationships/image" Target="../media/image18.gif"/><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872" y="258433"/>
            <a:ext cx="10248275" cy="2387600"/>
          </a:xfrm>
        </p:spPr>
        <p:txBody>
          <a:bodyPr>
            <a:noAutofit/>
          </a:bodyPr>
          <a:lstStyle/>
          <a:p>
            <a:r>
              <a:rPr lang="en-GB" sz="6000" dirty="0"/>
              <a:t>Psychological explanations for Offender Behaviour: </a:t>
            </a:r>
            <a:r>
              <a:rPr lang="en-GB" sz="6000" b="1" dirty="0">
                <a:solidFill>
                  <a:schemeClr val="bg1"/>
                </a:solidFill>
              </a:rPr>
              <a:t>Cognitive</a:t>
            </a:r>
            <a:r>
              <a:rPr lang="en-GB" sz="6000" dirty="0"/>
              <a:t> Explanations.</a:t>
            </a:r>
          </a:p>
        </p:txBody>
      </p:sp>
      <p:sp>
        <p:nvSpPr>
          <p:cNvPr id="3" name="Subtitle 2"/>
          <p:cNvSpPr>
            <a:spLocks noGrp="1"/>
          </p:cNvSpPr>
          <p:nvPr>
            <p:ph type="subTitle" idx="1"/>
          </p:nvPr>
        </p:nvSpPr>
        <p:spPr>
          <a:xfrm>
            <a:off x="1838794" y="2559986"/>
            <a:ext cx="9144000" cy="1655762"/>
          </a:xfrm>
        </p:spPr>
        <p:txBody>
          <a:bodyPr/>
          <a:lstStyle/>
          <a:p>
            <a:r>
              <a:rPr lang="en-GB" b="1" dirty="0">
                <a:solidFill>
                  <a:schemeClr val="bg1"/>
                </a:solidFill>
              </a:rPr>
              <a:t>Aim: to explain and evaluate the cognitive explanations for offender behaviour </a:t>
            </a:r>
          </a:p>
        </p:txBody>
      </p:sp>
      <p:sp>
        <p:nvSpPr>
          <p:cNvPr id="4" name="Rectangle 3"/>
          <p:cNvSpPr/>
          <p:nvPr/>
        </p:nvSpPr>
        <p:spPr>
          <a:xfrm>
            <a:off x="194872" y="3387866"/>
            <a:ext cx="5201587" cy="34701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u="sng" dirty="0"/>
              <a:t>Moral Reasoning:</a:t>
            </a:r>
            <a:r>
              <a:rPr lang="en-GB" sz="3200" dirty="0"/>
              <a:t> Process of assessing whether something is right or wrong based on your own value system</a:t>
            </a:r>
            <a:r>
              <a:rPr lang="en-GB" sz="3200" b="1" dirty="0"/>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2675" y="3387865"/>
            <a:ext cx="5331307" cy="3248065"/>
          </a:xfrm>
          <a:prstGeom prst="rect">
            <a:avLst/>
          </a:prstGeom>
        </p:spPr>
      </p:pic>
    </p:spTree>
    <p:extLst>
      <p:ext uri="{BB962C8B-B14F-4D97-AF65-F5344CB8AC3E}">
        <p14:creationId xmlns:p14="http://schemas.microsoft.com/office/powerpoint/2010/main" val="872393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We need to know </a:t>
            </a:r>
            <a:r>
              <a:rPr lang="en-GB" b="1" dirty="0">
                <a:solidFill>
                  <a:schemeClr val="bg1"/>
                </a:solidFill>
              </a:rPr>
              <a:t>2 </a:t>
            </a:r>
            <a:r>
              <a:rPr lang="en-GB" dirty="0"/>
              <a:t>cognitive explanations </a:t>
            </a:r>
            <a:endParaRPr lang="en-US" dirty="0"/>
          </a:p>
        </p:txBody>
      </p:sp>
      <p:sp>
        <p:nvSpPr>
          <p:cNvPr id="3" name="Content Placeholder 2"/>
          <p:cNvSpPr>
            <a:spLocks noGrp="1"/>
          </p:cNvSpPr>
          <p:nvPr>
            <p:ph idx="1"/>
          </p:nvPr>
        </p:nvSpPr>
        <p:spPr/>
        <p:txBody>
          <a:bodyPr>
            <a:normAutofit/>
          </a:bodyPr>
          <a:lstStyle/>
          <a:p>
            <a:r>
              <a:rPr lang="en-GB" sz="4000" dirty="0"/>
              <a:t>1. Criminals may work at a different level of </a:t>
            </a:r>
            <a:r>
              <a:rPr lang="en-GB" sz="4000" b="1" dirty="0">
                <a:solidFill>
                  <a:schemeClr val="bg1"/>
                </a:solidFill>
              </a:rPr>
              <a:t>moral reasoning</a:t>
            </a:r>
          </a:p>
          <a:p>
            <a:endParaRPr lang="en-GB" sz="4000" b="1" dirty="0"/>
          </a:p>
          <a:p>
            <a:r>
              <a:rPr lang="en-GB" sz="4000" dirty="0"/>
              <a:t>2. Criminals may be prone to </a:t>
            </a:r>
            <a:r>
              <a:rPr lang="en-GB" sz="4000" b="1" dirty="0">
                <a:solidFill>
                  <a:schemeClr val="bg1"/>
                </a:solidFill>
              </a:rPr>
              <a:t>cognitive distortions </a:t>
            </a:r>
            <a:endParaRPr lang="en-US" sz="4000" b="1" dirty="0">
              <a:solidFill>
                <a:schemeClr val="bg1"/>
              </a:solidFill>
            </a:endParaRPr>
          </a:p>
        </p:txBody>
      </p:sp>
    </p:spTree>
    <p:extLst>
      <p:ext uri="{BB962C8B-B14F-4D97-AF65-F5344CB8AC3E}">
        <p14:creationId xmlns:p14="http://schemas.microsoft.com/office/powerpoint/2010/main" val="135968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70B8C-BDFE-4F46-ABFE-869097FDE459}"/>
              </a:ext>
            </a:extLst>
          </p:cNvPr>
          <p:cNvSpPr>
            <a:spLocks noGrp="1"/>
          </p:cNvSpPr>
          <p:nvPr>
            <p:ph type="title"/>
          </p:nvPr>
        </p:nvSpPr>
        <p:spPr/>
        <p:txBody>
          <a:bodyPr/>
          <a:lstStyle/>
          <a:p>
            <a:r>
              <a:rPr lang="en-GB" b="1" dirty="0">
                <a:solidFill>
                  <a:schemeClr val="bg1"/>
                </a:solidFill>
              </a:rPr>
              <a:t>Kohlberg</a:t>
            </a:r>
            <a:r>
              <a:rPr lang="en-GB" dirty="0"/>
              <a:t> used a number of ethical dilemmas to understand the moral reasoning of children. </a:t>
            </a:r>
          </a:p>
        </p:txBody>
      </p:sp>
      <p:sp>
        <p:nvSpPr>
          <p:cNvPr id="3" name="Content Placeholder 2">
            <a:extLst>
              <a:ext uri="{FF2B5EF4-FFF2-40B4-BE49-F238E27FC236}">
                <a16:creationId xmlns:a16="http://schemas.microsoft.com/office/drawing/2014/main" id="{9C8FF1FE-3A76-47EB-9AD9-35351BC6D3AD}"/>
              </a:ext>
            </a:extLst>
          </p:cNvPr>
          <p:cNvSpPr>
            <a:spLocks noGrp="1"/>
          </p:cNvSpPr>
          <p:nvPr>
            <p:ph idx="1"/>
          </p:nvPr>
        </p:nvSpPr>
        <p:spPr>
          <a:xfrm>
            <a:off x="875201" y="2662519"/>
            <a:ext cx="10955728" cy="4195481"/>
          </a:xfrm>
        </p:spPr>
        <p:txBody>
          <a:bodyPr>
            <a:normAutofit/>
          </a:bodyPr>
          <a:lstStyle/>
          <a:p>
            <a:pPr marL="0" indent="0">
              <a:buNone/>
            </a:pPr>
            <a:r>
              <a:rPr lang="en-GB" sz="4400" dirty="0"/>
              <a:t>He was interested in the way children think about right and wrong.</a:t>
            </a:r>
          </a:p>
          <a:p>
            <a:pPr marL="0" indent="0">
              <a:buNone/>
            </a:pPr>
            <a:r>
              <a:rPr lang="en-GB" sz="4400" dirty="0"/>
              <a:t>From analysing thousands of responses he came up with a theory of moral development </a:t>
            </a:r>
          </a:p>
        </p:txBody>
      </p:sp>
    </p:spTree>
    <p:extLst>
      <p:ext uri="{BB962C8B-B14F-4D97-AF65-F5344CB8AC3E}">
        <p14:creationId xmlns:p14="http://schemas.microsoft.com/office/powerpoint/2010/main" val="219995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5" y="2114550"/>
            <a:ext cx="11163300" cy="5954711"/>
          </a:xfrm>
        </p:spPr>
        <p:txBody>
          <a:bodyPr>
            <a:noAutofit/>
          </a:bodyPr>
          <a:lstStyle/>
          <a:p>
            <a:pPr>
              <a:spcAft>
                <a:spcPts val="1800"/>
              </a:spcAft>
              <a:buFont typeface="+mj-lt"/>
              <a:buAutoNum type="arabicPeriod"/>
            </a:pPr>
            <a:r>
              <a:rPr lang="en-GB" sz="2000" dirty="0">
                <a:solidFill>
                  <a:schemeClr val="tx1"/>
                </a:solidFill>
              </a:rPr>
              <a:t>A woman was near death from a unique kind of cancer. There is a drug that might save her. The drug costs $4,000 per dosage. The sick woman's husband, Heinz, went to everyone he knew to borrow the money and tried every legal means, but he could only get together about $2,000. He asked the doctor scientist who discovered the drug for a discount or let him pay later. But the doctor scientist refused. </a:t>
            </a:r>
          </a:p>
          <a:p>
            <a:pPr>
              <a:spcAft>
                <a:spcPts val="1800"/>
              </a:spcAft>
              <a:buFont typeface="+mj-lt"/>
              <a:buAutoNum type="arabicPeriod"/>
            </a:pPr>
            <a:r>
              <a:rPr lang="en-GB" sz="2000" dirty="0">
                <a:solidFill>
                  <a:schemeClr val="tx1"/>
                </a:solidFill>
              </a:rPr>
              <a:t>Heinz broke into the laboratory and stole the drug. The next day, the newspapers reported the break-in and theft. Brown, a police officer and a friend of Heinz remembered seeing Heinz last evening, behaving suspiciously near the laboratory. Later that night, he saw Heinz running away from the laboratory. </a:t>
            </a:r>
          </a:p>
          <a:p>
            <a:pPr>
              <a:spcAft>
                <a:spcPts val="1800"/>
              </a:spcAft>
              <a:buFont typeface="+mj-lt"/>
              <a:buAutoNum type="arabicPeriod"/>
            </a:pPr>
            <a:r>
              <a:rPr lang="en-GB" sz="2000" dirty="0">
                <a:solidFill>
                  <a:schemeClr val="tx1"/>
                </a:solidFill>
              </a:rPr>
              <a:t>Officer Brown reported what he saw. Heinz was arrested and brought to court. If convicted, he faces up to two years’ jail. Heinz was found guilty.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4761" y="0"/>
            <a:ext cx="4648200" cy="1900294"/>
          </a:xfrm>
          <a:prstGeom prst="rect">
            <a:avLst/>
          </a:prstGeom>
        </p:spPr>
      </p:pic>
      <p:sp>
        <p:nvSpPr>
          <p:cNvPr id="2" name="TextBox 1">
            <a:extLst>
              <a:ext uri="{FF2B5EF4-FFF2-40B4-BE49-F238E27FC236}">
                <a16:creationId xmlns:a16="http://schemas.microsoft.com/office/drawing/2014/main" id="{3405E8FC-BFA2-4F65-9902-EB725988078A}"/>
              </a:ext>
            </a:extLst>
          </p:cNvPr>
          <p:cNvSpPr txBox="1"/>
          <p:nvPr/>
        </p:nvSpPr>
        <p:spPr>
          <a:xfrm>
            <a:off x="562708" y="492369"/>
            <a:ext cx="3151163" cy="1569660"/>
          </a:xfrm>
          <a:prstGeom prst="rect">
            <a:avLst/>
          </a:prstGeom>
          <a:noFill/>
        </p:spPr>
        <p:txBody>
          <a:bodyPr wrap="square" rtlCol="0">
            <a:spAutoFit/>
          </a:bodyPr>
          <a:lstStyle/>
          <a:p>
            <a:r>
              <a:rPr lang="en-GB" sz="3200" b="1" dirty="0"/>
              <a:t>Kohlberg's most famous dilemma</a:t>
            </a:r>
          </a:p>
        </p:txBody>
      </p:sp>
    </p:spTree>
    <p:extLst>
      <p:ext uri="{BB962C8B-B14F-4D97-AF65-F5344CB8AC3E}">
        <p14:creationId xmlns:p14="http://schemas.microsoft.com/office/powerpoint/2010/main" val="2274001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2326" y="284644"/>
            <a:ext cx="7530737" cy="1325563"/>
          </a:xfrm>
        </p:spPr>
        <p:txBody>
          <a:bodyPr>
            <a:normAutofit/>
          </a:bodyPr>
          <a:lstStyle/>
          <a:p>
            <a:r>
              <a:rPr lang="en-GB" b="1" dirty="0"/>
              <a:t>Watch the Heinz Ethical Dilemma video (also on p333 phg)</a:t>
            </a:r>
          </a:p>
        </p:txBody>
      </p:sp>
      <p:sp>
        <p:nvSpPr>
          <p:cNvPr id="3" name="Content Placeholder 2"/>
          <p:cNvSpPr>
            <a:spLocks noGrp="1"/>
          </p:cNvSpPr>
          <p:nvPr>
            <p:ph idx="1"/>
          </p:nvPr>
        </p:nvSpPr>
        <p:spPr>
          <a:xfrm>
            <a:off x="3449855" y="2084720"/>
            <a:ext cx="7816121" cy="4351338"/>
          </a:xfrm>
        </p:spPr>
        <p:txBody>
          <a:bodyPr/>
          <a:lstStyle/>
          <a:p>
            <a:pPr marL="0" indent="0">
              <a:buNone/>
            </a:pPr>
            <a:r>
              <a:rPr lang="en-GB" dirty="0">
                <a:hlinkClick r:id="rId2"/>
              </a:rPr>
              <a:t>https://www.youtube.com/watch?v=5czp9S4u26M</a:t>
            </a:r>
            <a:endParaRPr lang="en-GB"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167" y="2208878"/>
            <a:ext cx="2054252" cy="4103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loud 4"/>
          <p:cNvSpPr/>
          <p:nvPr/>
        </p:nvSpPr>
        <p:spPr>
          <a:xfrm>
            <a:off x="112426" y="4897216"/>
            <a:ext cx="2833141" cy="854439"/>
          </a:xfrm>
          <a:prstGeom prst="cloud">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2050" name="Picture 2" descr="http://i.imgur.com/XGVvnDL.jpg?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4768" y="2583445"/>
            <a:ext cx="4797373" cy="41075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112426" y="108760"/>
            <a:ext cx="3165183" cy="1902117"/>
          </a:xfrm>
          <a:prstGeom prst="rect">
            <a:avLst/>
          </a:prstGeom>
        </p:spPr>
      </p:pic>
    </p:spTree>
    <p:extLst>
      <p:ext uri="{BB962C8B-B14F-4D97-AF65-F5344CB8AC3E}">
        <p14:creationId xmlns:p14="http://schemas.microsoft.com/office/powerpoint/2010/main" val="2480233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psychologynoteshq.com/wp-content/uploads/2012/01/kolberg-1-550x382.png"/>
          <p:cNvPicPr>
            <a:picLocks noChangeAspect="1" noChangeArrowheads="1"/>
          </p:cNvPicPr>
          <p:nvPr/>
        </p:nvPicPr>
        <p:blipFill rotWithShape="1">
          <a:blip r:embed="rId3">
            <a:extLst>
              <a:ext uri="{28A0092B-C50C-407E-A947-70E740481C1C}">
                <a14:useLocalDpi xmlns:a14="http://schemas.microsoft.com/office/drawing/2010/main" val="0"/>
              </a:ext>
            </a:extLst>
          </a:blip>
          <a:srcRect b="-636"/>
          <a:stretch/>
        </p:blipFill>
        <p:spPr bwMode="auto">
          <a:xfrm>
            <a:off x="2845677" y="171450"/>
            <a:ext cx="9346323" cy="6534150"/>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p:cNvSpPr/>
          <p:nvPr/>
        </p:nvSpPr>
        <p:spPr>
          <a:xfrm>
            <a:off x="0" y="844195"/>
            <a:ext cx="2788170" cy="1820225"/>
          </a:xfrm>
          <a:prstGeom prst="rightArrow">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Pre-conventional morality </a:t>
            </a:r>
          </a:p>
        </p:txBody>
      </p:sp>
      <p:sp>
        <p:nvSpPr>
          <p:cNvPr id="6" name="Right Arrow 5"/>
          <p:cNvSpPr/>
          <p:nvPr/>
        </p:nvSpPr>
        <p:spPr>
          <a:xfrm>
            <a:off x="0" y="2731889"/>
            <a:ext cx="2788170" cy="1820225"/>
          </a:xfrm>
          <a:prstGeom prst="rightArrow">
            <a:avLst/>
          </a:prstGeom>
          <a:solidFill>
            <a:schemeClr val="accent1">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Conventional morality </a:t>
            </a:r>
          </a:p>
        </p:txBody>
      </p:sp>
      <p:sp>
        <p:nvSpPr>
          <p:cNvPr id="7" name="Right Arrow 6"/>
          <p:cNvSpPr/>
          <p:nvPr/>
        </p:nvSpPr>
        <p:spPr>
          <a:xfrm>
            <a:off x="0" y="4552114"/>
            <a:ext cx="2788170" cy="1820225"/>
          </a:xfrm>
          <a:prstGeom prst="rightArrow">
            <a:avLst/>
          </a:prstGeom>
          <a:ln>
            <a:solidFill>
              <a:srgbClr val="00206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000" dirty="0"/>
              <a:t>Post-conventional morality </a:t>
            </a:r>
          </a:p>
        </p:txBody>
      </p:sp>
      <p:sp>
        <p:nvSpPr>
          <p:cNvPr id="5" name="TextBox 4"/>
          <p:cNvSpPr txBox="1"/>
          <p:nvPr/>
        </p:nvSpPr>
        <p:spPr>
          <a:xfrm>
            <a:off x="478971" y="235131"/>
            <a:ext cx="1193075" cy="646331"/>
          </a:xfrm>
          <a:prstGeom prst="rect">
            <a:avLst/>
          </a:prstGeom>
          <a:noFill/>
        </p:spPr>
        <p:txBody>
          <a:bodyPr wrap="square" rtlCol="0">
            <a:spAutoFit/>
          </a:bodyPr>
          <a:lstStyle/>
          <a:p>
            <a:r>
              <a:rPr lang="en-GB" dirty="0"/>
              <a:t>See t2U pack</a:t>
            </a:r>
            <a:endParaRPr lang="en-US" dirty="0"/>
          </a:p>
        </p:txBody>
      </p:sp>
    </p:spTree>
    <p:extLst>
      <p:ext uri="{BB962C8B-B14F-4D97-AF65-F5344CB8AC3E}">
        <p14:creationId xmlns:p14="http://schemas.microsoft.com/office/powerpoint/2010/main" val="1882654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15859"/>
            <a:ext cx="10515600" cy="1325563"/>
          </a:xfrm>
        </p:spPr>
        <p:txBody>
          <a:bodyPr>
            <a:normAutofit/>
          </a:bodyPr>
          <a:lstStyle/>
          <a:p>
            <a:r>
              <a:rPr lang="en-GB" sz="3600" b="1" dirty="0"/>
              <a:t>Kohlberg’s theory was </a:t>
            </a:r>
            <a:r>
              <a:rPr lang="en-GB" sz="3600" b="1" dirty="0">
                <a:solidFill>
                  <a:srgbClr val="FF0000"/>
                </a:solidFill>
              </a:rPr>
              <a:t>later</a:t>
            </a:r>
            <a:r>
              <a:rPr lang="en-GB" sz="3600" b="1" dirty="0"/>
              <a:t> applied to explain criminal behaviour : </a:t>
            </a:r>
          </a:p>
        </p:txBody>
      </p:sp>
      <p:sp>
        <p:nvSpPr>
          <p:cNvPr id="3" name="Content Placeholder 2"/>
          <p:cNvSpPr>
            <a:spLocks noGrp="1"/>
          </p:cNvSpPr>
          <p:nvPr>
            <p:ph idx="1"/>
          </p:nvPr>
        </p:nvSpPr>
        <p:spPr>
          <a:xfrm>
            <a:off x="3627619" y="5201586"/>
            <a:ext cx="8139659" cy="1543987"/>
          </a:xfrm>
        </p:spPr>
        <p:txBody>
          <a:bodyPr>
            <a:normAutofit/>
          </a:bodyPr>
          <a:lstStyle/>
          <a:p>
            <a:r>
              <a:rPr lang="en-GB" dirty="0"/>
              <a:t>Research suggests criminals are more self-centred and are less able to see another persons point of view.</a:t>
            </a:r>
          </a:p>
          <a:p>
            <a:r>
              <a:rPr lang="en-GB" dirty="0"/>
              <a:t>They show less sympathy for others</a:t>
            </a:r>
          </a:p>
        </p:txBody>
      </p:sp>
      <p:pic>
        <p:nvPicPr>
          <p:cNvPr id="1026" name="Picture 2" descr="http://totallyhistory.com/wp-content/uploads/2013/10/Lawrence-Kohlber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97836"/>
            <a:ext cx="2726741" cy="356016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4ABD73DF-B0A3-4624-8766-4A6C1DD3C17A}"/>
              </a:ext>
            </a:extLst>
          </p:cNvPr>
          <p:cNvSpPr/>
          <p:nvPr/>
        </p:nvSpPr>
        <p:spPr>
          <a:xfrm>
            <a:off x="3137095" y="1325563"/>
            <a:ext cx="8342142" cy="35601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dirty="0"/>
              <a:t>Criminals have a lower level of moral reasoning than others. Criminals do not progress from the </a:t>
            </a:r>
            <a:r>
              <a:rPr lang="en-GB" sz="2800" b="1" dirty="0"/>
              <a:t>pre-conventional level </a:t>
            </a:r>
            <a:r>
              <a:rPr lang="en-GB" sz="2800" dirty="0"/>
              <a:t>of moral reasoning – they seek to avoid punishment and gain rewards. They have child-like reasoning. Non-criminals tend to reason at higher levels and sympathise with the rights of others, exhibiting honesty, generosity and non-violence </a:t>
            </a:r>
            <a:r>
              <a:rPr lang="en-GB" sz="2800" b="1" dirty="0"/>
              <a:t>(post-conventional moral reasoning)</a:t>
            </a:r>
          </a:p>
        </p:txBody>
      </p:sp>
    </p:spTree>
    <p:extLst>
      <p:ext uri="{BB962C8B-B14F-4D97-AF65-F5344CB8AC3E}">
        <p14:creationId xmlns:p14="http://schemas.microsoft.com/office/powerpoint/2010/main" val="4231069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05738" y="1099092"/>
            <a:ext cx="8915400" cy="3777622"/>
          </a:xfrm>
        </p:spPr>
        <p:txBody>
          <a:bodyPr>
            <a:noAutofit/>
          </a:bodyPr>
          <a:lstStyle/>
          <a:p>
            <a:pPr marL="0" indent="0">
              <a:buNone/>
            </a:pPr>
            <a:r>
              <a:rPr lang="en-GB" sz="3200" dirty="0"/>
              <a:t>Offenders tend to be more egocentric and show less sympathy.</a:t>
            </a:r>
          </a:p>
          <a:p>
            <a:pPr marL="0" indent="0">
              <a:buNone/>
            </a:pPr>
            <a:endParaRPr lang="en-GB" sz="3200" dirty="0"/>
          </a:p>
          <a:p>
            <a:pPr marL="0" indent="0">
              <a:buNone/>
            </a:pPr>
            <a:r>
              <a:rPr lang="en-GB" sz="3200" b="1" dirty="0"/>
              <a:t>Chandler (1973) </a:t>
            </a:r>
            <a:r>
              <a:rPr lang="en-GB" sz="3200" dirty="0"/>
              <a:t>suggests that offenders are more self centred and display poorer social perspective taking skills</a:t>
            </a:r>
          </a:p>
          <a:p>
            <a:pPr marL="0" indent="0">
              <a:buNone/>
            </a:pPr>
            <a:endParaRPr lang="en-GB" sz="3200" dirty="0"/>
          </a:p>
          <a:p>
            <a:pPr marL="0" indent="0">
              <a:buNone/>
            </a:pPr>
            <a:r>
              <a:rPr lang="en-GB" sz="3200" dirty="0"/>
              <a:t>Individuals who operate with a higher level of moral reasoning tend to sympathise more and are less violent </a:t>
            </a:r>
            <a:endParaRPr lang="en-US" sz="3200" dirty="0"/>
          </a:p>
        </p:txBody>
      </p:sp>
    </p:spTree>
    <p:extLst>
      <p:ext uri="{BB962C8B-B14F-4D97-AF65-F5344CB8AC3E}">
        <p14:creationId xmlns:p14="http://schemas.microsoft.com/office/powerpoint/2010/main" val="2740782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solidFill>
                  <a:schemeClr val="tx1"/>
                </a:solidFill>
              </a:rPr>
              <a:t>Kohlberg used an all male sample of children. This is an example of Beta Bias.</a:t>
            </a:r>
            <a:endParaRPr lang="en-US" dirty="0">
              <a:solidFill>
                <a:schemeClr val="tx1"/>
              </a:solidFill>
            </a:endParaRPr>
          </a:p>
        </p:txBody>
      </p:sp>
      <p:sp>
        <p:nvSpPr>
          <p:cNvPr id="3" name="Content Placeholder 2"/>
          <p:cNvSpPr>
            <a:spLocks noGrp="1"/>
          </p:cNvSpPr>
          <p:nvPr>
            <p:ph idx="1"/>
          </p:nvPr>
        </p:nvSpPr>
        <p:spPr>
          <a:xfrm>
            <a:off x="2403566" y="2133600"/>
            <a:ext cx="9101046" cy="4354286"/>
          </a:xfrm>
        </p:spPr>
        <p:txBody>
          <a:bodyPr/>
          <a:lstStyle/>
          <a:p>
            <a:pPr marL="0" indent="0">
              <a:buNone/>
            </a:pPr>
            <a:r>
              <a:rPr lang="en-GB" sz="3600" b="1" dirty="0">
                <a:effectLst>
                  <a:outerShdw blurRad="38100" dist="38100" dir="2700000" algn="tl">
                    <a:srgbClr val="000000">
                      <a:alpha val="43137"/>
                    </a:srgbClr>
                  </a:outerShdw>
                </a:effectLst>
              </a:rPr>
              <a:t>Gilligan (1972) </a:t>
            </a:r>
            <a:r>
              <a:rPr lang="en-GB" dirty="0"/>
              <a:t>a feminist psychologist argued that female morality is </a:t>
            </a:r>
            <a:r>
              <a:rPr lang="en-GB" b="1" dirty="0"/>
              <a:t>fundamentally different </a:t>
            </a:r>
            <a:r>
              <a:rPr lang="en-GB" dirty="0"/>
              <a:t>to male morality. She said you cannot generalise Kohlberg’s findings </a:t>
            </a:r>
          </a:p>
          <a:p>
            <a:pPr marL="0" indent="0">
              <a:buNone/>
            </a:pPr>
            <a:endParaRPr lang="en-GB" dirty="0"/>
          </a:p>
          <a:p>
            <a:pPr marL="0" indent="0">
              <a:buNone/>
            </a:pPr>
            <a:r>
              <a:rPr lang="en-GB" dirty="0"/>
              <a:t>Male = law based and pragmatic</a:t>
            </a:r>
          </a:p>
          <a:p>
            <a:pPr marL="0" indent="0">
              <a:buNone/>
            </a:pPr>
            <a:r>
              <a:rPr lang="en-GB" dirty="0"/>
              <a:t>Female = compassionate </a:t>
            </a:r>
          </a:p>
          <a:p>
            <a:pPr marL="0" indent="0">
              <a:buNone/>
            </a:pPr>
            <a:endParaRPr lang="en-GB" dirty="0"/>
          </a:p>
          <a:p>
            <a:pPr marL="0" indent="0">
              <a:buNone/>
            </a:pPr>
            <a:r>
              <a:rPr lang="en-GB" b="1" dirty="0"/>
              <a:t>Furthermore </a:t>
            </a:r>
            <a:r>
              <a:rPr lang="en-GB" dirty="0"/>
              <a:t>Kohlberg used children as his sample – this may lack validity as they have no experience of being married etc. – therefore the scenarios aren’t relevant.</a:t>
            </a:r>
            <a:endParaRPr lang="en-US" dirty="0"/>
          </a:p>
        </p:txBody>
      </p:sp>
      <p:sp>
        <p:nvSpPr>
          <p:cNvPr id="4" name="Flowchart: Alternate Process 3"/>
          <p:cNvSpPr/>
          <p:nvPr/>
        </p:nvSpPr>
        <p:spPr>
          <a:xfrm>
            <a:off x="253218" y="2969622"/>
            <a:ext cx="2028428" cy="196813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Negative evaluation </a:t>
            </a:r>
            <a:endParaRPr lang="en-US" sz="2400" dirty="0"/>
          </a:p>
        </p:txBody>
      </p:sp>
    </p:spTree>
    <p:extLst>
      <p:ext uri="{BB962C8B-B14F-4D97-AF65-F5344CB8AC3E}">
        <p14:creationId xmlns:p14="http://schemas.microsoft.com/office/powerpoint/2010/main" val="65395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73" y="628650"/>
            <a:ext cx="8911687" cy="1280890"/>
          </a:xfrm>
        </p:spPr>
        <p:txBody>
          <a:bodyPr/>
          <a:lstStyle/>
          <a:p>
            <a:r>
              <a:rPr lang="en-GB" b="1" dirty="0">
                <a:solidFill>
                  <a:schemeClr val="bg2"/>
                </a:solidFill>
              </a:rPr>
              <a:t>AO3</a:t>
            </a:r>
          </a:p>
        </p:txBody>
      </p:sp>
      <p:sp>
        <p:nvSpPr>
          <p:cNvPr id="3" name="Content Placeholder 2"/>
          <p:cNvSpPr>
            <a:spLocks noGrp="1"/>
          </p:cNvSpPr>
          <p:nvPr>
            <p:ph idx="1"/>
          </p:nvPr>
        </p:nvSpPr>
        <p:spPr>
          <a:xfrm>
            <a:off x="1477107" y="1191288"/>
            <a:ext cx="10823590" cy="4415033"/>
          </a:xfrm>
        </p:spPr>
        <p:txBody>
          <a:bodyPr>
            <a:noAutofit/>
          </a:bodyPr>
          <a:lstStyle/>
          <a:p>
            <a:pPr marL="0" indent="0">
              <a:buNone/>
            </a:pPr>
            <a:r>
              <a:rPr lang="en-GB" sz="2800" b="1" dirty="0"/>
              <a:t>Palmer and </a:t>
            </a:r>
            <a:r>
              <a:rPr lang="en-GB" sz="2800" b="1" dirty="0" err="1"/>
              <a:t>Hollin</a:t>
            </a:r>
            <a:r>
              <a:rPr lang="en-GB" sz="2800" b="1" dirty="0"/>
              <a:t> (1998): </a:t>
            </a:r>
            <a:r>
              <a:rPr lang="en-GB" sz="2800" dirty="0"/>
              <a:t>compared moral reasoning between 210 female non-offenders 112 male non-offenders and 126 convicted offenders using the </a:t>
            </a:r>
          </a:p>
          <a:p>
            <a:pPr marL="0" indent="0">
              <a:buNone/>
            </a:pPr>
            <a:r>
              <a:rPr lang="en-GB" sz="2800" b="1" dirty="0"/>
              <a:t>Socio-Moral Reflection Measure (SRM</a:t>
            </a:r>
            <a:r>
              <a:rPr lang="en-GB" sz="2800" dirty="0"/>
              <a:t>). This contains moral-dilemma related questions such as not taking things and keeping a promise to a friend. </a:t>
            </a:r>
          </a:p>
          <a:p>
            <a:pPr marL="0" indent="0">
              <a:buNone/>
            </a:pPr>
            <a:r>
              <a:rPr lang="en-GB" sz="2800" b="1" dirty="0">
                <a:effectLst>
                  <a:outerShdw blurRad="38100" dist="38100" dir="2700000" algn="tl">
                    <a:srgbClr val="000000">
                      <a:alpha val="43137"/>
                    </a:srgbClr>
                  </a:outerShdw>
                </a:effectLst>
              </a:rPr>
              <a:t>The offenders showed less mature moral reasoning than the non-delinquent groups. </a:t>
            </a:r>
          </a:p>
        </p:txBody>
      </p:sp>
      <p:sp>
        <p:nvSpPr>
          <p:cNvPr id="4" name="Oval 3"/>
          <p:cNvSpPr/>
          <p:nvPr/>
        </p:nvSpPr>
        <p:spPr>
          <a:xfrm>
            <a:off x="5786203" y="5606321"/>
            <a:ext cx="5282784" cy="106430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Suggest a real world application of this study?</a:t>
            </a:r>
          </a:p>
        </p:txBody>
      </p:sp>
      <p:sp>
        <p:nvSpPr>
          <p:cNvPr id="5" name="Oval 4"/>
          <p:cNvSpPr/>
          <p:nvPr/>
        </p:nvSpPr>
        <p:spPr>
          <a:xfrm>
            <a:off x="-107219" y="5105443"/>
            <a:ext cx="1959429" cy="15651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Supporting evidence </a:t>
            </a:r>
            <a:endParaRPr lang="en-US" dirty="0"/>
          </a:p>
        </p:txBody>
      </p:sp>
    </p:spTree>
    <p:extLst>
      <p:ext uri="{BB962C8B-B14F-4D97-AF65-F5344CB8AC3E}">
        <p14:creationId xmlns:p14="http://schemas.microsoft.com/office/powerpoint/2010/main" val="314329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A03 - furthermore</a:t>
            </a:r>
          </a:p>
        </p:txBody>
      </p:sp>
      <p:sp>
        <p:nvSpPr>
          <p:cNvPr id="3" name="Content Placeholder 2"/>
          <p:cNvSpPr>
            <a:spLocks noGrp="1"/>
          </p:cNvSpPr>
          <p:nvPr>
            <p:ph idx="1"/>
          </p:nvPr>
        </p:nvSpPr>
        <p:spPr>
          <a:xfrm>
            <a:off x="387774" y="1270000"/>
            <a:ext cx="10145564" cy="4947080"/>
          </a:xfrm>
        </p:spPr>
        <p:txBody>
          <a:bodyPr>
            <a:normAutofit/>
          </a:bodyPr>
          <a:lstStyle/>
          <a:p>
            <a:pPr marL="0" indent="0">
              <a:buNone/>
            </a:pPr>
            <a:endParaRPr lang="en-GB" sz="2400" b="1" dirty="0"/>
          </a:p>
          <a:p>
            <a:pPr marL="0" indent="0">
              <a:buNone/>
            </a:pPr>
            <a:r>
              <a:rPr lang="en-GB" sz="2400" b="1" dirty="0"/>
              <a:t>Thornton and Reid (1982) </a:t>
            </a:r>
            <a:r>
              <a:rPr lang="en-GB" sz="2400" dirty="0"/>
              <a:t>suggest pre-conventional moral reasoning tends to be associated with crimes such as robbery, whereas impulsive crimes such as assault did not pertain to any specific type of moral reasoning. </a:t>
            </a:r>
          </a:p>
          <a:p>
            <a:pPr marL="0" indent="0">
              <a:buNone/>
            </a:pPr>
            <a:endParaRPr lang="en-GB" sz="2400" dirty="0"/>
          </a:p>
          <a:p>
            <a:pPr marL="0" indent="0">
              <a:buNone/>
            </a:pPr>
            <a:r>
              <a:rPr lang="en-GB" sz="2400" dirty="0"/>
              <a:t>Pre-conventional reasoning tended to be evident in crimes where the offender thought they might have had a good chance at evading punishment. </a:t>
            </a:r>
            <a:r>
              <a:rPr lang="en-GB" sz="2400" b="1" i="1" dirty="0">
                <a:solidFill>
                  <a:schemeClr val="accent1">
                    <a:lumMod val="75000"/>
                  </a:schemeClr>
                </a:solidFill>
              </a:rPr>
              <a:t>Therefore, the level of moral reasoning may depend on the kind of offence committed</a:t>
            </a:r>
            <a:r>
              <a:rPr lang="en-GB" sz="2400" dirty="0"/>
              <a:t>.  </a:t>
            </a:r>
          </a:p>
          <a:p>
            <a:pPr marL="0" indent="0">
              <a:buNone/>
            </a:pPr>
            <a:endParaRPr lang="en-GB" sz="2400" dirty="0"/>
          </a:p>
        </p:txBody>
      </p:sp>
    </p:spTree>
    <p:extLst>
      <p:ext uri="{BB962C8B-B14F-4D97-AF65-F5344CB8AC3E}">
        <p14:creationId xmlns:p14="http://schemas.microsoft.com/office/powerpoint/2010/main" val="2110810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7DA00-7201-46AB-B128-E8C2A85DBAB8}"/>
              </a:ext>
            </a:extLst>
          </p:cNvPr>
          <p:cNvSpPr>
            <a:spLocks noGrp="1"/>
          </p:cNvSpPr>
          <p:nvPr>
            <p:ph type="title"/>
          </p:nvPr>
        </p:nvSpPr>
        <p:spPr>
          <a:xfrm>
            <a:off x="5536734" y="609600"/>
            <a:ext cx="3737268" cy="1320800"/>
          </a:xfrm>
        </p:spPr>
        <p:txBody>
          <a:bodyPr>
            <a:normAutofit fontScale="90000"/>
          </a:bodyPr>
          <a:lstStyle/>
          <a:p>
            <a:r>
              <a:rPr lang="en-GB" b="1" dirty="0">
                <a:solidFill>
                  <a:schemeClr val="bg1"/>
                </a:solidFill>
              </a:rPr>
              <a:t>Find further evaluation points </a:t>
            </a:r>
          </a:p>
        </p:txBody>
      </p:sp>
      <p:sp>
        <p:nvSpPr>
          <p:cNvPr id="10" name="Content Placeholder 9">
            <a:extLst>
              <a:ext uri="{FF2B5EF4-FFF2-40B4-BE49-F238E27FC236}">
                <a16:creationId xmlns:a16="http://schemas.microsoft.com/office/drawing/2014/main" id="{C7191BAF-8C52-405B-8021-AB4A8E980166}"/>
              </a:ext>
            </a:extLst>
          </p:cNvPr>
          <p:cNvSpPr>
            <a:spLocks noGrp="1"/>
          </p:cNvSpPr>
          <p:nvPr>
            <p:ph idx="1"/>
          </p:nvPr>
        </p:nvSpPr>
        <p:spPr>
          <a:xfrm>
            <a:off x="5209563" y="2160589"/>
            <a:ext cx="4064439" cy="3880773"/>
          </a:xfrm>
        </p:spPr>
        <p:txBody>
          <a:bodyPr>
            <a:normAutofit/>
          </a:bodyPr>
          <a:lstStyle/>
          <a:p>
            <a:r>
              <a:rPr lang="en-US" sz="6000" dirty="0">
                <a:solidFill>
                  <a:srgbClr val="FF6699"/>
                </a:solidFill>
              </a:rPr>
              <a:t>Page 215</a:t>
            </a:r>
          </a:p>
        </p:txBody>
      </p:sp>
      <p:pic>
        <p:nvPicPr>
          <p:cNvPr id="8" name="Content Placeholder 4">
            <a:extLst>
              <a:ext uri="{FF2B5EF4-FFF2-40B4-BE49-F238E27FC236}">
                <a16:creationId xmlns:a16="http://schemas.microsoft.com/office/drawing/2014/main" id="{1DF48B89-245F-4C28-9A0F-8C2E9E34917E}"/>
              </a:ext>
            </a:extLst>
          </p:cNvPr>
          <p:cNvPicPr>
            <a:picLocks noChangeAspect="1"/>
          </p:cNvPicPr>
          <p:nvPr/>
        </p:nvPicPr>
        <p:blipFill rotWithShape="1">
          <a:blip r:embed="rId2">
            <a:extLst>
              <a:ext uri="{28A0092B-C50C-407E-A947-70E740481C1C}">
                <a14:useLocalDpi xmlns:a14="http://schemas.microsoft.com/office/drawing/2010/main" val="0"/>
              </a:ext>
            </a:extLst>
          </a:blip>
          <a:srcRect r="-2" b="2176"/>
          <a:stretch/>
        </p:blipFill>
        <p:spPr>
          <a:xfrm>
            <a:off x="20" y="-1"/>
            <a:ext cx="5394940" cy="6858001"/>
          </a:xfrm>
          <a:custGeom>
            <a:avLst/>
            <a:gdLst>
              <a:gd name="connsiteX0" fmla="*/ 842596 w 5394960"/>
              <a:gd name="connsiteY0" fmla="*/ 0 h 6858000"/>
              <a:gd name="connsiteX1" fmla="*/ 5394960 w 5394960"/>
              <a:gd name="connsiteY1" fmla="*/ 0 h 6858000"/>
              <a:gd name="connsiteX2" fmla="*/ 5394960 w 5394960"/>
              <a:gd name="connsiteY2" fmla="*/ 21851 h 6858000"/>
              <a:gd name="connsiteX3" fmla="*/ 4365943 w 5394960"/>
              <a:gd name="connsiteY3" fmla="*/ 6858000 h 6858000"/>
              <a:gd name="connsiteX4" fmla="*/ 0 w 5394960"/>
              <a:gd name="connsiteY4" fmla="*/ 6858000 h 6858000"/>
              <a:gd name="connsiteX5" fmla="*/ 0 w 5394960"/>
              <a:gd name="connsiteY5" fmla="*/ 56661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3" name="Isosceles Triangle 12">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890399406"/>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Psychological Explanation: </a:t>
            </a:r>
            <a:br>
              <a:rPr lang="en-GB" dirty="0"/>
            </a:br>
            <a:r>
              <a:rPr lang="en-GB" dirty="0"/>
              <a:t>			Cognitive Explanations </a:t>
            </a:r>
          </a:p>
        </p:txBody>
      </p:sp>
      <p:sp>
        <p:nvSpPr>
          <p:cNvPr id="3" name="Content Placeholder 2"/>
          <p:cNvSpPr>
            <a:spLocks noGrp="1"/>
          </p:cNvSpPr>
          <p:nvPr>
            <p:ph idx="1"/>
          </p:nvPr>
        </p:nvSpPr>
        <p:spPr>
          <a:xfrm>
            <a:off x="1154955" y="2603500"/>
            <a:ext cx="3956542" cy="3416300"/>
          </a:xfrm>
        </p:spPr>
        <p:txBody>
          <a:bodyPr>
            <a:noAutofit/>
          </a:bodyPr>
          <a:lstStyle/>
          <a:p>
            <a:pPr marL="0" indent="0">
              <a:buNone/>
            </a:pPr>
            <a:r>
              <a:rPr lang="en-GB" sz="2400" b="1" dirty="0"/>
              <a:t>COGNITIVE DISTORTIONS </a:t>
            </a:r>
          </a:p>
          <a:p>
            <a:endParaRPr lang="en-GB" sz="2400" b="1" dirty="0"/>
          </a:p>
          <a:p>
            <a:pPr marL="0" indent="0">
              <a:buNone/>
            </a:pPr>
            <a:r>
              <a:rPr lang="en-GB" sz="2400" dirty="0"/>
              <a:t>Faulty, irrational ways of thinking which can cause individuals to perceive themselves, others or the world inaccurately, and usually negatively. </a:t>
            </a:r>
          </a:p>
        </p:txBody>
      </p:sp>
      <p:sp>
        <p:nvSpPr>
          <p:cNvPr id="4" name="Rounded Rectangle 3"/>
          <p:cNvSpPr/>
          <p:nvPr/>
        </p:nvSpPr>
        <p:spPr>
          <a:xfrm>
            <a:off x="6519672" y="3108960"/>
            <a:ext cx="4681728" cy="273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white"/>
                </a:solidFill>
              </a:rPr>
              <a:t>E.G. “My partner hasn’t texted me in the last few hours, they must be angry with me, they’re about to break up with me.. Well I’ll get in there first”</a:t>
            </a:r>
          </a:p>
        </p:txBody>
      </p:sp>
      <p:sp>
        <p:nvSpPr>
          <p:cNvPr id="5" name="TextBox 4">
            <a:extLst>
              <a:ext uri="{FF2B5EF4-FFF2-40B4-BE49-F238E27FC236}">
                <a16:creationId xmlns:a16="http://schemas.microsoft.com/office/drawing/2014/main" id="{C95C59E0-51B8-45A3-8748-6B29C710D7E4}"/>
              </a:ext>
            </a:extLst>
          </p:cNvPr>
          <p:cNvSpPr txBox="1"/>
          <p:nvPr/>
        </p:nvSpPr>
        <p:spPr>
          <a:xfrm>
            <a:off x="10438227" y="-679"/>
            <a:ext cx="472209" cy="1015663"/>
          </a:xfrm>
          <a:prstGeom prst="rect">
            <a:avLst/>
          </a:prstGeom>
          <a:noFill/>
        </p:spPr>
        <p:txBody>
          <a:bodyPr wrap="square" rtlCol="0">
            <a:spAutoFit/>
          </a:bodyPr>
          <a:lstStyle/>
          <a:p>
            <a:r>
              <a:rPr lang="en-GB" sz="6000" b="1" dirty="0"/>
              <a:t>2</a:t>
            </a:r>
          </a:p>
        </p:txBody>
      </p:sp>
    </p:spTree>
    <p:extLst>
      <p:ext uri="{BB962C8B-B14F-4D97-AF65-F5344CB8AC3E}">
        <p14:creationId xmlns:p14="http://schemas.microsoft.com/office/powerpoint/2010/main" val="2701729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6" y="655320"/>
            <a:ext cx="8596668" cy="1320800"/>
          </a:xfrm>
        </p:spPr>
        <p:txBody>
          <a:bodyPr/>
          <a:lstStyle/>
          <a:p>
            <a:r>
              <a:rPr lang="en-GB" dirty="0"/>
              <a:t>Cognitive Distortions and Offending. </a:t>
            </a:r>
          </a:p>
        </p:txBody>
      </p:sp>
      <p:sp>
        <p:nvSpPr>
          <p:cNvPr id="4" name="Content Placeholder 3"/>
          <p:cNvSpPr>
            <a:spLocks noGrp="1"/>
          </p:cNvSpPr>
          <p:nvPr>
            <p:ph sz="half" idx="1"/>
          </p:nvPr>
        </p:nvSpPr>
        <p:spPr>
          <a:xfrm>
            <a:off x="677336" y="1600200"/>
            <a:ext cx="4368273" cy="4818888"/>
          </a:xfrm>
          <a:ln w="38100">
            <a:solidFill>
              <a:srgbClr val="339966"/>
            </a:solidFill>
          </a:ln>
        </p:spPr>
        <p:txBody>
          <a:bodyPr>
            <a:noAutofit/>
          </a:bodyPr>
          <a:lstStyle/>
          <a:p>
            <a:pPr marL="0" indent="0" algn="ctr">
              <a:buNone/>
            </a:pPr>
            <a:r>
              <a:rPr lang="en-GB" sz="2000" b="1" dirty="0">
                <a:solidFill>
                  <a:schemeClr val="accent1"/>
                </a:solidFill>
              </a:rPr>
              <a:t>Hostile Attribution Bias </a:t>
            </a:r>
          </a:p>
          <a:p>
            <a:pPr marL="0" indent="0" algn="ctr">
              <a:buNone/>
            </a:pPr>
            <a:endParaRPr lang="en-GB" sz="3200" b="1" dirty="0">
              <a:solidFill>
                <a:srgbClr val="00B050"/>
              </a:solidFill>
            </a:endParaRPr>
          </a:p>
          <a:p>
            <a:pPr>
              <a:buFont typeface="Wingdings" panose="05000000000000000000" pitchFamily="2" charset="2"/>
              <a:buChar char="Ø"/>
            </a:pPr>
            <a:r>
              <a:rPr lang="en-GB" sz="2000" dirty="0">
                <a:solidFill>
                  <a:schemeClr val="tx1"/>
                </a:solidFill>
              </a:rPr>
              <a:t>Other people’s expressions/behaviour is incorrectly perceived as being aggressive. </a:t>
            </a:r>
          </a:p>
          <a:p>
            <a:pPr>
              <a:buFont typeface="Wingdings" panose="05000000000000000000" pitchFamily="2" charset="2"/>
              <a:buChar char="Ø"/>
            </a:pPr>
            <a:r>
              <a:rPr lang="en-GB" sz="2000" dirty="0">
                <a:solidFill>
                  <a:schemeClr val="tx1"/>
                </a:solidFill>
              </a:rPr>
              <a:t>People may be perceived as being confrontational when they are not. </a:t>
            </a:r>
          </a:p>
          <a:p>
            <a:pPr>
              <a:buFont typeface="Wingdings" panose="05000000000000000000" pitchFamily="2" charset="2"/>
              <a:buChar char="Ø"/>
            </a:pPr>
            <a:r>
              <a:rPr lang="en-GB" sz="2000" dirty="0">
                <a:solidFill>
                  <a:schemeClr val="tx1"/>
                </a:solidFill>
              </a:rPr>
              <a:t>E.g. “he was giving me a funny look” as a reason for attacking someone, when no such look had been intended. </a:t>
            </a:r>
          </a:p>
        </p:txBody>
      </p:sp>
      <p:sp>
        <p:nvSpPr>
          <p:cNvPr id="7" name="Content Placeholder 3"/>
          <p:cNvSpPr>
            <a:spLocks noGrp="1"/>
          </p:cNvSpPr>
          <p:nvPr>
            <p:ph sz="half" idx="1"/>
          </p:nvPr>
        </p:nvSpPr>
        <p:spPr>
          <a:xfrm>
            <a:off x="5318569" y="1600200"/>
            <a:ext cx="4465511" cy="4818888"/>
          </a:xfrm>
          <a:ln w="38100"/>
        </p:spPr>
        <p:style>
          <a:lnRef idx="2">
            <a:schemeClr val="accent1"/>
          </a:lnRef>
          <a:fillRef idx="1">
            <a:schemeClr val="lt1"/>
          </a:fillRef>
          <a:effectRef idx="0">
            <a:schemeClr val="accent1"/>
          </a:effectRef>
          <a:fontRef idx="minor">
            <a:schemeClr val="dk1"/>
          </a:fontRef>
        </p:style>
        <p:txBody>
          <a:bodyPr>
            <a:noAutofit/>
          </a:bodyPr>
          <a:lstStyle/>
          <a:p>
            <a:pPr marL="0" indent="0" algn="ctr">
              <a:buNone/>
            </a:pPr>
            <a:r>
              <a:rPr lang="en-GB" sz="2000" b="1" dirty="0">
                <a:solidFill>
                  <a:srgbClr val="339966"/>
                </a:solidFill>
              </a:rPr>
              <a:t>Minimalisation </a:t>
            </a:r>
          </a:p>
          <a:p>
            <a:pPr marL="0" indent="0" algn="ctr">
              <a:buNone/>
            </a:pPr>
            <a:endParaRPr lang="en-GB" sz="1400" b="1" dirty="0">
              <a:solidFill>
                <a:srgbClr val="00B050"/>
              </a:solidFill>
            </a:endParaRPr>
          </a:p>
          <a:p>
            <a:pPr>
              <a:buClr>
                <a:srgbClr val="339966"/>
              </a:buClr>
              <a:buFont typeface="Wingdings" panose="05000000000000000000" pitchFamily="2" charset="2"/>
              <a:buChar char="Ø"/>
            </a:pPr>
            <a:r>
              <a:rPr lang="en-GB" sz="2000" dirty="0">
                <a:solidFill>
                  <a:schemeClr val="tx1"/>
                </a:solidFill>
              </a:rPr>
              <a:t>Downplaying the seriousness of an offence. </a:t>
            </a:r>
          </a:p>
          <a:p>
            <a:pPr>
              <a:buClr>
                <a:srgbClr val="339966"/>
              </a:buClr>
              <a:buFont typeface="Wingdings" panose="05000000000000000000" pitchFamily="2" charset="2"/>
              <a:buChar char="Ø"/>
            </a:pPr>
            <a:r>
              <a:rPr lang="en-GB" sz="2000" dirty="0">
                <a:solidFill>
                  <a:schemeClr val="tx1"/>
                </a:solidFill>
              </a:rPr>
              <a:t>‘Euphemistic labelling’, e.g. burglars are just “doing a job” or “supporting their family”.</a:t>
            </a:r>
          </a:p>
          <a:p>
            <a:pPr>
              <a:buClr>
                <a:srgbClr val="339966"/>
              </a:buClr>
              <a:buFont typeface="Wingdings" panose="05000000000000000000" pitchFamily="2" charset="2"/>
              <a:buChar char="Ø"/>
            </a:pPr>
            <a:r>
              <a:rPr lang="en-GB" sz="2000" dirty="0">
                <a:solidFill>
                  <a:schemeClr val="tx1"/>
                </a:solidFill>
              </a:rPr>
              <a:t>Some will underplay their offence, e.g. paedophiles may claim they were “just being affectionate” or fraudsters may claim “it wasn’t that much money compared to the company’s worth” </a:t>
            </a:r>
          </a:p>
        </p:txBody>
      </p:sp>
    </p:spTree>
    <p:extLst>
      <p:ext uri="{BB962C8B-B14F-4D97-AF65-F5344CB8AC3E}">
        <p14:creationId xmlns:p14="http://schemas.microsoft.com/office/powerpoint/2010/main" val="135801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descr="http://what-when-how.com/wp-content/uploads/2012/06/tmp7527415_thumb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512826"/>
            <a:ext cx="5210175" cy="19716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previews.123rf.com/images/auremar/auremar1211/auremar121102788/16411277-head-and-shoulders-portrait-of-young-man-with-neutral-expression-Stock-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6450" y="0"/>
            <a:ext cx="2495550" cy="3743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kelsiesface.files.wordpress.com/2012/10/img_0800_1_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376" y="3143380"/>
            <a:ext cx="5210175" cy="34766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careers.bmj.com/article-images/cf2102.f5_default.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3328" y="2572674"/>
            <a:ext cx="3495362" cy="416265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365750" y="226323"/>
            <a:ext cx="4570542" cy="22581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prstClr val="white"/>
                </a:solidFill>
              </a:rPr>
              <a:t>Which expression is the angry expression?</a:t>
            </a:r>
          </a:p>
        </p:txBody>
      </p:sp>
      <p:pic>
        <p:nvPicPr>
          <p:cNvPr id="1034" name="Picture 10" descr="http://data.whicdn.com/images/180741947/larg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4692" y="3088482"/>
            <a:ext cx="2743200"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794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865" y="144512"/>
            <a:ext cx="11262118" cy="1320800"/>
          </a:xfrm>
        </p:spPr>
        <p:txBody>
          <a:bodyPr/>
          <a:lstStyle/>
          <a:p>
            <a:r>
              <a:rPr lang="en-GB" b="1" dirty="0"/>
              <a:t>Hostile attribution bias –supporting evidence </a:t>
            </a:r>
          </a:p>
        </p:txBody>
      </p:sp>
      <p:sp>
        <p:nvSpPr>
          <p:cNvPr id="3" name="Content Placeholder 2"/>
          <p:cNvSpPr>
            <a:spLocks noGrp="1"/>
          </p:cNvSpPr>
          <p:nvPr>
            <p:ph idx="1"/>
          </p:nvPr>
        </p:nvSpPr>
        <p:spPr>
          <a:xfrm>
            <a:off x="147792" y="934088"/>
            <a:ext cx="10250496" cy="5923911"/>
          </a:xfrm>
        </p:spPr>
        <p:txBody>
          <a:bodyPr>
            <a:normAutofit lnSpcReduction="10000"/>
          </a:bodyPr>
          <a:lstStyle/>
          <a:p>
            <a:pPr marL="0" indent="0">
              <a:buNone/>
            </a:pPr>
            <a:r>
              <a:rPr lang="en-GB" sz="2800" b="1" dirty="0" err="1"/>
              <a:t>Schonenberg</a:t>
            </a:r>
            <a:r>
              <a:rPr lang="en-GB" sz="2800" b="1" dirty="0"/>
              <a:t> and </a:t>
            </a:r>
            <a:r>
              <a:rPr lang="en-GB" sz="2800" b="1" dirty="0" err="1"/>
              <a:t>Justye</a:t>
            </a:r>
            <a:r>
              <a:rPr lang="en-GB" sz="2800" b="1" dirty="0"/>
              <a:t> (2014)</a:t>
            </a:r>
            <a:r>
              <a:rPr lang="en-GB" sz="2800" dirty="0"/>
              <a:t> 55 violent offenders  were presented with images of emotionally ambiguous facial expressions. When compared with a control group, offenders were more likely than non-violent PPs to perceive the images as angry/hostile. </a:t>
            </a:r>
          </a:p>
          <a:p>
            <a:pPr marL="0" indent="0">
              <a:buNone/>
            </a:pPr>
            <a:endParaRPr lang="en-GB" sz="2800" dirty="0"/>
          </a:p>
          <a:p>
            <a:pPr marL="0" indent="0">
              <a:buNone/>
            </a:pPr>
            <a:r>
              <a:rPr lang="en-GB" sz="2800" b="1" dirty="0"/>
              <a:t>Dodge and Frame (1982): </a:t>
            </a:r>
            <a:r>
              <a:rPr lang="en-GB" sz="2800" dirty="0"/>
              <a:t>children were showed an “ambiguous provocation” where the intention was neither clearly hostile or accidental. Prior to the study, children who has been judged as aggressive were more likely to perceive the situation as hostile.</a:t>
            </a:r>
          </a:p>
          <a:p>
            <a:pPr marL="0" indent="0">
              <a:buNone/>
            </a:pPr>
            <a:r>
              <a:rPr lang="en-GB" sz="2800" b="1" dirty="0"/>
              <a:t>Domestic violence is also associated with hostile attribution bias </a:t>
            </a:r>
          </a:p>
        </p:txBody>
      </p:sp>
    </p:spTree>
    <p:extLst>
      <p:ext uri="{BB962C8B-B14F-4D97-AF65-F5344CB8AC3E}">
        <p14:creationId xmlns:p14="http://schemas.microsoft.com/office/powerpoint/2010/main" val="335888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72831" y="191589"/>
            <a:ext cx="8596668" cy="679269"/>
          </a:xfrm>
        </p:spPr>
        <p:txBody>
          <a:bodyPr>
            <a:normAutofit/>
          </a:bodyPr>
          <a:lstStyle/>
          <a:p>
            <a:r>
              <a:rPr lang="en-GB" dirty="0"/>
              <a:t>Minimalisation –supporting evidence </a:t>
            </a:r>
          </a:p>
        </p:txBody>
      </p:sp>
      <p:sp>
        <p:nvSpPr>
          <p:cNvPr id="5" name="Content Placeholder 2"/>
          <p:cNvSpPr>
            <a:spLocks noGrp="1"/>
          </p:cNvSpPr>
          <p:nvPr>
            <p:ph idx="1"/>
          </p:nvPr>
        </p:nvSpPr>
        <p:spPr>
          <a:xfrm>
            <a:off x="572831" y="1333275"/>
            <a:ext cx="9442026" cy="5433285"/>
          </a:xfrm>
        </p:spPr>
        <p:txBody>
          <a:bodyPr>
            <a:normAutofit fontScale="92500"/>
          </a:bodyPr>
          <a:lstStyle/>
          <a:p>
            <a:pPr marL="0" indent="0">
              <a:buNone/>
            </a:pPr>
            <a:r>
              <a:rPr lang="en-GB" sz="2800" b="1" dirty="0">
                <a:solidFill>
                  <a:srgbClr val="00B050"/>
                </a:solidFill>
                <a:effectLst>
                  <a:outerShdw blurRad="38100" dist="38100" dir="2700000" algn="tl">
                    <a:srgbClr val="000000">
                      <a:alpha val="43137"/>
                    </a:srgbClr>
                  </a:outerShdw>
                </a:effectLst>
              </a:rPr>
              <a:t>Kennedy &amp; </a:t>
            </a:r>
            <a:r>
              <a:rPr lang="en-GB" sz="2800" b="1" dirty="0" err="1">
                <a:solidFill>
                  <a:srgbClr val="00B050"/>
                </a:solidFill>
                <a:effectLst>
                  <a:outerShdw blurRad="38100" dist="38100" dir="2700000" algn="tl">
                    <a:srgbClr val="000000">
                      <a:alpha val="43137"/>
                    </a:srgbClr>
                  </a:outerShdw>
                </a:effectLst>
              </a:rPr>
              <a:t>Grubin</a:t>
            </a:r>
            <a:r>
              <a:rPr lang="en-GB" sz="2800" b="1" dirty="0">
                <a:solidFill>
                  <a:srgbClr val="00B050"/>
                </a:solidFill>
                <a:effectLst>
                  <a:outerShdw blurRad="38100" dist="38100" dir="2700000" algn="tl">
                    <a:srgbClr val="000000">
                      <a:alpha val="43137"/>
                    </a:srgbClr>
                  </a:outerShdw>
                </a:effectLst>
              </a:rPr>
              <a:t> (1992) </a:t>
            </a:r>
            <a:r>
              <a:rPr lang="en-GB" sz="2800" dirty="0"/>
              <a:t>found the majority of sex offenders tended to blame the victim, ¼ of those interviewed thought the abuse was a positive thing for the victim!</a:t>
            </a:r>
          </a:p>
          <a:p>
            <a:pPr marL="0" indent="0">
              <a:buNone/>
            </a:pPr>
            <a:endParaRPr lang="en-GB" sz="2800" b="1" dirty="0"/>
          </a:p>
          <a:p>
            <a:pPr marL="0" indent="0">
              <a:buNone/>
            </a:pPr>
            <a:r>
              <a:rPr lang="en-GB" sz="2800" b="1" dirty="0" err="1">
                <a:solidFill>
                  <a:srgbClr val="00B050"/>
                </a:solidFill>
              </a:rPr>
              <a:t>Barbaree</a:t>
            </a:r>
            <a:r>
              <a:rPr lang="en-GB" sz="2800" b="1" dirty="0">
                <a:solidFill>
                  <a:srgbClr val="00B050"/>
                </a:solidFill>
              </a:rPr>
              <a:t> (1991) </a:t>
            </a:r>
            <a:r>
              <a:rPr lang="en-GB" sz="2800" dirty="0"/>
              <a:t>found that amongst 26 convicted rapists, 54% denied they had committed an offence at all at 40% minimised the harm that they had caused the victim.  </a:t>
            </a:r>
          </a:p>
          <a:p>
            <a:pPr marL="0" indent="0">
              <a:buNone/>
            </a:pPr>
            <a:endParaRPr lang="en-GB" sz="2800" dirty="0"/>
          </a:p>
          <a:p>
            <a:pPr marL="0" indent="0">
              <a:buNone/>
            </a:pPr>
            <a:r>
              <a:rPr lang="en-GB" sz="2800" b="1" dirty="0">
                <a:solidFill>
                  <a:srgbClr val="00B050"/>
                </a:solidFill>
              </a:rPr>
              <a:t>Pollock and </a:t>
            </a:r>
            <a:r>
              <a:rPr lang="en-GB" sz="2800" b="1" dirty="0" err="1">
                <a:solidFill>
                  <a:srgbClr val="00B050"/>
                </a:solidFill>
              </a:rPr>
              <a:t>Hashmall</a:t>
            </a:r>
            <a:r>
              <a:rPr lang="en-GB" sz="2800" b="1" dirty="0">
                <a:solidFill>
                  <a:srgbClr val="00B050"/>
                </a:solidFill>
              </a:rPr>
              <a:t> (1991) </a:t>
            </a:r>
            <a:r>
              <a:rPr lang="en-GB" sz="2800" dirty="0"/>
              <a:t>report that 35% of a sample of child molesters said that the crime they committed was non-sexual. 36% said that the victims had consented.</a:t>
            </a:r>
          </a:p>
        </p:txBody>
      </p:sp>
    </p:spTree>
    <p:extLst>
      <p:ext uri="{BB962C8B-B14F-4D97-AF65-F5344CB8AC3E}">
        <p14:creationId xmlns:p14="http://schemas.microsoft.com/office/powerpoint/2010/main" val="389514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barn(inVertical)">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H</a:t>
            </a:r>
            <a:r>
              <a:rPr lang="en-GB" dirty="0"/>
              <a:t>ostile </a:t>
            </a:r>
            <a:r>
              <a:rPr lang="en-GB" b="1" dirty="0"/>
              <a:t>A</a:t>
            </a:r>
            <a:r>
              <a:rPr lang="en-GB" dirty="0"/>
              <a:t>ttribution </a:t>
            </a:r>
            <a:r>
              <a:rPr lang="en-GB" b="1" dirty="0"/>
              <a:t>B</a:t>
            </a:r>
            <a:r>
              <a:rPr lang="en-GB" dirty="0"/>
              <a:t>ias or </a:t>
            </a:r>
            <a:r>
              <a:rPr lang="en-GB" b="1" dirty="0"/>
              <a:t>M</a:t>
            </a:r>
            <a:r>
              <a:rPr lang="en-GB" dirty="0"/>
              <a:t>inimisation</a:t>
            </a:r>
          </a:p>
        </p:txBody>
      </p:sp>
      <p:sp>
        <p:nvSpPr>
          <p:cNvPr id="3" name="Content Placeholder 2"/>
          <p:cNvSpPr>
            <a:spLocks noGrp="1"/>
          </p:cNvSpPr>
          <p:nvPr>
            <p:ph idx="1"/>
          </p:nvPr>
        </p:nvSpPr>
        <p:spPr/>
        <p:txBody>
          <a:bodyPr/>
          <a:lstStyle/>
          <a:p>
            <a:pPr marL="457200" indent="-457200">
              <a:buFont typeface="+mj-lt"/>
              <a:buAutoNum type="arabicPeriod"/>
            </a:pPr>
            <a:r>
              <a:rPr lang="en-GB" dirty="0"/>
              <a:t>It’s not like they would even care, they never used it anyway. </a:t>
            </a:r>
          </a:p>
          <a:p>
            <a:pPr marL="457200" indent="-457200">
              <a:buFont typeface="+mj-lt"/>
              <a:buAutoNum type="arabicPeriod"/>
            </a:pPr>
            <a:r>
              <a:rPr lang="en-GB" dirty="0"/>
              <a:t>The way he spoke to me was very aggressive.</a:t>
            </a:r>
          </a:p>
          <a:p>
            <a:pPr marL="457200" indent="-457200">
              <a:buFont typeface="+mj-lt"/>
              <a:buAutoNum type="arabicPeriod"/>
            </a:pPr>
            <a:r>
              <a:rPr lang="en-GB" dirty="0"/>
              <a:t>Please, it’s not even a crime, everyone pinches sweets from the corner shop. </a:t>
            </a:r>
          </a:p>
          <a:p>
            <a:pPr marL="457200" indent="-457200">
              <a:buFont typeface="+mj-lt"/>
              <a:buAutoNum type="arabicPeriod"/>
            </a:pPr>
            <a:r>
              <a:rPr lang="en-GB" dirty="0"/>
              <a:t>With a car like that with all those mods, he was asking for it to get nicked. </a:t>
            </a:r>
          </a:p>
          <a:p>
            <a:pPr marL="457200" indent="-457200">
              <a:buFont typeface="+mj-lt"/>
              <a:buAutoNum type="arabicPeriod"/>
            </a:pPr>
            <a:r>
              <a:rPr lang="en-GB" dirty="0"/>
              <a:t>Her attitude was appalling, did you hear that fake laugh? Rude cow. </a:t>
            </a:r>
          </a:p>
          <a:p>
            <a:pPr marL="457200" indent="-457200">
              <a:buFont typeface="+mj-lt"/>
              <a:buAutoNum type="arabicPeriod"/>
            </a:pPr>
            <a:r>
              <a:rPr lang="en-GB" dirty="0"/>
              <a:t>She was rude, she needed taking down a peg or two. </a:t>
            </a:r>
          </a:p>
          <a:p>
            <a:pPr marL="457200" indent="-457200">
              <a:buFont typeface="+mj-lt"/>
              <a:buAutoNum type="arabicPeriod"/>
            </a:pPr>
            <a:r>
              <a:rPr lang="en-GB" dirty="0"/>
              <a:t>I was just trying to be nice, it’s a complement. </a:t>
            </a:r>
          </a:p>
          <a:p>
            <a:pPr marL="457200" indent="-457200">
              <a:buFont typeface="+mj-lt"/>
              <a:buAutoNum type="arabicPeriod"/>
            </a:pPr>
            <a:r>
              <a:rPr lang="en-GB" dirty="0"/>
              <a:t>They provoked me, sitting there acting the “big I am” with their new phones. </a:t>
            </a:r>
          </a:p>
          <a:p>
            <a:pPr marL="457200" indent="-457200">
              <a:buFont typeface="+mj-lt"/>
              <a:buAutoNum type="arabicPeriod"/>
            </a:pPr>
            <a:endParaRPr lang="en-GB" dirty="0"/>
          </a:p>
        </p:txBody>
      </p:sp>
      <p:sp>
        <p:nvSpPr>
          <p:cNvPr id="4" name="Flowchart: Predefined Process 3"/>
          <p:cNvSpPr/>
          <p:nvPr/>
        </p:nvSpPr>
        <p:spPr>
          <a:xfrm>
            <a:off x="10006149" y="2508069"/>
            <a:ext cx="1750422" cy="1724297"/>
          </a:xfrm>
          <a:prstGeom prst="flowChartPredefined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1-8 </a:t>
            </a:r>
          </a:p>
          <a:p>
            <a:pPr algn="ctr"/>
            <a:r>
              <a:rPr lang="en-GB" dirty="0"/>
              <a:t>write it down</a:t>
            </a:r>
          </a:p>
          <a:p>
            <a:pPr algn="ctr"/>
            <a:r>
              <a:rPr lang="en-GB" dirty="0"/>
              <a:t>HAB or MINI</a:t>
            </a:r>
            <a:endParaRPr lang="en-US" dirty="0"/>
          </a:p>
        </p:txBody>
      </p:sp>
    </p:spTree>
    <p:extLst>
      <p:ext uri="{BB962C8B-B14F-4D97-AF65-F5344CB8AC3E}">
        <p14:creationId xmlns:p14="http://schemas.microsoft.com/office/powerpoint/2010/main" val="3256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HAB or MINI</a:t>
            </a:r>
          </a:p>
        </p:txBody>
      </p:sp>
      <p:sp>
        <p:nvSpPr>
          <p:cNvPr id="3" name="Content Placeholder 2"/>
          <p:cNvSpPr>
            <a:spLocks noGrp="1"/>
          </p:cNvSpPr>
          <p:nvPr>
            <p:ph idx="1"/>
          </p:nvPr>
        </p:nvSpPr>
        <p:spPr/>
        <p:txBody>
          <a:bodyPr/>
          <a:lstStyle/>
          <a:p>
            <a:pPr marL="457200" indent="-457200">
              <a:buFont typeface="+mj-lt"/>
              <a:buAutoNum type="arabicPeriod"/>
            </a:pPr>
            <a:r>
              <a:rPr lang="en-GB" dirty="0"/>
              <a:t>It’s not like they would even care, they never used it anyway.                                            MINI </a:t>
            </a:r>
          </a:p>
          <a:p>
            <a:pPr marL="457200" indent="-457200">
              <a:buFont typeface="+mj-lt"/>
              <a:buAutoNum type="arabicPeriod"/>
            </a:pPr>
            <a:r>
              <a:rPr lang="en-GB" dirty="0"/>
              <a:t>The way he spoke to me was very aggressive.				 	 HAB</a:t>
            </a:r>
          </a:p>
          <a:p>
            <a:pPr marL="457200" indent="-457200">
              <a:buFont typeface="+mj-lt"/>
              <a:buAutoNum type="arabicPeriod"/>
            </a:pPr>
            <a:r>
              <a:rPr lang="en-GB" dirty="0"/>
              <a:t>Please, it’s not even a crime, everyone pinches sweets from the corner shop.               MINI </a:t>
            </a:r>
          </a:p>
          <a:p>
            <a:pPr marL="457200" indent="-457200">
              <a:buFont typeface="+mj-lt"/>
              <a:buAutoNum type="arabicPeriod"/>
            </a:pPr>
            <a:r>
              <a:rPr lang="en-GB" dirty="0"/>
              <a:t>With a car like that with all those mods, he was asking for it to get nicked.                     MINI </a:t>
            </a:r>
          </a:p>
          <a:p>
            <a:pPr marL="457200" indent="-457200">
              <a:buFont typeface="+mj-lt"/>
              <a:buAutoNum type="arabicPeriod"/>
            </a:pPr>
            <a:r>
              <a:rPr lang="en-GB" dirty="0"/>
              <a:t>Her attitude was appalling, did you hear that fake laugh? Rude cow.                                HAB</a:t>
            </a:r>
          </a:p>
          <a:p>
            <a:pPr marL="457200" indent="-457200">
              <a:buFont typeface="+mj-lt"/>
              <a:buAutoNum type="arabicPeriod"/>
            </a:pPr>
            <a:r>
              <a:rPr lang="en-GB" dirty="0"/>
              <a:t>She was rude, she needed taking down a peg or two.                                                           HAB</a:t>
            </a:r>
          </a:p>
          <a:p>
            <a:pPr marL="457200" indent="-457200">
              <a:buFont typeface="+mj-lt"/>
              <a:buAutoNum type="arabicPeriod"/>
            </a:pPr>
            <a:r>
              <a:rPr lang="en-GB" dirty="0"/>
              <a:t>I was just trying to be nice, it’s a complement.                                                                       MINI </a:t>
            </a:r>
          </a:p>
          <a:p>
            <a:pPr marL="457200" indent="-457200">
              <a:buFont typeface="+mj-lt"/>
              <a:buAutoNum type="arabicPeriod"/>
            </a:pPr>
            <a:r>
              <a:rPr lang="en-GB" dirty="0"/>
              <a:t>They provoked me, sitting there acting the “big I am” with their new phones.               HAB </a:t>
            </a:r>
          </a:p>
          <a:p>
            <a:pPr marL="457200" indent="-457200">
              <a:buFont typeface="+mj-lt"/>
              <a:buAutoNum type="arabicPeriod"/>
            </a:pPr>
            <a:endParaRPr lang="en-GB" dirty="0"/>
          </a:p>
        </p:txBody>
      </p:sp>
    </p:spTree>
    <p:extLst>
      <p:ext uri="{BB962C8B-B14F-4D97-AF65-F5344CB8AC3E}">
        <p14:creationId xmlns:p14="http://schemas.microsoft.com/office/powerpoint/2010/main" val="206450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594" y="-185279"/>
            <a:ext cx="10515600" cy="1325563"/>
          </a:xfrm>
        </p:spPr>
        <p:txBody>
          <a:bodyPr/>
          <a:lstStyle/>
          <a:p>
            <a:r>
              <a:rPr lang="en-GB" b="1" dirty="0"/>
              <a:t>A02: apply it!</a:t>
            </a:r>
          </a:p>
        </p:txBody>
      </p:sp>
      <p:sp>
        <p:nvSpPr>
          <p:cNvPr id="3" name="Content Placeholder 2"/>
          <p:cNvSpPr>
            <a:spLocks noGrp="1"/>
          </p:cNvSpPr>
          <p:nvPr>
            <p:ph idx="1"/>
          </p:nvPr>
        </p:nvSpPr>
        <p:spPr>
          <a:xfrm>
            <a:off x="238594" y="918720"/>
            <a:ext cx="10515600" cy="4351338"/>
          </a:xfrm>
        </p:spPr>
        <p:txBody>
          <a:bodyPr/>
          <a:lstStyle/>
          <a:p>
            <a:pPr marL="0" indent="0">
              <a:buNone/>
            </a:pPr>
            <a:r>
              <a:rPr lang="en-GB" i="1" dirty="0"/>
              <a:t> When questioned by police, Max claimed he punched the man in the bar because “he looked at me funny.” In court, defending his actions – Max told the judge that the man he punched “wasn’t even hurt that bad” and “what was I supposed to do? I was just taking care of business.”</a:t>
            </a:r>
          </a:p>
          <a:p>
            <a:pPr marL="0" indent="0">
              <a:buNone/>
            </a:pPr>
            <a:endParaRPr lang="en-GB" dirty="0"/>
          </a:p>
          <a:p>
            <a:pPr marL="0" indent="0">
              <a:buNone/>
            </a:pPr>
            <a:r>
              <a:rPr lang="en-GB" b="1" dirty="0"/>
              <a:t>With reference to the above, explain what is meant by cognitive distortions (4marks)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1971" y="2508681"/>
            <a:ext cx="2054252" cy="4103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loud 4"/>
          <p:cNvSpPr/>
          <p:nvPr/>
        </p:nvSpPr>
        <p:spPr>
          <a:xfrm>
            <a:off x="9358859" y="4659222"/>
            <a:ext cx="2833141" cy="854439"/>
          </a:xfrm>
          <a:prstGeom prst="cloud">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descr="http://i.telegraph.co.uk/multimedia/archive/01426/rings_1426990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7402" y="4288876"/>
            <a:ext cx="3952459" cy="2474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3586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exam question:</a:t>
            </a:r>
          </a:p>
        </p:txBody>
      </p:sp>
      <p:sp>
        <p:nvSpPr>
          <p:cNvPr id="3" name="Content Placeholder 2"/>
          <p:cNvSpPr>
            <a:spLocks noGrp="1"/>
          </p:cNvSpPr>
          <p:nvPr>
            <p:ph idx="1"/>
          </p:nvPr>
        </p:nvSpPr>
        <p:spPr>
          <a:xfrm>
            <a:off x="1108023" y="1697193"/>
            <a:ext cx="5877393" cy="4351338"/>
          </a:xfrm>
        </p:spPr>
        <p:txBody>
          <a:bodyPr>
            <a:normAutofit fontScale="77500" lnSpcReduction="20000"/>
          </a:bodyPr>
          <a:lstStyle/>
          <a:p>
            <a:pPr marL="0" indent="0">
              <a:buNone/>
            </a:pPr>
            <a:r>
              <a:rPr lang="en-GB" sz="5400" dirty="0"/>
              <a:t>Describe and discuss cognitive explanations for offending</a:t>
            </a:r>
            <a:r>
              <a:rPr lang="en-GB" sz="5400"/>
              <a:t>. </a:t>
            </a:r>
          </a:p>
          <a:p>
            <a:pPr marL="0" indent="0">
              <a:buNone/>
            </a:pPr>
            <a:r>
              <a:rPr lang="en-GB" sz="5400" b="1"/>
              <a:t>Refer </a:t>
            </a:r>
            <a:r>
              <a:rPr lang="en-GB" sz="5400" b="1" dirty="0"/>
              <a:t>to at least one other explanation of offending in your answer (16marks)</a:t>
            </a:r>
          </a:p>
        </p:txBody>
      </p:sp>
      <p:pic>
        <p:nvPicPr>
          <p:cNvPr id="5122" name="Picture 2" descr="http://m.memegen.com/4ls5q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0347" y="2343306"/>
            <a:ext cx="4876800" cy="3705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647055"/>
      </p:ext>
    </p:extLst>
  </p:cSld>
  <p:clrMapOvr>
    <a:masterClrMapping/>
  </p:clrMapOvr>
</p:sld>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Badge">
  <a:themeElements>
    <a:clrScheme name="Badge">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4.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5.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6.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7.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8.xml><?xml version="1.0" encoding="utf-8"?>
<a:theme xmlns:a="http://schemas.openxmlformats.org/drawingml/2006/main" name="2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9.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TotalTime>
  <Words>1380</Words>
  <Application>Microsoft Office PowerPoint</Application>
  <PresentationFormat>Widescreen</PresentationFormat>
  <Paragraphs>108</Paragraphs>
  <Slides>21</Slides>
  <Notes>1</Notes>
  <HiddenSlides>0</HiddenSlides>
  <MMClips>0</MMClips>
  <ScaleCrop>false</ScaleCrop>
  <HeadingPairs>
    <vt:vector size="6" baseType="variant">
      <vt:variant>
        <vt:lpstr>Fonts Used</vt:lpstr>
      </vt:variant>
      <vt:variant>
        <vt:i4>9</vt:i4>
      </vt:variant>
      <vt:variant>
        <vt:lpstr>Theme</vt:lpstr>
      </vt:variant>
      <vt:variant>
        <vt:i4>9</vt:i4>
      </vt:variant>
      <vt:variant>
        <vt:lpstr>Slide Titles</vt:lpstr>
      </vt:variant>
      <vt:variant>
        <vt:i4>21</vt:i4>
      </vt:variant>
    </vt:vector>
  </HeadingPairs>
  <TitlesOfParts>
    <vt:vector size="39" baseType="lpstr">
      <vt:lpstr>Arial</vt:lpstr>
      <vt:lpstr>Calibri</vt:lpstr>
      <vt:lpstr>Calibri Light</vt:lpstr>
      <vt:lpstr>Century Gothic</vt:lpstr>
      <vt:lpstr>Gill Sans MT</vt:lpstr>
      <vt:lpstr>Impact</vt:lpstr>
      <vt:lpstr>Trebuchet MS</vt:lpstr>
      <vt:lpstr>Wingdings</vt:lpstr>
      <vt:lpstr>Wingdings 3</vt:lpstr>
      <vt:lpstr>Office Theme</vt:lpstr>
      <vt:lpstr>Facet</vt:lpstr>
      <vt:lpstr>Badge</vt:lpstr>
      <vt:lpstr>Wisp</vt:lpstr>
      <vt:lpstr>Ion</vt:lpstr>
      <vt:lpstr>1_Facet</vt:lpstr>
      <vt:lpstr>Ion Boardroom</vt:lpstr>
      <vt:lpstr>2_Facet</vt:lpstr>
      <vt:lpstr>Retrospect</vt:lpstr>
      <vt:lpstr>Psychological explanations for Offender Behaviour: Cognitive Explanations.</vt:lpstr>
      <vt:lpstr>We need to know 2 cognitive explanations </vt:lpstr>
      <vt:lpstr>Kohlberg used a number of ethical dilemmas to understand the moral reasoning of children. </vt:lpstr>
      <vt:lpstr>PowerPoint Presentation</vt:lpstr>
      <vt:lpstr>Watch the Heinz Ethical Dilemma video (also on p333 phg)</vt:lpstr>
      <vt:lpstr>PowerPoint Presentation</vt:lpstr>
      <vt:lpstr>Kohlberg’s theory was later applied to explain criminal behaviour : </vt:lpstr>
      <vt:lpstr>PowerPoint Presentation</vt:lpstr>
      <vt:lpstr>Kohlberg used an all male sample of children. This is an example of Beta Bias.</vt:lpstr>
      <vt:lpstr>AO3</vt:lpstr>
      <vt:lpstr>A03 - furthermore</vt:lpstr>
      <vt:lpstr>Find further evaluation points </vt:lpstr>
      <vt:lpstr>Psychological Explanation:     Cognitive Explanations </vt:lpstr>
      <vt:lpstr>Cognitive Distortions and Offending. </vt:lpstr>
      <vt:lpstr>PowerPoint Presentation</vt:lpstr>
      <vt:lpstr>Hostile attribution bias –supporting evidence </vt:lpstr>
      <vt:lpstr>Minimalisation –supporting evidence </vt:lpstr>
      <vt:lpstr>Hostile Attribution Bias or Minimisation</vt:lpstr>
      <vt:lpstr>HAB or MINI</vt:lpstr>
      <vt:lpstr>A02: apply it!</vt:lpstr>
      <vt:lpstr>exam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Psychological explanations for Offender Behaviour: Cognitive Explanations.</dc:title>
  <dc:creator>Christine Downes</dc:creator>
  <cp:lastModifiedBy>Francesca Alexander</cp:lastModifiedBy>
  <cp:revision>39</cp:revision>
  <dcterms:created xsi:type="dcterms:W3CDTF">2016-08-11T17:39:40Z</dcterms:created>
  <dcterms:modified xsi:type="dcterms:W3CDTF">2019-01-12T16:23:08Z</dcterms:modified>
</cp:coreProperties>
</file>