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730" r:id="rId3"/>
    <p:sldMasterId id="2147483748" r:id="rId4"/>
    <p:sldMasterId id="2147483790" r:id="rId5"/>
  </p:sldMasterIdLst>
  <p:notesMasterIdLst>
    <p:notesMasterId r:id="rId27"/>
  </p:notesMasterIdLst>
  <p:sldIdLst>
    <p:sldId id="261" r:id="rId6"/>
    <p:sldId id="266" r:id="rId7"/>
    <p:sldId id="267" r:id="rId8"/>
    <p:sldId id="256" r:id="rId9"/>
    <p:sldId id="258" r:id="rId10"/>
    <p:sldId id="259" r:id="rId11"/>
    <p:sldId id="279" r:id="rId12"/>
    <p:sldId id="280" r:id="rId13"/>
    <p:sldId id="262" r:id="rId14"/>
    <p:sldId id="263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65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D208B-07FC-49C2-88ED-3A061C7B6EB0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A6185-F4AB-4106-9C26-AB352EBB30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90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481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Mindhunters</a:t>
            </a:r>
            <a:r>
              <a:rPr lang="en-GB" dirty="0" smtClean="0"/>
              <a:t> Netflix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A6185-F4AB-4106-9C26-AB352EBB302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839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065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Originally there were 6 Stages of the Top Down process  </a:t>
            </a:r>
            <a:r>
              <a:rPr lang="en-GB" sz="1200" b="1" dirty="0" smtClean="0"/>
              <a:t>Ressler et al (1988)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53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95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03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Give students a characteristic</a:t>
            </a:r>
            <a:r>
              <a:rPr lang="en-GB" baseline="0" dirty="0" smtClean="0"/>
              <a:t> of an organised or disorganised offender with some </a:t>
            </a:r>
            <a:r>
              <a:rPr lang="en-GB" baseline="0" dirty="0" err="1" smtClean="0"/>
              <a:t>blutac</a:t>
            </a:r>
            <a:r>
              <a:rPr lang="en-GB" baseline="0" dirty="0" smtClean="0"/>
              <a:t> and they are to come and attached it to the right place on the comparison table on the whiteboard.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89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Give students a characteristic</a:t>
            </a:r>
            <a:r>
              <a:rPr lang="en-GB" baseline="0" dirty="0" smtClean="0"/>
              <a:t> of an organised or disorganised offender with some </a:t>
            </a:r>
            <a:r>
              <a:rPr lang="en-GB" baseline="0" dirty="0" err="1" smtClean="0"/>
              <a:t>blutac</a:t>
            </a:r>
            <a:r>
              <a:rPr lang="en-GB" baseline="0" dirty="0" smtClean="0"/>
              <a:t> and they are to come and attached it to the right place on the comparison table on the whiteboard.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748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094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65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41D60-EAE9-42BB-A8FF-4BA7297CFD2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587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Page 354</a:t>
            </a:r>
            <a:r>
              <a:rPr lang="en-GB" baseline="0" dirty="0" smtClean="0"/>
              <a:t> white mask – the case of Arthur </a:t>
            </a:r>
            <a:r>
              <a:rPr lang="en-GB" baseline="0" dirty="0" err="1" smtClean="0"/>
              <a:t>Shawcross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A6185-F4AB-4106-9C26-AB352EBB302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0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9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85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18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0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41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66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28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3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3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52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937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971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23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849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472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258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375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400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662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97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82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2258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66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798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6128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79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401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35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169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936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106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067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09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8209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6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804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0915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4321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542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7918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5457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223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351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0580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5699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4934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322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524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2160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1593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75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8064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5230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9803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366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26472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456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6935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208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1844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0430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1783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6213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6144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0490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5343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3420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6672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2352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1785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8253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800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8286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2347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1549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3116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857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5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86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8529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548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358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970686-8452-442C-AE9E-A8FC5B01C14F}" type="datetimeFigureOut">
              <a:rPr lang="en-GB" smtClean="0"/>
              <a:t>20/11/2018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7F983C9-A59B-4F62-8A7F-55203ACAC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01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ZOJoV6H2UM" TargetMode="Externa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idnapping" TargetMode="External"/><Relationship Id="rId2" Type="http://schemas.openxmlformats.org/officeDocument/2006/relationships/hyperlink" Target="https://en.wikipedia.org/wiki/Serial_kille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s://en.wikipedia.org/wiki/Necrophilia" TargetMode="External"/><Relationship Id="rId4" Type="http://schemas.openxmlformats.org/officeDocument/2006/relationships/hyperlink" Target="https://en.wikipedia.org/wiki/Rapis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4.png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63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hlinkClick r:id="rId3"/>
              </a:rPr>
              <a:t>Think back to last lesson . . .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718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/>
              <a:t>Can we trust headlines like these? Identify three reasons why these statistics may be unreliable and/or lacking validity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571" y="2797714"/>
            <a:ext cx="6638925" cy="41996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60797">
            <a:off x="471411" y="3893258"/>
            <a:ext cx="5299804" cy="2279051"/>
          </a:xfrm>
          <a:prstGeom prst="rect">
            <a:avLst/>
          </a:prstGeom>
        </p:spPr>
      </p:pic>
      <p:sp>
        <p:nvSpPr>
          <p:cNvPr id="6" name="Folded Corner 5"/>
          <p:cNvSpPr/>
          <p:nvPr/>
        </p:nvSpPr>
        <p:spPr>
          <a:xfrm>
            <a:off x="9126246" y="238539"/>
            <a:ext cx="2999078" cy="227384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/>
          </a:p>
          <a:p>
            <a:r>
              <a:rPr lang="en-GB" dirty="0" smtClean="0"/>
              <a:t>Check you have…</a:t>
            </a:r>
          </a:p>
          <a:p>
            <a:r>
              <a:rPr lang="en-GB" dirty="0" smtClean="0"/>
              <a:t>1. Read the Course Companion about OP</a:t>
            </a:r>
          </a:p>
          <a:p>
            <a:r>
              <a:rPr lang="en-GB" dirty="0" smtClean="0"/>
              <a:t>2. Read and click PHG.</a:t>
            </a:r>
          </a:p>
          <a:p>
            <a:r>
              <a:rPr lang="en-GB" dirty="0" smtClean="0"/>
              <a:t>3. Consider research into </a:t>
            </a:r>
            <a:r>
              <a:rPr lang="en-GB" dirty="0" err="1" smtClean="0"/>
              <a:t>OP..does</a:t>
            </a:r>
            <a:r>
              <a:rPr lang="en-GB" dirty="0" smtClean="0"/>
              <a:t> it work?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609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759528" y="926415"/>
            <a:ext cx="6858000" cy="2387600"/>
          </a:xfrm>
        </p:spPr>
        <p:txBody>
          <a:bodyPr/>
          <a:lstStyle/>
          <a:p>
            <a:r>
              <a:rPr lang="en-GB" dirty="0" smtClean="0"/>
              <a:t>Forensic Psychology 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02180" y="3208818"/>
            <a:ext cx="6858000" cy="2269373"/>
          </a:xfrm>
        </p:spPr>
        <p:txBody>
          <a:bodyPr>
            <a:normAutofit fontScale="92500" lnSpcReduction="10000"/>
          </a:bodyPr>
          <a:lstStyle/>
          <a:p>
            <a:r>
              <a:rPr lang="en-GB" b="1" u="sng" dirty="0" smtClean="0"/>
              <a:t>Offender</a:t>
            </a:r>
            <a:r>
              <a:rPr lang="en-GB" dirty="0" smtClean="0"/>
              <a:t> </a:t>
            </a:r>
            <a:r>
              <a:rPr lang="en-GB" b="1" u="sng" dirty="0" smtClean="0"/>
              <a:t>Profiling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Top-down approach</a:t>
            </a:r>
          </a:p>
          <a:p>
            <a:pPr algn="ctr"/>
            <a:r>
              <a:rPr lang="en-GB" sz="2000" dirty="0" smtClean="0"/>
              <a:t>Organised and disorganised offender</a:t>
            </a:r>
          </a:p>
          <a:p>
            <a:pPr algn="ctr"/>
            <a:r>
              <a:rPr lang="en-GB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Bottom-up approach</a:t>
            </a:r>
          </a:p>
          <a:p>
            <a:pPr algn="ctr"/>
            <a:r>
              <a:rPr lang="en-GB" sz="2000" dirty="0" smtClean="0"/>
              <a:t>Investigative Psychology </a:t>
            </a:r>
          </a:p>
          <a:p>
            <a:pPr algn="ctr"/>
            <a:r>
              <a:rPr lang="en-GB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Geographical Profiling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17919" b="27772"/>
          <a:stretch/>
        </p:blipFill>
        <p:spPr>
          <a:xfrm>
            <a:off x="1453432" y="53651"/>
            <a:ext cx="7911549" cy="1745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8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7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10033907" cy="1325563"/>
          </a:xfrm>
        </p:spPr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10033907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explain </a:t>
            </a:r>
            <a:r>
              <a:rPr lang="en-US" sz="3600" dirty="0">
                <a:solidFill>
                  <a:srgbClr val="FF0000"/>
                </a:solidFill>
              </a:rPr>
              <a:t>top down </a:t>
            </a:r>
            <a:r>
              <a:rPr lang="en-US" sz="3600" dirty="0"/>
              <a:t>approaches to </a:t>
            </a:r>
            <a:r>
              <a:rPr lang="en-US" sz="3600" dirty="0" smtClean="0"/>
              <a:t>profiling</a:t>
            </a:r>
          </a:p>
          <a:p>
            <a:pPr lvl="1"/>
            <a:r>
              <a:rPr lang="en-US" sz="3600" dirty="0" smtClean="0"/>
              <a:t>Know the four stages of the top-down process</a:t>
            </a:r>
            <a:endParaRPr lang="en-US" sz="3600" dirty="0"/>
          </a:p>
          <a:p>
            <a:r>
              <a:rPr lang="en-US" sz="3600" dirty="0" smtClean="0"/>
              <a:t>distinguish </a:t>
            </a:r>
            <a:r>
              <a:rPr lang="en-US" sz="3600" dirty="0"/>
              <a:t>between organised and </a:t>
            </a:r>
            <a:r>
              <a:rPr lang="en-GB" sz="3600" dirty="0" smtClean="0"/>
              <a:t>disorganised</a:t>
            </a:r>
            <a:r>
              <a:rPr lang="en-US" sz="3600" dirty="0" smtClean="0"/>
              <a:t> </a:t>
            </a:r>
            <a:r>
              <a:rPr lang="en-US" sz="3600" dirty="0"/>
              <a:t>type of offender </a:t>
            </a:r>
          </a:p>
        </p:txBody>
      </p:sp>
    </p:spTree>
    <p:extLst>
      <p:ext uri="{BB962C8B-B14F-4D97-AF65-F5344CB8AC3E}">
        <p14:creationId xmlns:p14="http://schemas.microsoft.com/office/powerpoint/2010/main" val="333627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56068" y="247549"/>
            <a:ext cx="5947955" cy="2387600"/>
          </a:xfrm>
        </p:spPr>
        <p:txBody>
          <a:bodyPr>
            <a:noAutofit/>
          </a:bodyPr>
          <a:lstStyle/>
          <a:p>
            <a:r>
              <a:rPr lang="en-GB" sz="6600" dirty="0" smtClean="0"/>
              <a:t>the Top Down Approach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6242" y="2387600"/>
            <a:ext cx="4941757" cy="1655762"/>
          </a:xfrm>
        </p:spPr>
        <p:txBody>
          <a:bodyPr/>
          <a:lstStyle/>
          <a:p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726242" y="3387777"/>
            <a:ext cx="6056027" cy="3028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u="sng" dirty="0" smtClean="0"/>
              <a:t>Offender Profiling</a:t>
            </a:r>
            <a:r>
              <a:rPr lang="en-GB" sz="2800" dirty="0" smtClean="0"/>
              <a:t>: a behavioural and analytic tool that is intended to help investigators accurately predict and profile the characteristics of unknown criminals. </a:t>
            </a:r>
            <a:endParaRPr lang="en-GB" sz="2800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5982789" y="3518263"/>
            <a:ext cx="5686697" cy="27693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GB" sz="3200" dirty="0">
                <a:solidFill>
                  <a:prstClr val="black"/>
                </a:solidFill>
              </a:rPr>
              <a:t>A method of working out the characteristics of an offender by examining the characteristics of the crime and the crime scene.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20" y="4197532"/>
            <a:ext cx="4535423" cy="2429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33" y="3387776"/>
            <a:ext cx="1691583" cy="2069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27" y="247549"/>
            <a:ext cx="4743051" cy="31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4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latin typeface="Arial Black" panose="020B0A04020102020204" pitchFamily="34" charset="0"/>
              </a:rPr>
              <a:t>Ted Bundy, the “Organised Killer”</a:t>
            </a:r>
            <a:endParaRPr lang="en-GB" b="1" u="sng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337" y="145087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/>
              <a:t>Theodore Robert Bundy</a:t>
            </a:r>
            <a:r>
              <a:rPr lang="en-GB" sz="2400" dirty="0" smtClean="0"/>
              <a:t> (1946-1989) was an American </a:t>
            </a:r>
            <a:r>
              <a:rPr lang="en-GB" sz="2400" dirty="0" smtClean="0">
                <a:solidFill>
                  <a:srgbClr val="FF0000"/>
                </a:solidFill>
                <a:hlinkClick r:id="rId2" tooltip="Serial killer"/>
              </a:rPr>
              <a:t>serial killer</a:t>
            </a:r>
            <a:r>
              <a:rPr lang="en-GB" sz="2400" dirty="0" smtClean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  <a:hlinkClick r:id="rId3" tooltip="Kidnapping"/>
              </a:rPr>
              <a:t>kidnapper</a:t>
            </a:r>
            <a:r>
              <a:rPr lang="en-GB" sz="2400" dirty="0" smtClean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hlinkClick r:id="rId4" tooltip="Rapist"/>
              </a:rPr>
              <a:t>rapist</a:t>
            </a:r>
            <a:r>
              <a:rPr lang="en-GB" sz="2400" dirty="0" smtClean="0"/>
              <a:t>, and </a:t>
            </a:r>
            <a:r>
              <a:rPr lang="en-GB" sz="2400" dirty="0" err="1" smtClean="0">
                <a:hlinkClick r:id="rId5" tooltip="Necrophilia"/>
              </a:rPr>
              <a:t>necrophile</a:t>
            </a:r>
            <a:r>
              <a:rPr lang="en-GB" sz="2400" dirty="0" smtClean="0"/>
              <a:t> who assaulted and murdered numerous young women and girls during the 1970s. Shortly before his execution, after more than a decade of denials, he confessed to 30 homicides committed in seven states between 1974 and 1978. The true victim count remains unknown, and could be much higher.</a:t>
            </a:r>
            <a:endParaRPr lang="en-GB" sz="2400" dirty="0"/>
          </a:p>
        </p:txBody>
      </p:sp>
      <p:pic>
        <p:nvPicPr>
          <p:cNvPr id="2050" name="Picture 2" descr="http://cp91279.biography.com/1000509261001/1000509261001_1892050825001_bio-top250-tedbundy-betray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63" y="3327816"/>
            <a:ext cx="5210175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26438" y="3327816"/>
            <a:ext cx="6345835" cy="3357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He was intelligent, charming and attractive. He excelled at law school and fell in love with a young woman at college. After the breakdown of this relationship, Bundy’s killing spree ensued – his victims resembling his college girlfriend with long hair parted down the middle. After escaping police custody twice, Bundy was executed by electric chair in 1989.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237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85" y="1023051"/>
            <a:ext cx="4086551" cy="1080938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GB" dirty="0"/>
              <a:t>Some of Bundy’s confirmed </a:t>
            </a:r>
            <a:br>
              <a:rPr lang="en-GB" dirty="0"/>
            </a:br>
            <a:r>
              <a:rPr lang="en-GB" dirty="0"/>
              <a:t>victims . . .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http://vignette1.wikia.nocookie.net/criminalminds/images/4/44/Bundy_victims.jpg/revision/latest?cb=201307221841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745" y="0"/>
            <a:ext cx="72302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0321" y="2336873"/>
            <a:ext cx="3973643" cy="42105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WHAT DID THE FBI DO?</a:t>
            </a:r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INTERVIEWED </a:t>
            </a:r>
            <a:r>
              <a:rPr lang="en-GB" sz="2400" u="sng" dirty="0" smtClean="0"/>
              <a:t>36 SEXUALLY-MOTIVATED SERIAL KILLERS</a:t>
            </a:r>
            <a:r>
              <a:rPr lang="en-GB" sz="2400" dirty="0" smtClean="0"/>
              <a:t>, INCLUDING BUNDY AND CHARLES MANSON. </a:t>
            </a:r>
          </a:p>
          <a:p>
            <a:pPr algn="ctr"/>
            <a:endParaRPr lang="en-GB" sz="3200" b="1" dirty="0" smtClean="0"/>
          </a:p>
          <a:p>
            <a:pPr algn="ctr"/>
            <a:r>
              <a:rPr lang="en-GB" sz="3200" b="1" dirty="0" smtClean="0"/>
              <a:t>WHY DID THEY DO THIS?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97950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2514" y="1694995"/>
            <a:ext cx="5497289" cy="4801599"/>
          </a:xfrm>
          <a:prstGeom prst="rect">
            <a:avLst/>
          </a:prstGeom>
          <a:solidFill>
            <a:srgbClr val="9FE0F1"/>
          </a:solidFill>
        </p:spPr>
        <p:txBody>
          <a:bodyPr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marL="0" indent="0" algn="ctr">
              <a:lnSpc>
                <a:spcPct val="70000"/>
              </a:lnSpc>
              <a:buFont typeface="Arial" pitchFamily="34"/>
              <a:buNone/>
            </a:pPr>
            <a:endParaRPr lang="en-GB" sz="1800" b="1" dirty="0" smtClean="0">
              <a:cs typeface="Times New Roman" pitchFamily="18"/>
            </a:endParaRPr>
          </a:p>
          <a:p>
            <a:pPr marL="0" indent="0">
              <a:lnSpc>
                <a:spcPct val="80000"/>
              </a:lnSpc>
              <a:buClr>
                <a:srgbClr val="5EB92D"/>
              </a:buClr>
              <a:buNone/>
            </a:pPr>
            <a:r>
              <a:rPr lang="en-GB" sz="2400" b="1" dirty="0" smtClean="0">
                <a:latin typeface="+mn-lt"/>
                <a:cs typeface="Times New Roman" pitchFamily="18"/>
              </a:rPr>
              <a:t>Offender profiling </a:t>
            </a:r>
            <a:r>
              <a:rPr lang="en-GB" sz="2400" dirty="0" smtClean="0">
                <a:latin typeface="+mn-lt"/>
                <a:cs typeface="Times New Roman" pitchFamily="18"/>
              </a:rPr>
              <a:t>creates descriptions of criminals through the analysis of available information by investigative techniques.</a:t>
            </a:r>
          </a:p>
          <a:p>
            <a:pPr marL="0" indent="0">
              <a:lnSpc>
                <a:spcPct val="80000"/>
              </a:lnSpc>
              <a:buClr>
                <a:srgbClr val="5EB92D"/>
              </a:buClr>
              <a:buNone/>
            </a:pPr>
            <a:r>
              <a:rPr lang="en-GB" sz="2400" dirty="0" smtClean="0">
                <a:latin typeface="+mn-lt"/>
                <a:cs typeface="Times New Roman" pitchFamily="18"/>
              </a:rPr>
              <a:t>The </a:t>
            </a:r>
            <a:r>
              <a:rPr lang="en-GB" sz="2400" b="1" dirty="0" smtClean="0">
                <a:latin typeface="+mn-lt"/>
                <a:cs typeface="Times New Roman" pitchFamily="18"/>
              </a:rPr>
              <a:t>top-down approach </a:t>
            </a:r>
            <a:r>
              <a:rPr lang="en-GB" sz="2400" dirty="0" smtClean="0">
                <a:latin typeface="+mn-lt"/>
                <a:cs typeface="Times New Roman" pitchFamily="18"/>
              </a:rPr>
              <a:t>uses the experience and intuition of a profiler to draw up an outline of a criminal from a crime scene in order to narrow down the number of potential suspects.</a:t>
            </a:r>
          </a:p>
          <a:p>
            <a:pPr>
              <a:lnSpc>
                <a:spcPct val="80000"/>
              </a:lnSpc>
              <a:buClr>
                <a:srgbClr val="5EB92D"/>
              </a:buClr>
            </a:pPr>
            <a:r>
              <a:rPr lang="en-GB" sz="2400" dirty="0" smtClean="0">
                <a:latin typeface="+mn-lt"/>
                <a:cs typeface="Times New Roman" pitchFamily="18"/>
              </a:rPr>
              <a:t>The </a:t>
            </a:r>
            <a:r>
              <a:rPr lang="en-GB" sz="2400" i="1" dirty="0" smtClean="0">
                <a:latin typeface="+mn-lt"/>
                <a:cs typeface="Times New Roman" pitchFamily="18"/>
              </a:rPr>
              <a:t>top-down approach </a:t>
            </a:r>
            <a:r>
              <a:rPr lang="en-GB" sz="2400" dirty="0" smtClean="0">
                <a:latin typeface="+mn-lt"/>
                <a:cs typeface="Times New Roman" pitchFamily="18"/>
              </a:rPr>
              <a:t>uses seven decision-making tools:</a:t>
            </a:r>
          </a:p>
          <a:p>
            <a:pPr marL="342900" indent="-342900">
              <a:lnSpc>
                <a:spcPct val="8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i="1" dirty="0" smtClean="0">
                <a:latin typeface="+mn-lt"/>
                <a:cs typeface="Times New Roman" pitchFamily="18"/>
              </a:rPr>
              <a:t>Murder type </a:t>
            </a:r>
            <a:r>
              <a:rPr lang="en-GB" sz="2400" dirty="0" smtClean="0">
                <a:latin typeface="+mn-lt"/>
                <a:cs typeface="Times New Roman" pitchFamily="18"/>
              </a:rPr>
              <a:t>– the sort of killing committed.</a:t>
            </a:r>
            <a:endParaRPr lang="en-GB" sz="2400" dirty="0">
              <a:latin typeface="+mn-lt"/>
              <a:cs typeface="Times New Roman" pitchFamily="18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19803" y="1683111"/>
            <a:ext cx="5333997" cy="4801598"/>
          </a:xfrm>
          <a:prstGeom prst="rect">
            <a:avLst/>
          </a:prstGeom>
          <a:solidFill>
            <a:srgbClr val="9FE0F1"/>
          </a:solidFill>
        </p:spPr>
        <p:txBody>
          <a:bodyPr/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marL="0" indent="0">
              <a:lnSpc>
                <a:spcPct val="70000"/>
              </a:lnSpc>
              <a:buFont typeface="Arial" pitchFamily="34"/>
              <a:buNone/>
            </a:pPr>
            <a:endParaRPr lang="en-GB" sz="1800" b="1" dirty="0" smtClean="0">
              <a:latin typeface="Times New Roman" pitchFamily="18"/>
              <a:cs typeface="Times New Roman" pitchFamily="18"/>
            </a:endParaRP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Primary intent </a:t>
            </a:r>
            <a:r>
              <a:rPr lang="en-GB" sz="2400" dirty="0" smtClean="0">
                <a:latin typeface="+mn-lt"/>
                <a:cs typeface="Times New Roman" pitchFamily="18"/>
              </a:rPr>
              <a:t>– whether a crime was premeditated or not.</a:t>
            </a: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Victim risk </a:t>
            </a:r>
            <a:r>
              <a:rPr lang="en-GB" sz="2400" dirty="0" smtClean="0">
                <a:latin typeface="+mn-lt"/>
                <a:cs typeface="Times New Roman" pitchFamily="18"/>
              </a:rPr>
              <a:t>– a victim’s degree of vulnerability.</a:t>
            </a: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Offender risk </a:t>
            </a:r>
            <a:r>
              <a:rPr lang="en-GB" sz="2400" dirty="0" smtClean="0">
                <a:latin typeface="+mn-lt"/>
                <a:cs typeface="Times New Roman" pitchFamily="18"/>
              </a:rPr>
              <a:t>– what level of risk was taken in committing a crime.</a:t>
            </a: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Escalation</a:t>
            </a:r>
            <a:r>
              <a:rPr lang="en-GB" sz="2400" dirty="0" smtClean="0">
                <a:latin typeface="+mn-lt"/>
                <a:cs typeface="Times New Roman" pitchFamily="18"/>
              </a:rPr>
              <a:t> – the degree by which a crime has become more serious than previously.</a:t>
            </a: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Time factors </a:t>
            </a:r>
            <a:r>
              <a:rPr lang="en-GB" sz="2400" dirty="0" smtClean="0">
                <a:latin typeface="+mn-lt"/>
                <a:cs typeface="Times New Roman" pitchFamily="18"/>
              </a:rPr>
              <a:t>– time of day a crime was committed.</a:t>
            </a:r>
          </a:p>
          <a:p>
            <a:pPr marL="342900" indent="-342900">
              <a:lnSpc>
                <a:spcPct val="75000"/>
              </a:lnSpc>
              <a:buClr>
                <a:srgbClr val="5EB92D"/>
              </a:buClr>
              <a:buFont typeface="+mj-lt"/>
              <a:buAutoNum type="arabicPeriod" startAt="2"/>
            </a:pPr>
            <a:r>
              <a:rPr lang="en-GB" sz="2400" i="1" dirty="0" smtClean="0">
                <a:latin typeface="+mn-lt"/>
                <a:cs typeface="Times New Roman" pitchFamily="18"/>
              </a:rPr>
              <a:t>Location factors </a:t>
            </a:r>
            <a:r>
              <a:rPr lang="en-GB" sz="2400" dirty="0" smtClean="0">
                <a:latin typeface="+mn-lt"/>
                <a:cs typeface="Times New Roman" pitchFamily="18"/>
              </a:rPr>
              <a:t>– where a crime took place.</a:t>
            </a:r>
          </a:p>
          <a:p>
            <a:pPr>
              <a:lnSpc>
                <a:spcPct val="80000"/>
              </a:lnSpc>
              <a:buClr>
                <a:srgbClr val="5EB92D"/>
              </a:buClr>
            </a:pPr>
            <a:endParaRPr lang="en-GB" sz="2400" dirty="0">
              <a:latin typeface="+mn-lt"/>
              <a:cs typeface="Times New Roman" pitchFamily="1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57832" y="537541"/>
            <a:ext cx="7560841" cy="893511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txBody>
          <a:bodyPr anchor="ctr" anchorCtr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/>
                <a:cs typeface="Helvetica"/>
              </a:rPr>
              <a:t> </a:t>
            </a:r>
            <a:r>
              <a:rPr kumimoji="0" lang="en-GB" sz="3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Helvetica"/>
                <a:cs typeface="Helvetica"/>
              </a:rPr>
              <a:t>OV</a:t>
            </a:r>
            <a:r>
              <a:rPr kumimoji="0" lang="en-GB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Helvetica"/>
                <a:cs typeface="Helvetica"/>
              </a:rPr>
              <a:t>ERVIE</a:t>
            </a:r>
            <a:r>
              <a:rPr kumimoji="0" lang="en-GB" sz="3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Helvetica"/>
                <a:cs typeface="Helvetica"/>
              </a:rPr>
              <a:t>W</a:t>
            </a:r>
            <a:r>
              <a:rPr kumimoji="0" lang="en-GB" sz="3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Helvetica"/>
                <a:cs typeface="Helvetica"/>
              </a:rPr>
              <a:t> OF KEY CONCEPTS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842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5396"/>
            <a:ext cx="10515600" cy="4351338"/>
          </a:xfrm>
        </p:spPr>
        <p:txBody>
          <a:bodyPr/>
          <a:lstStyle/>
          <a:p>
            <a:pPr lvl="0">
              <a:lnSpc>
                <a:spcPct val="80000"/>
              </a:lnSpc>
              <a:buClr>
                <a:srgbClr val="5EB92D"/>
              </a:buClr>
            </a:pPr>
            <a:r>
              <a:rPr lang="en-GB" b="1" dirty="0">
                <a:cs typeface="Times New Roman" pitchFamily="18"/>
              </a:rPr>
              <a:t>Organised offenders </a:t>
            </a:r>
            <a:r>
              <a:rPr lang="en-GB" dirty="0">
                <a:cs typeface="Times New Roman" pitchFamily="18"/>
              </a:rPr>
              <a:t>plan out their crimes in advance, leave little evidence and are skilled and intelligent</a:t>
            </a:r>
            <a:r>
              <a:rPr lang="en-GB" dirty="0" smtClean="0">
                <a:cs typeface="Times New Roman" pitchFamily="18"/>
              </a:rPr>
              <a:t>.</a:t>
            </a:r>
          </a:p>
          <a:p>
            <a:pPr lvl="0">
              <a:lnSpc>
                <a:spcPct val="80000"/>
              </a:lnSpc>
              <a:buClr>
                <a:srgbClr val="5EB92D"/>
              </a:buClr>
            </a:pPr>
            <a:endParaRPr lang="en-GB" dirty="0">
              <a:cs typeface="Times New Roman" pitchFamily="18"/>
            </a:endParaRPr>
          </a:p>
          <a:p>
            <a:pPr lvl="0">
              <a:lnSpc>
                <a:spcPct val="80000"/>
              </a:lnSpc>
              <a:buClr>
                <a:srgbClr val="5EB92D"/>
              </a:buClr>
            </a:pPr>
            <a:r>
              <a:rPr lang="en-GB" b="1" dirty="0">
                <a:cs typeface="Times New Roman" pitchFamily="18"/>
              </a:rPr>
              <a:t>Disorganised offenders </a:t>
            </a:r>
            <a:r>
              <a:rPr lang="en-GB" dirty="0">
                <a:cs typeface="Times New Roman" pitchFamily="18"/>
              </a:rPr>
              <a:t>commit unplanned crimes, leave evidence and have lower levels of skill and intelligence</a:t>
            </a:r>
            <a:r>
              <a:rPr lang="en-GB" dirty="0" smtClean="0">
                <a:cs typeface="Times New Roman" pitchFamily="18"/>
              </a:rPr>
              <a:t>.</a:t>
            </a:r>
          </a:p>
          <a:p>
            <a:pPr lvl="0">
              <a:lnSpc>
                <a:spcPct val="80000"/>
              </a:lnSpc>
              <a:buClr>
                <a:srgbClr val="5EB92D"/>
              </a:buClr>
            </a:pPr>
            <a:endParaRPr lang="en-GB" dirty="0">
              <a:cs typeface="Times New Roman" pitchFamily="18"/>
            </a:endParaRPr>
          </a:p>
          <a:p>
            <a:pPr lvl="0">
              <a:lnSpc>
                <a:spcPct val="80000"/>
              </a:lnSpc>
              <a:buClr>
                <a:srgbClr val="5EB92D"/>
              </a:buClr>
            </a:pPr>
            <a:r>
              <a:rPr lang="en-GB" dirty="0">
                <a:cs typeface="Times New Roman" pitchFamily="18"/>
              </a:rPr>
              <a:t>The </a:t>
            </a:r>
            <a:r>
              <a:rPr lang="en-GB" b="1" dirty="0">
                <a:cs typeface="Times New Roman" pitchFamily="18"/>
              </a:rPr>
              <a:t>bottom-up approach </a:t>
            </a:r>
            <a:r>
              <a:rPr lang="en-GB" dirty="0">
                <a:cs typeface="Times New Roman" pitchFamily="18"/>
              </a:rPr>
              <a:t>is an unintuitive approach that creates an outline of a criminal from data taken from previous, similar crimes.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1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Top-Down Approach </a:t>
            </a:r>
            <a:endParaRPr lang="en-GB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322241"/>
            <a:ext cx="482808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Is described as a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qualitative approach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to offender profiling due to looking at the overall picture and using typologies. (types)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It's based on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police experience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and case studies rather than psychological theory.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It's suitable for the more extreme/unusual crimes, such as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murder, rape and ritualistic crimes.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7723055" y="729703"/>
            <a:ext cx="4368384" cy="52829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Top: motives and characteristics of offenders.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Lead to . . 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Down: creating more knowledge of the crime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951031" y="41633"/>
            <a:ext cx="3912433" cy="1690688"/>
          </a:xfrm>
          <a:prstGeom prst="clou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Qualitative profile created from interviews and analysis of previous crime details/scenes</a:t>
            </a:r>
            <a:endParaRPr lang="en-GB" dirty="0"/>
          </a:p>
        </p:txBody>
      </p:sp>
      <p:sp>
        <p:nvSpPr>
          <p:cNvPr id="10" name="Cloud 9"/>
          <p:cNvSpPr/>
          <p:nvPr/>
        </p:nvSpPr>
        <p:spPr>
          <a:xfrm>
            <a:off x="7951031" y="5167312"/>
            <a:ext cx="3912433" cy="1690688"/>
          </a:xfrm>
          <a:prstGeom prst="cloud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Classification system is used to predict and prevent crime</a:t>
            </a:r>
            <a:endParaRPr lang="en-GB" dirty="0"/>
          </a:p>
        </p:txBody>
      </p:sp>
      <p:pic>
        <p:nvPicPr>
          <p:cNvPr id="5127" name="Picture 7" descr="https://thumbs.dreamstime.com/z/fbi-special-agent-certificate-us-secret-service-612041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5780">
            <a:off x="5315394" y="1759301"/>
            <a:ext cx="2470004" cy="167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62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http://image.slidesharecdn.com/3ac764bd61e8dbd1caa7b460018f4c01-150107084842-conversion-gate01/95/resourcd-file-22-638.jpg?cb=14206425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9049" cy="68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>
            <a:off x="7723057" y="593191"/>
            <a:ext cx="4368384" cy="52829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Top: motives and characteristics of offenders.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Lead to . . 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Down: creating more knowledge of the crime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7951031" y="41633"/>
            <a:ext cx="3912433" cy="1690688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Qualitative profile created from interviews and analysis of crime details/scenes</a:t>
            </a:r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7951032" y="5030800"/>
            <a:ext cx="3912433" cy="1690688"/>
          </a:xfrm>
          <a:prstGeom prst="cloud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Classification system is used to predict and prevent crime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145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548007" cy="1325563"/>
          </a:xfrm>
        </p:spPr>
        <p:txBody>
          <a:bodyPr/>
          <a:lstStyle/>
          <a:p>
            <a:r>
              <a:rPr lang="en-GB" b="1" dirty="0" smtClean="0"/>
              <a:t>Top Down Approach to Profiling</a:t>
            </a:r>
            <a:endParaRPr lang="en-GB" b="1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28649" y="1713862"/>
            <a:ext cx="8548007" cy="3484312"/>
          </a:xfrm>
        </p:spPr>
        <p:txBody>
          <a:bodyPr/>
          <a:lstStyle/>
          <a:p>
            <a:r>
              <a:rPr lang="en-GB" dirty="0" smtClean="0"/>
              <a:t>Starts with a classification of the crime scene and then the profiler uses the information gained to make judgements about the likely offenders who would fit the circumstances. </a:t>
            </a:r>
          </a:p>
          <a:p>
            <a:r>
              <a:rPr lang="en-GB" dirty="0" smtClean="0"/>
              <a:t>Relies heavily on the prior knowledge and the </a:t>
            </a:r>
            <a:r>
              <a:rPr lang="en-GB" b="1" u="sng" dirty="0" smtClean="0"/>
              <a:t>intuition</a:t>
            </a:r>
            <a:r>
              <a:rPr lang="en-GB" dirty="0" smtClean="0"/>
              <a:t> of the profiler.</a:t>
            </a:r>
            <a:endParaRPr lang="en-GB" dirty="0"/>
          </a:p>
        </p:txBody>
      </p:sp>
      <p:pic>
        <p:nvPicPr>
          <p:cNvPr id="8" name="Picture 2" descr="Image result for FB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98" y="291183"/>
            <a:ext cx="2673833" cy="184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3337" y="4577277"/>
            <a:ext cx="2788662" cy="87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3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44613" y="123154"/>
            <a:ext cx="8598568" cy="1325563"/>
          </a:xfrm>
        </p:spPr>
        <p:txBody>
          <a:bodyPr/>
          <a:lstStyle/>
          <a:p>
            <a:r>
              <a:rPr lang="en-GB" dirty="0" smtClean="0"/>
              <a:t>Stages of the Top Down process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185845" y="2620253"/>
            <a:ext cx="4520866" cy="14469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Stage 1:</a:t>
            </a:r>
          </a:p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Data assimilation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8112" y="1904693"/>
            <a:ext cx="2229852" cy="15696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Description of crime scene (photographs, sketches)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97352" y="1466091"/>
            <a:ext cx="2557964" cy="230832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Background information about the victim (work, relationships, habits, routine)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8777" y="4303501"/>
            <a:ext cx="3402178" cy="15696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Details of the crime itself (e.g. weapon used, cause of death, autopsy reports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563837" y="2689523"/>
            <a:ext cx="843589" cy="568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flipH="1">
            <a:off x="7337364" y="2756991"/>
            <a:ext cx="1140747" cy="586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 flipV="1">
            <a:off x="6328094" y="3793751"/>
            <a:ext cx="385762" cy="509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7295" r="6836"/>
          <a:stretch/>
        </p:blipFill>
        <p:spPr>
          <a:xfrm>
            <a:off x="8450538" y="3911239"/>
            <a:ext cx="2257426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t="7553" b="3615"/>
          <a:stretch/>
        </p:blipFill>
        <p:spPr>
          <a:xfrm>
            <a:off x="2180582" y="3911239"/>
            <a:ext cx="2143125" cy="1903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1395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Stage 2:</a:t>
            </a:r>
          </a:p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Crime Scene Classification</a:t>
            </a:r>
          </a:p>
          <a:p>
            <a:pPr marL="0" indent="0" algn="ctr">
              <a:buNone/>
            </a:pPr>
            <a:r>
              <a:rPr lang="en-GB" sz="3600" dirty="0" smtClean="0"/>
              <a:t>The data is organise into </a:t>
            </a:r>
            <a:r>
              <a:rPr lang="en-GB" sz="3600" dirty="0"/>
              <a:t>meaningful patterns.</a:t>
            </a:r>
          </a:p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 </a:t>
            </a:r>
            <a:r>
              <a:rPr lang="en-GB" sz="3600" dirty="0"/>
              <a:t>Organised </a:t>
            </a:r>
            <a:r>
              <a:rPr lang="en-GB" sz="3600" dirty="0" smtClean="0"/>
              <a:t> vs</a:t>
            </a:r>
            <a:r>
              <a:rPr lang="en-GB" sz="3600" dirty="0"/>
              <a:t>. Disorganised Offender</a:t>
            </a:r>
            <a:endParaRPr lang="en-GB" sz="3600" b="1" dirty="0" smtClean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71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18930" y="49378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Stage </a:t>
            </a:r>
            <a:r>
              <a:rPr lang="en-GB" sz="3600" b="1" dirty="0">
                <a:latin typeface="Rockwell" panose="02060603020205020403" pitchFamily="18" charset="0"/>
              </a:rPr>
              <a:t>3</a:t>
            </a:r>
            <a:r>
              <a:rPr lang="en-GB" sz="3600" b="1" dirty="0" smtClean="0">
                <a:latin typeface="Rockwell" panose="02060603020205020403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GB" sz="3600" b="1" dirty="0" smtClean="0">
                <a:latin typeface="Rockwell" panose="02060603020205020403" pitchFamily="18" charset="0"/>
              </a:rPr>
              <a:t>Crime Reconstruction</a:t>
            </a:r>
          </a:p>
          <a:p>
            <a:pPr marL="0" indent="0" algn="ctr">
              <a:buNone/>
            </a:pPr>
            <a:r>
              <a:rPr lang="en-GB" sz="3600" dirty="0" smtClean="0">
                <a:latin typeface="Rockwell" panose="02060603020205020403" pitchFamily="18" charset="0"/>
              </a:rPr>
              <a:t>A possible sequence of events is theorised </a:t>
            </a:r>
          </a:p>
          <a:p>
            <a:pPr marL="0" indent="0" algn="ctr">
              <a:buNone/>
            </a:pPr>
            <a:endParaRPr lang="en-GB" sz="3600" dirty="0">
              <a:latin typeface="Rockwell" panose="02060603020205020403" pitchFamily="18" charset="0"/>
            </a:endParaRPr>
          </a:p>
          <a:p>
            <a:pPr marL="0" indent="0" algn="ctr">
              <a:buNone/>
            </a:pPr>
            <a:r>
              <a:rPr lang="en-GB" sz="3600" b="1" dirty="0">
                <a:latin typeface="Rockwell" panose="02060603020205020403" pitchFamily="18" charset="0"/>
              </a:rPr>
              <a:t>Stage </a:t>
            </a:r>
            <a:r>
              <a:rPr lang="en-GB" sz="3600" b="1" dirty="0" smtClean="0">
                <a:latin typeface="Rockwell" panose="02060603020205020403" pitchFamily="18" charset="0"/>
              </a:rPr>
              <a:t>4:</a:t>
            </a:r>
            <a:endParaRPr lang="en-GB" sz="3600" b="1" dirty="0">
              <a:latin typeface="Rockwell" panose="02060603020205020403" pitchFamily="18" charset="0"/>
            </a:endParaRPr>
          </a:p>
          <a:p>
            <a:pPr marL="0" indent="0" algn="ctr">
              <a:buNone/>
            </a:pPr>
            <a:r>
              <a:rPr lang="en-GB" sz="3600" dirty="0" smtClean="0">
                <a:latin typeface="Rockwell" panose="02060603020205020403" pitchFamily="18" charset="0"/>
              </a:rPr>
              <a:t>A profile is generated including </a:t>
            </a:r>
          </a:p>
          <a:p>
            <a:pPr marL="0" indent="0" algn="ctr">
              <a:buNone/>
            </a:pPr>
            <a:r>
              <a:rPr lang="en-GB" sz="3600" dirty="0">
                <a:latin typeface="Rockwell" panose="02060603020205020403" pitchFamily="18" charset="0"/>
              </a:rPr>
              <a:t>p</a:t>
            </a:r>
            <a:r>
              <a:rPr lang="en-GB" sz="3600" dirty="0" smtClean="0">
                <a:latin typeface="Rockwell" panose="02060603020205020403" pitchFamily="18" charset="0"/>
              </a:rPr>
              <a:t>ossible behavioural traits, appearance etc.</a:t>
            </a:r>
            <a:endParaRPr lang="en-GB" sz="3600" dirty="0">
              <a:latin typeface="Rockwell" panose="02060603020205020403" pitchFamily="18" charset="0"/>
            </a:endParaRPr>
          </a:p>
          <a:p>
            <a:pPr marL="0" indent="0" algn="ctr">
              <a:buNone/>
            </a:pPr>
            <a:endParaRPr lang="en-GB" sz="3600" dirty="0" smtClean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6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809970"/>
            <a:ext cx="9201150" cy="1325563"/>
          </a:xfrm>
        </p:spPr>
        <p:txBody>
          <a:bodyPr/>
          <a:lstStyle/>
          <a:p>
            <a:pPr algn="ctr"/>
            <a:r>
              <a:rPr lang="en-GB" dirty="0" smtClean="0"/>
              <a:t>Organised vs. Disorganised Offender</a:t>
            </a:r>
            <a:endParaRPr lang="en-GB" dirty="0"/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5656" y="2037105"/>
            <a:ext cx="743104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GB" b="1" u="sng" dirty="0" smtClean="0"/>
              <a:t>TASK</a:t>
            </a:r>
            <a:r>
              <a:rPr lang="en-GB" dirty="0" smtClean="0"/>
              <a:t>: You will be each receive characteristics of an organised OR disorganised offender. </a:t>
            </a: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Decide which type of offender is being described and come up to the front to stick it on the board with bluetac.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22741" b="3544"/>
          <a:stretch/>
        </p:blipFill>
        <p:spPr>
          <a:xfrm>
            <a:off x="9190263" y="2135533"/>
            <a:ext cx="2575067" cy="2841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5877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82691" y="365126"/>
            <a:ext cx="7886700" cy="1325563"/>
          </a:xfrm>
        </p:spPr>
        <p:txBody>
          <a:bodyPr/>
          <a:lstStyle/>
          <a:p>
            <a:pPr algn="ctr"/>
            <a:r>
              <a:rPr lang="en-GB" dirty="0" smtClean="0"/>
              <a:t>Organised vs. Disorganised Offender</a:t>
            </a:r>
            <a:endParaRPr lang="en-GB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982692" y="1438276"/>
            <a:ext cx="3868340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Organised</a:t>
            </a:r>
            <a:endParaRPr lang="en-GB" dirty="0"/>
          </a:p>
        </p:txBody>
      </p:sp>
      <p:sp>
        <p:nvSpPr>
          <p:cNvPr id="8" name="Content Placeholder 4"/>
          <p:cNvSpPr>
            <a:spLocks noGrp="1"/>
          </p:cNvSpPr>
          <p:nvPr>
            <p:ph sz="half" idx="4294967295"/>
          </p:nvPr>
        </p:nvSpPr>
        <p:spPr>
          <a:xfrm>
            <a:off x="1057701" y="2020413"/>
            <a:ext cx="4738942" cy="36845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Average </a:t>
            </a:r>
            <a:r>
              <a:rPr lang="en-US" dirty="0"/>
              <a:t>to high intelligence</a:t>
            </a:r>
          </a:p>
          <a:p>
            <a:r>
              <a:rPr lang="en-US" dirty="0"/>
              <a:t>Socially competent</a:t>
            </a:r>
          </a:p>
          <a:p>
            <a:r>
              <a:rPr lang="en-US" dirty="0"/>
              <a:t>Plans offences</a:t>
            </a:r>
          </a:p>
          <a:p>
            <a:r>
              <a:rPr lang="en-US" dirty="0"/>
              <a:t>Uses restraints on victims</a:t>
            </a:r>
          </a:p>
          <a:p>
            <a:r>
              <a:rPr lang="en-US" dirty="0" smtClean="0"/>
              <a:t>Weapon is usually hidden</a:t>
            </a:r>
          </a:p>
          <a:p>
            <a:r>
              <a:rPr lang="en-US" dirty="0" smtClean="0"/>
              <a:t>Body is usually transported from the scene</a:t>
            </a:r>
          </a:p>
          <a:p>
            <a:r>
              <a:rPr lang="en-US" dirty="0" smtClean="0"/>
              <a:t>Victim is specifically targeted</a:t>
            </a:r>
          </a:p>
          <a:p>
            <a:r>
              <a:rPr lang="en-US" dirty="0" smtClean="0"/>
              <a:t>Tries to conceal evidence (e.g. getting rid of fingerprints, blood, semen)</a:t>
            </a:r>
            <a:endParaRPr lang="en-GB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7610217" y="1438276"/>
            <a:ext cx="3887391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Disorganised</a:t>
            </a:r>
            <a:endParaRPr lang="en-GB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7610217" y="2020413"/>
            <a:ext cx="3887391" cy="36845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/>
              <a:t>Below average intelligence</a:t>
            </a:r>
          </a:p>
          <a:p>
            <a:r>
              <a:rPr lang="en-US" dirty="0"/>
              <a:t>Socially incompetent</a:t>
            </a:r>
          </a:p>
          <a:p>
            <a:r>
              <a:rPr lang="en-US" dirty="0"/>
              <a:t>Unskilled or unemployed</a:t>
            </a:r>
          </a:p>
          <a:p>
            <a:r>
              <a:rPr lang="en-US" dirty="0"/>
              <a:t>Minimal use of restraints/ leaves body on </a:t>
            </a:r>
            <a:r>
              <a:rPr lang="en-US" dirty="0" smtClean="0"/>
              <a:t>display and performs sexual acts postmortem.</a:t>
            </a:r>
            <a:endParaRPr lang="en-US" dirty="0"/>
          </a:p>
          <a:p>
            <a:r>
              <a:rPr lang="en-US" dirty="0"/>
              <a:t>Victim is </a:t>
            </a:r>
            <a:r>
              <a:rPr lang="en-US" dirty="0" smtClean="0"/>
              <a:t>likely to be random</a:t>
            </a:r>
          </a:p>
          <a:p>
            <a:r>
              <a:rPr lang="en-US" dirty="0" smtClean="0"/>
              <a:t>Offender is messy and makes no effort to conceal incriminating evidence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1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417" y="0"/>
            <a:ext cx="10515600" cy="1325563"/>
          </a:xfrm>
        </p:spPr>
        <p:txBody>
          <a:bodyPr/>
          <a:lstStyle/>
          <a:p>
            <a:r>
              <a:rPr lang="en-GB" dirty="0" smtClean="0"/>
              <a:t>Evaluating the Top Down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417" y="1149764"/>
            <a:ext cx="10515600" cy="3652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Police who have used the FBI methods (top down approach) have found it </a:t>
            </a:r>
            <a:r>
              <a:rPr lang="en-US" b="1" dirty="0" smtClean="0">
                <a:solidFill>
                  <a:srgbClr val="FF0000"/>
                </a:solidFill>
              </a:rPr>
              <a:t>useful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err="1" smtClean="0"/>
              <a:t>Copson</a:t>
            </a:r>
            <a:r>
              <a:rPr lang="en-US" b="1" dirty="0" smtClean="0"/>
              <a:t> (1995) </a:t>
            </a:r>
            <a:r>
              <a:rPr lang="en-US" dirty="0" smtClean="0"/>
              <a:t>conducted a questionnaire on </a:t>
            </a:r>
            <a:r>
              <a:rPr lang="en-US" b="1" dirty="0" smtClean="0"/>
              <a:t>184</a:t>
            </a:r>
            <a:r>
              <a:rPr lang="en-US" dirty="0" smtClean="0"/>
              <a:t> US police officers. </a:t>
            </a:r>
          </a:p>
          <a:p>
            <a:pPr lvl="1"/>
            <a:r>
              <a:rPr lang="en-US" dirty="0" smtClean="0"/>
              <a:t>82% said that the technique was useful</a:t>
            </a:r>
          </a:p>
          <a:p>
            <a:pPr lvl="1"/>
            <a:r>
              <a:rPr lang="en-US" dirty="0" smtClean="0"/>
              <a:t>90% said that they would use it again.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US" dirty="0" smtClean="0"/>
              <a:t>HOWEVER The </a:t>
            </a:r>
            <a:r>
              <a:rPr lang="en-US" dirty="0"/>
              <a:t>top down approach is based on extreme cases which are not representative of the general </a:t>
            </a:r>
            <a:r>
              <a:rPr lang="en-US" dirty="0" smtClean="0"/>
              <a:t>criminal population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7539988" y="2475327"/>
            <a:ext cx="3300549" cy="128886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Can you think of any other evaluation issues 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156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Evaluating the Top Down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82398"/>
          </a:xfrm>
        </p:spPr>
        <p:txBody>
          <a:bodyPr>
            <a:normAutofit/>
          </a:bodyPr>
          <a:lstStyle/>
          <a:p>
            <a:r>
              <a:rPr lang="en-US" dirty="0" smtClean="0"/>
              <a:t>Top down approach is </a:t>
            </a:r>
            <a:r>
              <a:rPr lang="en-US" b="1" dirty="0" smtClean="0">
                <a:solidFill>
                  <a:srgbClr val="FF0000"/>
                </a:solidFill>
              </a:rPr>
              <a:t>not scientific </a:t>
            </a:r>
            <a:r>
              <a:rPr lang="en-US" dirty="0" smtClean="0"/>
              <a:t>as it is based on the opinions and </a:t>
            </a:r>
            <a:r>
              <a:rPr lang="en-US" b="1" dirty="0" smtClean="0"/>
              <a:t>intuition</a:t>
            </a:r>
            <a:r>
              <a:rPr lang="en-US" dirty="0" smtClean="0"/>
              <a:t> of profilers. It can even be compared to horoscopes whereby the </a:t>
            </a:r>
            <a:r>
              <a:rPr lang="en-US" i="1" dirty="0" smtClean="0"/>
              <a:t>descriptions are made to fit any situation for most people (Barnum effect). </a:t>
            </a:r>
            <a:endParaRPr lang="en-GB" dirty="0" smtClean="0"/>
          </a:p>
          <a:p>
            <a:r>
              <a:rPr lang="en-US" dirty="0" smtClean="0"/>
              <a:t>This is a problem especially if the profile is </a:t>
            </a:r>
            <a:r>
              <a:rPr lang="en-US" b="1" dirty="0" smtClean="0"/>
              <a:t>wrong</a:t>
            </a:r>
            <a:r>
              <a:rPr lang="en-US" dirty="0" smtClean="0"/>
              <a:t>. Profiling holds greater consequences than horoscopes. Wrong profiling could result in wrongful convictions and of course a criminal on the loose.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6667" b="6666"/>
          <a:stretch/>
        </p:blipFill>
        <p:spPr>
          <a:xfrm>
            <a:off x="9788979" y="166370"/>
            <a:ext cx="1914525" cy="1659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11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Evaluating the Top Down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74" y="158178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Distinguishing between organised and disorganised offenders</a:t>
            </a:r>
          </a:p>
          <a:p>
            <a:r>
              <a:rPr lang="en-GB" b="1" dirty="0" err="1" smtClean="0"/>
              <a:t>Tuvey</a:t>
            </a:r>
            <a:r>
              <a:rPr lang="en-GB" b="1" dirty="0" smtClean="0"/>
              <a:t> (1999) </a:t>
            </a:r>
            <a:r>
              <a:rPr lang="en-GB" dirty="0" smtClean="0"/>
              <a:t>suggests that these categories are not </a:t>
            </a:r>
            <a:r>
              <a:rPr lang="en-GB" b="1" dirty="0" smtClean="0"/>
              <a:t>dichotomous</a:t>
            </a:r>
            <a:r>
              <a:rPr lang="en-GB" dirty="0" smtClean="0"/>
              <a:t>, rather, they are on a continuum and can overlap. </a:t>
            </a:r>
          </a:p>
          <a:p>
            <a:r>
              <a:rPr lang="en-GB" b="1" dirty="0" smtClean="0"/>
              <a:t>Douglas et al (1992) </a:t>
            </a:r>
            <a:r>
              <a:rPr lang="en-GB" dirty="0" smtClean="0"/>
              <a:t>suggested that there be a </a:t>
            </a:r>
            <a:r>
              <a:rPr lang="en-GB" b="1" dirty="0" smtClean="0"/>
              <a:t>mixed offender </a:t>
            </a:r>
            <a:r>
              <a:rPr lang="en-GB" dirty="0" smtClean="0"/>
              <a:t>category – however this would reduce the usefulness of the classification as this new category would be considered a ‘dust bin’ for offenders that do not fit the norm.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78191"/>
            <a:ext cx="6188530" cy="1373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8528" y="5478191"/>
            <a:ext cx="6003471" cy="13732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990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8731" y="-235585"/>
            <a:ext cx="10018713" cy="1752599"/>
          </a:xfrm>
        </p:spPr>
        <p:txBody>
          <a:bodyPr/>
          <a:lstStyle/>
          <a:p>
            <a:r>
              <a:rPr lang="en-GB" dirty="0" smtClean="0"/>
              <a:t>Further evaluation issues.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878" y="889499"/>
            <a:ext cx="7315200" cy="378700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Only applies to particular crimes  such as . . .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/>
              <a:t>Canter (2004) </a:t>
            </a:r>
            <a:r>
              <a:rPr lang="en-GB" dirty="0" smtClean="0"/>
              <a:t>claimed that evidence does not support the disorganised offender due to .  . 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Classification is too simplistic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Original sample of  36 criminals is too small and unrepresentative because . . .</a:t>
            </a:r>
          </a:p>
        </p:txBody>
      </p:sp>
      <p:pic>
        <p:nvPicPr>
          <p:cNvPr id="4" name="Picture 4" descr="https://s-media-cache-ak0.pinimg.com/236x/92/ba/2c/92ba2c2d7915ede5b3b2511a5153d3d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305" y="1690688"/>
            <a:ext cx="3436302" cy="34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uble Wave 4"/>
          <p:cNvSpPr/>
          <p:nvPr/>
        </p:nvSpPr>
        <p:spPr>
          <a:xfrm>
            <a:off x="3004457" y="5033554"/>
            <a:ext cx="5138057" cy="1436915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 your tutor2u pack and your text book to find some more evaluation issues.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287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15 minute challenge! Answer all 3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756" y="1690688"/>
            <a:ext cx="823084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Define what is meant by offender profiling (3marks)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Outline one investigation of the top-down approach to offender profiling. Include what a psychologist did and what was found (3marks)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Distinguish between organised and disorganised types of offender (4 marks)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7170" name="Picture 2" descr="http://comps.canstockphoto.com/can-stock-photo_csp11781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859" y="4467068"/>
            <a:ext cx="3039629" cy="214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photos.gograph.com/thumbs/CSP/CSP646/k64660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605" y="1312719"/>
            <a:ext cx="3397094" cy="28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32345" y="5677988"/>
            <a:ext cx="3732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See also 10.2 Offender profiling  - white mask</a:t>
            </a:r>
          </a:p>
          <a:p>
            <a:r>
              <a:rPr lang="en-GB" sz="2000" b="1" dirty="0" smtClean="0"/>
              <a:t>Pages 351-354</a:t>
            </a:r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4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5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1340</Words>
  <Application>Microsoft Office PowerPoint</Application>
  <PresentationFormat>Widescreen</PresentationFormat>
  <Paragraphs>172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Corbel</vt:lpstr>
      <vt:lpstr>Georgia</vt:lpstr>
      <vt:lpstr>Helvetica</vt:lpstr>
      <vt:lpstr>Rockwell</vt:lpstr>
      <vt:lpstr>Times New Roman</vt:lpstr>
      <vt:lpstr>Trebuchet MS</vt:lpstr>
      <vt:lpstr>Wingdings 3</vt:lpstr>
      <vt:lpstr>Office Theme</vt:lpstr>
      <vt:lpstr>Facet</vt:lpstr>
      <vt:lpstr>Celestial</vt:lpstr>
      <vt:lpstr>Berlin</vt:lpstr>
      <vt:lpstr>Parallax</vt:lpstr>
      <vt:lpstr>Think back to last lesson . . .</vt:lpstr>
      <vt:lpstr>Forensic Psychology </vt:lpstr>
      <vt:lpstr>Learning Objectives</vt:lpstr>
      <vt:lpstr>the Top Down Approach </vt:lpstr>
      <vt:lpstr>Ted Bundy, the “Organised Killer”</vt:lpstr>
      <vt:lpstr>Some of Bundy’s confirmed  victims . . .  </vt:lpstr>
      <vt:lpstr>PowerPoint Presentation</vt:lpstr>
      <vt:lpstr>PowerPoint Presentation</vt:lpstr>
      <vt:lpstr>The Top-Down Approach </vt:lpstr>
      <vt:lpstr>PowerPoint Presentation</vt:lpstr>
      <vt:lpstr>Top Down Approach to Profiling</vt:lpstr>
      <vt:lpstr>Stages of the Top Down process</vt:lpstr>
      <vt:lpstr>PowerPoint Presentation</vt:lpstr>
      <vt:lpstr>PowerPoint Presentation</vt:lpstr>
      <vt:lpstr>Organised vs. Disorganised Offender</vt:lpstr>
      <vt:lpstr>Organised vs. Disorganised Offender</vt:lpstr>
      <vt:lpstr>Evaluating the Top Down Approach</vt:lpstr>
      <vt:lpstr>Evaluating the Top Down Approach</vt:lpstr>
      <vt:lpstr>Evaluating the Top Down Approach</vt:lpstr>
      <vt:lpstr>Further evaluation issues. </vt:lpstr>
      <vt:lpstr>15 minute challenge! Answer all 3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Offender Profiling: the Top Down Approach</dc:title>
  <dc:creator>Christine Downes</dc:creator>
  <cp:lastModifiedBy>Fran Alexander</cp:lastModifiedBy>
  <cp:revision>26</cp:revision>
  <dcterms:created xsi:type="dcterms:W3CDTF">2016-08-10T11:16:13Z</dcterms:created>
  <dcterms:modified xsi:type="dcterms:W3CDTF">2018-11-20T10:35:31Z</dcterms:modified>
</cp:coreProperties>
</file>