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50" r:id="rId4"/>
    <p:sldMasterId id="2147483768" r:id="rId5"/>
    <p:sldMasterId id="2147483785" r:id="rId6"/>
  </p:sldMasterIdLst>
  <p:notesMasterIdLst>
    <p:notesMasterId r:id="rId16"/>
  </p:notesMasterIdLst>
  <p:sldIdLst>
    <p:sldId id="257" r:id="rId7"/>
    <p:sldId id="261" r:id="rId8"/>
    <p:sldId id="256" r:id="rId9"/>
    <p:sldId id="264" r:id="rId10"/>
    <p:sldId id="258" r:id="rId11"/>
    <p:sldId id="259" r:id="rId12"/>
    <p:sldId id="262" r:id="rId13"/>
    <p:sldId id="263"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932072-79C4-43A9-BA6C-2422620453FD}" type="datetimeFigureOut">
              <a:rPr lang="en-GB" smtClean="0"/>
              <a:t>04/01/2017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2B75FA-C2AF-4DFF-B228-8BACB27F09F3}" type="slidenum">
              <a:rPr lang="en-GB" smtClean="0"/>
              <a:t>‹#›</a:t>
            </a:fld>
            <a:endParaRPr lang="en-GB"/>
          </a:p>
        </p:txBody>
      </p:sp>
    </p:spTree>
    <p:extLst>
      <p:ext uri="{BB962C8B-B14F-4D97-AF65-F5344CB8AC3E}">
        <p14:creationId xmlns:p14="http://schemas.microsoft.com/office/powerpoint/2010/main" val="537121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Collecting rainwater, pregnant helmet urination, emotional abuse, tropical fish store law</a:t>
            </a:r>
            <a:r>
              <a:rPr lang="en-GB" b="1" baseline="0" dirty="0" smtClean="0"/>
              <a:t> and food hygiene rating are not crimes.</a:t>
            </a:r>
            <a:endParaRPr lang="en-GB" b="1" dirty="0"/>
          </a:p>
        </p:txBody>
      </p:sp>
      <p:sp>
        <p:nvSpPr>
          <p:cNvPr id="4" name="Slide Number Placeholder 3"/>
          <p:cNvSpPr>
            <a:spLocks noGrp="1"/>
          </p:cNvSpPr>
          <p:nvPr>
            <p:ph type="sldNum" sz="quarter" idx="10"/>
          </p:nvPr>
        </p:nvSpPr>
        <p:spPr/>
        <p:txBody>
          <a:bodyPr/>
          <a:lstStyle/>
          <a:p>
            <a:fld id="{632B75FA-C2AF-4DFF-B228-8BACB27F09F3}" type="slidenum">
              <a:rPr lang="en-GB" smtClean="0"/>
              <a:t>1</a:t>
            </a:fld>
            <a:endParaRPr lang="en-GB"/>
          </a:p>
        </p:txBody>
      </p:sp>
    </p:spTree>
    <p:extLst>
      <p:ext uri="{BB962C8B-B14F-4D97-AF65-F5344CB8AC3E}">
        <p14:creationId xmlns:p14="http://schemas.microsoft.com/office/powerpoint/2010/main" val="4237852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 students in 3s</a:t>
            </a:r>
            <a:r>
              <a:rPr lang="en-GB" baseline="0" dirty="0" smtClean="0"/>
              <a:t> to list all the different reasons why this figure still exists. </a:t>
            </a:r>
            <a:endParaRPr lang="en-GB" dirty="0"/>
          </a:p>
        </p:txBody>
      </p:sp>
      <p:sp>
        <p:nvSpPr>
          <p:cNvPr id="4" name="Slide Number Placeholder 3"/>
          <p:cNvSpPr>
            <a:spLocks noGrp="1"/>
          </p:cNvSpPr>
          <p:nvPr>
            <p:ph type="sldNum" sz="quarter" idx="10"/>
          </p:nvPr>
        </p:nvSpPr>
        <p:spPr/>
        <p:txBody>
          <a:bodyPr/>
          <a:lstStyle/>
          <a:p>
            <a:fld id="{632B75FA-C2AF-4DFF-B228-8BACB27F09F3}" type="slidenum">
              <a:rPr lang="en-GB" smtClean="0"/>
              <a:t>2</a:t>
            </a:fld>
            <a:endParaRPr lang="en-GB"/>
          </a:p>
        </p:txBody>
      </p:sp>
    </p:spTree>
    <p:extLst>
      <p:ext uri="{BB962C8B-B14F-4D97-AF65-F5344CB8AC3E}">
        <p14:creationId xmlns:p14="http://schemas.microsoft.com/office/powerpoint/2010/main" val="2244378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Print off for students or get</a:t>
            </a:r>
            <a:r>
              <a:rPr lang="en-GB" baseline="0" dirty="0" smtClean="0"/>
              <a:t> HA to prepare before the lesson as an intro</a:t>
            </a:r>
            <a:endParaRPr lang="en-GB" dirty="0"/>
          </a:p>
        </p:txBody>
      </p:sp>
      <p:sp>
        <p:nvSpPr>
          <p:cNvPr id="4" name="Slide Number Placeholder 3"/>
          <p:cNvSpPr>
            <a:spLocks noGrp="1"/>
          </p:cNvSpPr>
          <p:nvPr>
            <p:ph type="sldNum" sz="quarter" idx="10"/>
          </p:nvPr>
        </p:nvSpPr>
        <p:spPr/>
        <p:txBody>
          <a:bodyPr/>
          <a:lstStyle/>
          <a:p>
            <a:fld id="{632B75FA-C2AF-4DFF-B228-8BACB27F09F3}" type="slidenum">
              <a:rPr lang="en-GB" smtClean="0"/>
              <a:t>5</a:t>
            </a:fld>
            <a:endParaRPr lang="en-GB"/>
          </a:p>
        </p:txBody>
      </p:sp>
    </p:spTree>
    <p:extLst>
      <p:ext uri="{BB962C8B-B14F-4D97-AF65-F5344CB8AC3E}">
        <p14:creationId xmlns:p14="http://schemas.microsoft.com/office/powerpoint/2010/main" val="4218974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438201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077886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716011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019127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4E4E0D5-4657-4F65-B300-B0F873A92308}"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173954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638160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4E0D5-4657-4F65-B300-B0F873A92308}" type="datetimeFigureOut">
              <a:rPr lang="en-GB" smtClean="0"/>
              <a:t>04/01/2017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54101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977307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029390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687359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826343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474156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097329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099488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892837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E4E0D5-4657-4F65-B300-B0F873A92308}"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955413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69314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890346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786784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890180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737274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1828942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896057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7431766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6770450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613858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3557595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784933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993794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96263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413374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2904300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E4E0D5-4657-4F65-B300-B0F873A92308}"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8522870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240789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4E0D5-4657-4F65-B300-B0F873A92308}" type="datetimeFigureOut">
              <a:rPr lang="en-GB" smtClean="0"/>
              <a:t>04/01/2017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1844304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9356531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292978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8001621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271266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415897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5135036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1781427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3820748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7605363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491889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5811928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1130891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1742261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070366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E4E0D5-4657-4F65-B300-B0F873A92308}"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5956564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6695632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74E4E0D5-4657-4F65-B300-B0F873A92308}" type="datetimeFigureOut">
              <a:rPr lang="en-GB" smtClean="0"/>
              <a:t>04/01/2017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2363522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0938173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1219611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6385675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39214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688193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6945704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8239380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3540802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764387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0287793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771422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0920794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5483647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3489499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E4E0D5-4657-4F65-B300-B0F873A92308}"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1279135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0990510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4E0D5-4657-4F65-B300-B0F873A92308}" type="datetimeFigureOut">
              <a:rPr lang="en-GB" smtClean="0"/>
              <a:t>04/01/2017</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4730799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7039874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2609291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5009483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37A2BCD-0BFF-428F-BC95-41D133DEA8D9}"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130561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0391909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37A2BCD-0BFF-428F-BC95-41D133DEA8D9}"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20368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7042617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4742596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86807416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37A2BCD-0BFF-428F-BC95-41D133DEA8D9}"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667457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6454618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37A2BCD-0BFF-428F-BC95-41D133DEA8D9}"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392369786"/>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254809713"/>
      </p:ext>
    </p:extLst>
  </p:cSld>
  <p:clrMapOvr>
    <a:masterClrMapping/>
  </p:clrMapOvr>
  <p:extLst mod="1">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E4E0D5-4657-4F65-B300-B0F873A92308}" type="datetimeFigureOut">
              <a:rPr lang="en-GB" smtClean="0"/>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1572354029"/>
      </p:ext>
    </p:extLst>
  </p:cSld>
  <p:clrMapOvr>
    <a:masterClrMapping/>
  </p:clrMapOvr>
  <p:extLst mod="1">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E4E0D5-4657-4F65-B300-B0F873A92308}" type="datetimeFigureOut">
              <a:rPr lang="en-GB" smtClean="0"/>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5515032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4E0D5-4657-4F65-B300-B0F873A92308}" type="datetimeFigureOut">
              <a:rPr lang="en-GB" smtClean="0"/>
              <a:t>04/01/2017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4483436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337A2BCD-0BFF-428F-BC95-41D133DEA8D9}"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10068605"/>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74E4E0D5-4657-4F65-B300-B0F873A92308}" type="datetimeFigureOut">
              <a:rPr lang="en-GB" smtClean="0"/>
              <a:t>04/01/2017</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24758410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108573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E4E0D5-4657-4F65-B300-B0F873A92308}" type="datetimeFigureOut">
              <a:rPr lang="en-GB" smtClean="0"/>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7A2BCD-0BFF-428F-BC95-41D133DEA8D9}" type="slidenum">
              <a:rPr lang="en-GB" smtClean="0"/>
              <a:t>‹#›</a:t>
            </a:fld>
            <a:endParaRPr lang="en-GB"/>
          </a:p>
        </p:txBody>
      </p:sp>
    </p:spTree>
    <p:extLst>
      <p:ext uri="{BB962C8B-B14F-4D97-AF65-F5344CB8AC3E}">
        <p14:creationId xmlns:p14="http://schemas.microsoft.com/office/powerpoint/2010/main" val="329532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image" Target="../media/image7.pn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theme" Target="../theme/theme5.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6.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A2BCD-0BFF-428F-BC95-41D133DEA8D9}" type="slidenum">
              <a:rPr lang="en-GB" smtClean="0"/>
              <a:t>‹#›</a:t>
            </a:fld>
            <a:endParaRPr lang="en-GB"/>
          </a:p>
        </p:txBody>
      </p:sp>
    </p:spTree>
    <p:extLst>
      <p:ext uri="{BB962C8B-B14F-4D97-AF65-F5344CB8AC3E}">
        <p14:creationId xmlns:p14="http://schemas.microsoft.com/office/powerpoint/2010/main" val="1428909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37A2BCD-0BFF-428F-BC95-41D133DEA8D9}" type="slidenum">
              <a:rPr lang="en-GB" smtClean="0"/>
              <a:t>‹#›</a:t>
            </a:fld>
            <a:endParaRPr lang="en-GB"/>
          </a:p>
        </p:txBody>
      </p:sp>
    </p:spTree>
    <p:extLst>
      <p:ext uri="{BB962C8B-B14F-4D97-AF65-F5344CB8AC3E}">
        <p14:creationId xmlns:p14="http://schemas.microsoft.com/office/powerpoint/2010/main" val="28700804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37A2BCD-0BFF-428F-BC95-41D133DEA8D9}" type="slidenum">
              <a:rPr lang="en-GB" smtClean="0"/>
              <a:t>‹#›</a:t>
            </a:fld>
            <a:endParaRPr lang="en-GB"/>
          </a:p>
        </p:txBody>
      </p:sp>
    </p:spTree>
    <p:extLst>
      <p:ext uri="{BB962C8B-B14F-4D97-AF65-F5344CB8AC3E}">
        <p14:creationId xmlns:p14="http://schemas.microsoft.com/office/powerpoint/2010/main" val="254909323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37A2BCD-0BFF-428F-BC95-41D133DEA8D9}" type="slidenum">
              <a:rPr lang="en-GB" smtClean="0"/>
              <a:t>‹#›</a:t>
            </a:fld>
            <a:endParaRPr lang="en-GB"/>
          </a:p>
        </p:txBody>
      </p:sp>
    </p:spTree>
    <p:extLst>
      <p:ext uri="{BB962C8B-B14F-4D97-AF65-F5344CB8AC3E}">
        <p14:creationId xmlns:p14="http://schemas.microsoft.com/office/powerpoint/2010/main" val="28234243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37A2BCD-0BFF-428F-BC95-41D133DEA8D9}" type="slidenum">
              <a:rPr lang="en-GB" smtClean="0"/>
              <a:t>‹#›</a:t>
            </a:fld>
            <a:endParaRPr lang="en-GB"/>
          </a:p>
        </p:txBody>
      </p:sp>
    </p:spTree>
    <p:extLst>
      <p:ext uri="{BB962C8B-B14F-4D97-AF65-F5344CB8AC3E}">
        <p14:creationId xmlns:p14="http://schemas.microsoft.com/office/powerpoint/2010/main" val="321398978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74E4E0D5-4657-4F65-B300-B0F873A92308}" type="datetimeFigureOut">
              <a:rPr lang="en-GB" smtClean="0"/>
              <a:t>04/01/2017</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37A2BCD-0BFF-428F-BC95-41D133DEA8D9}"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7061551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Which ones </a:t>
            </a:r>
            <a:r>
              <a:rPr lang="en-GB" b="1" dirty="0" smtClean="0">
                <a:solidFill>
                  <a:srgbClr val="FF0000"/>
                </a:solidFill>
              </a:rPr>
              <a:t>are</a:t>
            </a:r>
            <a:r>
              <a:rPr lang="en-GB" b="1" dirty="0" smtClean="0"/>
              <a:t> crimes? THINK PAIR SHARE</a:t>
            </a:r>
            <a:endParaRPr lang="en-GB" b="1" dirty="0"/>
          </a:p>
        </p:txBody>
      </p:sp>
      <p:sp>
        <p:nvSpPr>
          <p:cNvPr id="3" name="Content Placeholder 2"/>
          <p:cNvSpPr>
            <a:spLocks noGrp="1"/>
          </p:cNvSpPr>
          <p:nvPr>
            <p:ph sz="quarter" idx="13"/>
          </p:nvPr>
        </p:nvSpPr>
        <p:spPr>
          <a:xfrm>
            <a:off x="838200" y="1825624"/>
            <a:ext cx="10858500" cy="4727575"/>
          </a:xfrm>
        </p:spPr>
        <p:txBody>
          <a:bodyPr>
            <a:normAutofit/>
          </a:bodyPr>
          <a:lstStyle/>
          <a:p>
            <a:pPr marL="0" indent="0">
              <a:buNone/>
            </a:pPr>
            <a:r>
              <a:rPr lang="en-GB" dirty="0" smtClean="0"/>
              <a:t>Collecting rainwater                            </a:t>
            </a:r>
            <a:r>
              <a:rPr lang="en-GB" dirty="0"/>
              <a:t>Blackmail </a:t>
            </a:r>
          </a:p>
          <a:p>
            <a:pPr marL="0" indent="0">
              <a:buNone/>
            </a:pPr>
            <a:r>
              <a:rPr lang="en-GB" dirty="0" smtClean="0"/>
              <a:t>                       </a:t>
            </a:r>
          </a:p>
          <a:p>
            <a:pPr marL="0" indent="0">
              <a:buNone/>
            </a:pPr>
            <a:r>
              <a:rPr lang="en-GB" dirty="0" smtClean="0"/>
              <a:t>A pregnant woman urinating in a policeman’s helmet</a:t>
            </a:r>
            <a:endParaRPr lang="en-GB" dirty="0"/>
          </a:p>
          <a:p>
            <a:pPr marL="0" indent="0">
              <a:buNone/>
            </a:pPr>
            <a:endParaRPr lang="en-GB" dirty="0" smtClean="0"/>
          </a:p>
          <a:p>
            <a:pPr marL="0" indent="0">
              <a:buNone/>
            </a:pPr>
            <a:r>
              <a:rPr lang="en-GB" dirty="0" smtClean="0"/>
              <a:t>Having a food hygiene rating of 1                               Manslaughter          </a:t>
            </a:r>
          </a:p>
          <a:p>
            <a:pPr marL="0" indent="0">
              <a:buNone/>
            </a:pPr>
            <a:endParaRPr lang="en-GB" dirty="0"/>
          </a:p>
          <a:p>
            <a:pPr marL="0" indent="0">
              <a:buNone/>
            </a:pPr>
            <a:r>
              <a:rPr lang="en-GB" dirty="0" smtClean="0"/>
              <a:t> Being a female topless cashier in a tropical fish shop in Liverpool. </a:t>
            </a:r>
          </a:p>
          <a:p>
            <a:pPr marL="0" indent="0">
              <a:buNone/>
            </a:pPr>
            <a:endParaRPr lang="en-GB" dirty="0"/>
          </a:p>
          <a:p>
            <a:pPr marL="0" indent="0">
              <a:buNone/>
            </a:pPr>
            <a:r>
              <a:rPr lang="en-GB" dirty="0" smtClean="0"/>
              <a:t>Emotional abuse of a person under 16     Concealment of birth </a:t>
            </a:r>
          </a:p>
          <a:p>
            <a:pPr marL="0" indent="0">
              <a:buNone/>
            </a:pPr>
            <a:endParaRPr lang="en-GB" dirty="0"/>
          </a:p>
        </p:txBody>
      </p:sp>
    </p:spTree>
    <p:extLst>
      <p:ext uri="{BB962C8B-B14F-4D97-AF65-F5344CB8AC3E}">
        <p14:creationId xmlns:p14="http://schemas.microsoft.com/office/powerpoint/2010/main" val="1317931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155" y="1"/>
            <a:ext cx="10353761" cy="1326321"/>
          </a:xfrm>
        </p:spPr>
        <p:txBody>
          <a:bodyPr/>
          <a:lstStyle/>
          <a:p>
            <a:r>
              <a:rPr lang="en-GB" dirty="0" smtClean="0"/>
              <a:t>The Dark Figure of </a:t>
            </a:r>
            <a:r>
              <a:rPr lang="en-GB" sz="7200" b="1" dirty="0" smtClean="0">
                <a:latin typeface="Juice ITC" panose="04040403040A02020202" pitchFamily="82" charset="0"/>
              </a:rPr>
              <a:t>Crime </a:t>
            </a:r>
            <a:endParaRPr lang="en-GB" b="1" dirty="0">
              <a:latin typeface="Juice ITC" panose="04040403040A02020202" pitchFamily="82" charset="0"/>
            </a:endParaRPr>
          </a:p>
        </p:txBody>
      </p:sp>
      <p:sp>
        <p:nvSpPr>
          <p:cNvPr id="3" name="Content Placeholder 2"/>
          <p:cNvSpPr>
            <a:spLocks noGrp="1"/>
          </p:cNvSpPr>
          <p:nvPr>
            <p:ph idx="1"/>
          </p:nvPr>
        </p:nvSpPr>
        <p:spPr/>
        <p:txBody>
          <a:bodyPr/>
          <a:lstStyle/>
          <a:p>
            <a:pPr marL="0" indent="0">
              <a:buNone/>
            </a:pPr>
            <a:r>
              <a:rPr lang="en-GB" dirty="0" smtClean="0"/>
              <a:t>I am the Dark Figure of Crime . . .</a:t>
            </a:r>
          </a:p>
          <a:p>
            <a:pPr marL="0" indent="0">
              <a:buNone/>
            </a:pPr>
            <a:endParaRPr lang="en-GB" dirty="0"/>
          </a:p>
          <a:p>
            <a:pPr marL="0" indent="0">
              <a:buNone/>
            </a:pPr>
            <a:r>
              <a:rPr lang="en-GB" i="1" dirty="0" smtClean="0"/>
              <a:t>Under-reported by victims .  . . </a:t>
            </a:r>
          </a:p>
          <a:p>
            <a:pPr marL="0" indent="0">
              <a:buNone/>
            </a:pPr>
            <a:endParaRPr lang="en-GB" i="1" dirty="0"/>
          </a:p>
          <a:p>
            <a:pPr marL="0" indent="0">
              <a:buNone/>
            </a:pPr>
            <a:r>
              <a:rPr lang="en-GB" i="1" dirty="0" smtClean="0"/>
              <a:t>Under-recorded by police  . . . </a:t>
            </a:r>
          </a:p>
          <a:p>
            <a:pPr marL="0" indent="0">
              <a:buNone/>
            </a:pPr>
            <a:endParaRPr lang="en-GB" dirty="0"/>
          </a:p>
          <a:p>
            <a:pPr marL="0" indent="0">
              <a:buNone/>
            </a:pPr>
            <a:r>
              <a:rPr lang="en-GB" dirty="0" smtClean="0"/>
              <a:t>BUT WHY DO I EXIST???? </a:t>
            </a:r>
          </a:p>
          <a:p>
            <a:pPr marL="0" indent="0">
              <a:buNone/>
            </a:pPr>
            <a:endParaRPr lang="en-GB" dirty="0"/>
          </a:p>
        </p:txBody>
      </p:sp>
      <p:pic>
        <p:nvPicPr>
          <p:cNvPr id="1026" name="Picture 2" descr="https://s-media-cache-ak0.pinimg.com/564x/b3/56/05/b35605e9d7063d49b30bae002d28d9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070" y="1"/>
            <a:ext cx="515464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8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media-cache-ak0.pinimg.com/736x/cb/f1/5c/cbf15cab0c1a652ad4c158671968aef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1"/>
            <a:ext cx="12220575" cy="690883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524000" y="2822549"/>
            <a:ext cx="9144000" cy="1655762"/>
          </a:xfrm>
        </p:spPr>
        <p:txBody>
          <a:bodyPr/>
          <a:lstStyle/>
          <a:p>
            <a:endParaRPr lang="en-GB" dirty="0"/>
          </a:p>
        </p:txBody>
      </p:sp>
      <p:sp>
        <p:nvSpPr>
          <p:cNvPr id="5" name="Rectangle 4"/>
          <p:cNvSpPr/>
          <p:nvPr/>
        </p:nvSpPr>
        <p:spPr>
          <a:xfrm>
            <a:off x="5505450" y="4162820"/>
            <a:ext cx="6686550" cy="28031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b="1" u="sng" dirty="0" smtClean="0"/>
              <a:t>Crime: </a:t>
            </a:r>
            <a:r>
              <a:rPr lang="en-GB" sz="3200" dirty="0" smtClean="0"/>
              <a:t>an act committed in violation of the law where the consequence of conviction by court is punishment (especially a serious punishment such as imprisonment) </a:t>
            </a:r>
            <a:endParaRPr lang="en-GB" sz="3200" dirty="0"/>
          </a:p>
        </p:txBody>
      </p:sp>
      <p:sp>
        <p:nvSpPr>
          <p:cNvPr id="7" name="Title 6"/>
          <p:cNvSpPr>
            <a:spLocks noGrp="1"/>
          </p:cNvSpPr>
          <p:nvPr>
            <p:ph type="ctrTitle"/>
          </p:nvPr>
        </p:nvSpPr>
        <p:spPr>
          <a:xfrm>
            <a:off x="158377" y="456057"/>
            <a:ext cx="11341845" cy="2366492"/>
          </a:xfrm>
        </p:spPr>
        <p:style>
          <a:lnRef idx="2">
            <a:schemeClr val="dk1"/>
          </a:lnRef>
          <a:fillRef idx="1">
            <a:schemeClr val="lt1"/>
          </a:fillRef>
          <a:effectRef idx="0">
            <a:schemeClr val="dk1"/>
          </a:effectRef>
          <a:fontRef idx="minor">
            <a:schemeClr val="dk1"/>
          </a:fontRef>
        </p:style>
        <p:txBody>
          <a:bodyPr/>
          <a:lstStyle/>
          <a:p>
            <a: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t/>
            </a:r>
            <a:b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br>
            <a: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t/>
            </a:r>
            <a:b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br>
            <a: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t/>
            </a:r>
            <a:b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br>
            <a: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t/>
            </a:r>
            <a:b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br>
            <a: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t/>
            </a:r>
            <a:b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br>
            <a: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t/>
            </a:r>
            <a:b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br>
            <a:r>
              <a:rPr lang="en-GB" sz="6600" b="1" dirty="0" smtClean="0">
                <a:solidFill>
                  <a:srgbClr val="FF0000"/>
                </a:solidFill>
                <a:effectLst>
                  <a:outerShdw blurRad="38100" dist="38100" dir="2700000" algn="tl">
                    <a:srgbClr val="000000">
                      <a:alpha val="43137"/>
                    </a:srgbClr>
                  </a:outerShdw>
                </a:effectLst>
                <a:latin typeface="Arial Black" panose="020B0A04020102020204" pitchFamily="34" charset="0"/>
              </a:rPr>
              <a:t>Forensic </a:t>
            </a:r>
            <a: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t>Psychology</a:t>
            </a:r>
            <a:br>
              <a:rPr lang="en-GB" sz="6600" b="1" dirty="0">
                <a:solidFill>
                  <a:srgbClr val="FF0000"/>
                </a:solidFill>
                <a:effectLst>
                  <a:outerShdw blurRad="38100" dist="38100" dir="2700000" algn="tl">
                    <a:srgbClr val="000000">
                      <a:alpha val="43137"/>
                    </a:srgbClr>
                  </a:outerShdw>
                </a:effectLst>
                <a:latin typeface="Arial Black" panose="020B0A04020102020204" pitchFamily="34" charset="0"/>
              </a:rPr>
            </a:br>
            <a:r>
              <a:rPr lang="en-GB" sz="3200" b="1" dirty="0">
                <a:solidFill>
                  <a:srgbClr val="FF0000"/>
                </a:solidFill>
                <a:effectLst>
                  <a:outerShdw blurRad="38100" dist="38100" dir="2700000" algn="tl">
                    <a:srgbClr val="000000">
                      <a:alpha val="43137"/>
                    </a:srgbClr>
                  </a:outerShdw>
                </a:effectLst>
                <a:latin typeface="Arial Black" panose="020B0A04020102020204" pitchFamily="34" charset="0"/>
              </a:rPr>
              <a:t>Defining and Measuring Crime </a:t>
            </a:r>
            <a:br>
              <a:rPr lang="en-GB" sz="3200" b="1" dirty="0">
                <a:solidFill>
                  <a:srgbClr val="FF0000"/>
                </a:solidFill>
                <a:effectLst>
                  <a:outerShdw blurRad="38100" dist="38100" dir="2700000" algn="tl">
                    <a:srgbClr val="000000">
                      <a:alpha val="43137"/>
                    </a:srgbClr>
                  </a:outerShdw>
                </a:effectLst>
                <a:latin typeface="Arial Black" panose="020B0A04020102020204" pitchFamily="34" charset="0"/>
              </a:rPr>
            </a:br>
            <a:endParaRPr lang="en-GB"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250071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Two problems with defining crime: </a:t>
            </a:r>
            <a:endParaRPr lang="en-GB" dirty="0"/>
          </a:p>
        </p:txBody>
      </p:sp>
      <p:sp>
        <p:nvSpPr>
          <p:cNvPr id="3" name="Content Placeholder 2"/>
          <p:cNvSpPr>
            <a:spLocks noGrp="1"/>
          </p:cNvSpPr>
          <p:nvPr>
            <p:ph idx="1"/>
          </p:nvPr>
        </p:nvSpPr>
        <p:spPr>
          <a:xfrm>
            <a:off x="1251678" y="1874517"/>
            <a:ext cx="10178322" cy="3593591"/>
          </a:xfrm>
        </p:spPr>
        <p:txBody>
          <a:bodyPr>
            <a:normAutofit/>
          </a:bodyPr>
          <a:lstStyle/>
          <a:p>
            <a:pPr marL="0" indent="0">
              <a:buNone/>
            </a:pPr>
            <a:r>
              <a:rPr lang="en-GB" sz="3200" b="1" u="sng" dirty="0" smtClean="0"/>
              <a:t>Cultural</a:t>
            </a:r>
            <a:r>
              <a:rPr lang="en-GB" sz="3200" dirty="0" smtClean="0"/>
              <a:t>: polygamy is illegal in the UK, although it is still legal to have multiple wives in other parts of the world.  </a:t>
            </a:r>
          </a:p>
          <a:p>
            <a:pPr marL="0" indent="0">
              <a:buNone/>
            </a:pPr>
            <a:endParaRPr lang="en-GB" sz="3200" dirty="0"/>
          </a:p>
          <a:p>
            <a:pPr marL="0" indent="0">
              <a:buNone/>
            </a:pPr>
            <a:r>
              <a:rPr lang="en-GB" sz="3200" b="1" u="sng" dirty="0" smtClean="0"/>
              <a:t>Historical</a:t>
            </a:r>
            <a:r>
              <a:rPr lang="en-GB" sz="3200" dirty="0" smtClean="0"/>
              <a:t>; homosexuality is still illegal in many part of the world and was only made legal in the UK in 1967. </a:t>
            </a:r>
            <a:endParaRPr lang="en-GB" sz="3200" dirty="0"/>
          </a:p>
        </p:txBody>
      </p:sp>
      <p:sp>
        <p:nvSpPr>
          <p:cNvPr id="4" name="Cloud 3"/>
          <p:cNvSpPr/>
          <p:nvPr/>
        </p:nvSpPr>
        <p:spPr>
          <a:xfrm>
            <a:off x="1581150" y="4819650"/>
            <a:ext cx="9848850" cy="15430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THINK: what might be the crimes of the future? Create 3 potential examples.</a:t>
            </a:r>
            <a:endParaRPr lang="en-GB" sz="2400" dirty="0"/>
          </a:p>
        </p:txBody>
      </p:sp>
    </p:spTree>
    <p:extLst>
      <p:ext uri="{BB962C8B-B14F-4D97-AF65-F5344CB8AC3E}">
        <p14:creationId xmlns:p14="http://schemas.microsoft.com/office/powerpoint/2010/main" val="1485565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ways of measuring crime:</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u="sng" dirty="0" smtClean="0"/>
              <a:t>Official statistics</a:t>
            </a:r>
            <a:r>
              <a:rPr lang="en-GB" dirty="0" smtClean="0"/>
              <a:t>: the crimes reported to the police and recorded in the official figures that allow the government to formulate prevention strategies and police initiatives. These are published by the Home Office as a “snapshot” of the number of crimes committed across the country.  </a:t>
            </a:r>
          </a:p>
          <a:p>
            <a:pPr marL="0" indent="0">
              <a:buNone/>
            </a:pPr>
            <a:endParaRPr lang="en-GB" dirty="0" smtClean="0"/>
          </a:p>
          <a:p>
            <a:pPr marL="0" indent="0">
              <a:buNone/>
            </a:pPr>
            <a:r>
              <a:rPr lang="en-GB" b="1" u="sng" dirty="0" smtClean="0"/>
              <a:t>Victim Surveys: </a:t>
            </a:r>
            <a:r>
              <a:rPr lang="en-GB" dirty="0" smtClean="0"/>
              <a:t>the public’s experience of crime over a particular period. 50,000 households are randomly chosen to report on the crimes that they have been a victim of in the past year and this is compiled in the Crime Survey for England and Wales.</a:t>
            </a:r>
            <a:endParaRPr lang="en-GB" dirty="0"/>
          </a:p>
          <a:p>
            <a:pPr marL="0" indent="0">
              <a:buNone/>
            </a:pPr>
            <a:endParaRPr lang="en-GB" dirty="0"/>
          </a:p>
          <a:p>
            <a:pPr marL="0" indent="0">
              <a:buNone/>
            </a:pPr>
            <a:r>
              <a:rPr lang="en-GB" b="1" u="sng" dirty="0" smtClean="0"/>
              <a:t>Offender surveys: </a:t>
            </a:r>
            <a:r>
              <a:rPr lang="en-GB" dirty="0" smtClean="0"/>
              <a:t>individuals self-report on the types of crimes that they have committed. These people are likely to be offenders based on certain risk factors such as previous convictions, age range and socio-economic background. The Offender Crime and Justice Survey was the first national self-report of this kind; it aimed to identify trends in offending and the relationship between perpetrators and victims.</a:t>
            </a:r>
            <a:endParaRPr lang="en-GB" b="1" u="sng" dirty="0"/>
          </a:p>
        </p:txBody>
      </p:sp>
      <p:sp>
        <p:nvSpPr>
          <p:cNvPr id="4" name="Explosion 2 3"/>
          <p:cNvSpPr/>
          <p:nvPr/>
        </p:nvSpPr>
        <p:spPr>
          <a:xfrm>
            <a:off x="1434059" y="365126"/>
            <a:ext cx="10033416" cy="5030254"/>
          </a:xfrm>
          <a:prstGeom prst="irregularSeal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Book Antiqua" panose="02040602050305030304" pitchFamily="18" charset="0"/>
              </a:rPr>
              <a:t>Can you think of a problem for each of these methods of measurement?</a:t>
            </a:r>
            <a:endParaRPr lang="en-GB" sz="3200" dirty="0">
              <a:latin typeface="Book Antiqua" panose="02040602050305030304" pitchFamily="18" charset="0"/>
            </a:endParaRPr>
          </a:p>
        </p:txBody>
      </p:sp>
    </p:spTree>
    <p:extLst>
      <p:ext uri="{BB962C8B-B14F-4D97-AF65-F5344CB8AC3E}">
        <p14:creationId xmlns:p14="http://schemas.microsoft.com/office/powerpoint/2010/main" val="159300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Time: A03 skills.</a:t>
            </a:r>
            <a:endParaRPr lang="en-GB" dirty="0"/>
          </a:p>
        </p:txBody>
      </p:sp>
      <p:sp>
        <p:nvSpPr>
          <p:cNvPr id="3" name="Content Placeholder 2"/>
          <p:cNvSpPr>
            <a:spLocks noGrp="1"/>
          </p:cNvSpPr>
          <p:nvPr>
            <p:ph sz="quarter" idx="13"/>
          </p:nvPr>
        </p:nvSpPr>
        <p:spPr/>
        <p:txBody>
          <a:bodyPr>
            <a:normAutofit lnSpcReduction="10000"/>
          </a:bodyPr>
          <a:lstStyle/>
          <a:p>
            <a:pPr marL="0" indent="0">
              <a:buNone/>
            </a:pPr>
            <a:r>
              <a:rPr lang="en-GB" b="1" dirty="0" smtClean="0">
                <a:solidFill>
                  <a:srgbClr val="FF0000"/>
                </a:solidFill>
              </a:rPr>
              <a:t>Farrington and Dowds (1985): </a:t>
            </a:r>
            <a:r>
              <a:rPr lang="en-GB" dirty="0" smtClean="0">
                <a:solidFill>
                  <a:srgbClr val="FF0000"/>
                </a:solidFill>
              </a:rPr>
              <a:t>police in Nottinghamshire were more likely than other areas to record thefts of under £10. This is a clear weakness of </a:t>
            </a:r>
            <a:r>
              <a:rPr lang="en-GB" b="1" dirty="0" smtClean="0">
                <a:solidFill>
                  <a:srgbClr val="FF0000"/>
                </a:solidFill>
              </a:rPr>
              <a:t>Official Statistics </a:t>
            </a:r>
            <a:r>
              <a:rPr lang="en-GB" dirty="0" smtClean="0">
                <a:solidFill>
                  <a:srgbClr val="FF0000"/>
                </a:solidFill>
              </a:rPr>
              <a:t>because . . . </a:t>
            </a:r>
          </a:p>
          <a:p>
            <a:pPr marL="0" indent="0">
              <a:buNone/>
            </a:pPr>
            <a:endParaRPr lang="en-GB" dirty="0"/>
          </a:p>
          <a:p>
            <a:pPr marL="0" indent="0">
              <a:buNone/>
            </a:pPr>
            <a:r>
              <a:rPr lang="en-GB" b="1" dirty="0" smtClean="0">
                <a:solidFill>
                  <a:srgbClr val="FF0000"/>
                </a:solidFill>
              </a:rPr>
              <a:t>“Telescoping” </a:t>
            </a:r>
            <a:r>
              <a:rPr lang="en-GB" dirty="0" smtClean="0">
                <a:solidFill>
                  <a:srgbClr val="FF0000"/>
                </a:solidFill>
              </a:rPr>
              <a:t>may happen when a person remembers an event as happening in the past year when it didn’t and this may distort the figures</a:t>
            </a:r>
            <a:r>
              <a:rPr lang="en-GB" dirty="0" smtClean="0"/>
              <a:t>. </a:t>
            </a:r>
            <a:r>
              <a:rPr lang="en-GB" dirty="0" smtClean="0">
                <a:solidFill>
                  <a:srgbClr val="00B050"/>
                </a:solidFill>
              </a:rPr>
              <a:t>However, the </a:t>
            </a:r>
            <a:r>
              <a:rPr lang="en-GB" b="1" dirty="0" smtClean="0">
                <a:solidFill>
                  <a:srgbClr val="00B050"/>
                </a:solidFill>
              </a:rPr>
              <a:t>British Crime Survey </a:t>
            </a:r>
            <a:r>
              <a:rPr lang="en-GB" dirty="0" smtClean="0">
                <a:solidFill>
                  <a:srgbClr val="00B050"/>
                </a:solidFill>
              </a:rPr>
              <a:t>reported a 3% increase in crimes as victims are more likely to report on crime unrecorded by police</a:t>
            </a:r>
            <a:r>
              <a:rPr lang="en-GB" dirty="0">
                <a:solidFill>
                  <a:srgbClr val="00B050"/>
                </a:solidFill>
              </a:rPr>
              <a:t> </a:t>
            </a:r>
            <a:r>
              <a:rPr lang="en-GB" dirty="0" smtClean="0">
                <a:solidFill>
                  <a:srgbClr val="00B050"/>
                </a:solidFill>
              </a:rPr>
              <a:t>(the same year the official statistics reported a 2%  decrease!)</a:t>
            </a:r>
          </a:p>
          <a:p>
            <a:pPr marL="0" indent="0">
              <a:buNone/>
            </a:pPr>
            <a:endParaRPr lang="en-GB" dirty="0"/>
          </a:p>
          <a:p>
            <a:pPr marL="0" indent="0">
              <a:buNone/>
            </a:pP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779966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 to you . . . </a:t>
            </a:r>
            <a:r>
              <a:rPr lang="en-GB" b="1" dirty="0" smtClean="0">
                <a:solidFill>
                  <a:srgbClr val="00B050"/>
                </a:solidFill>
              </a:rPr>
              <a:t>Evaluate</a:t>
            </a:r>
            <a:r>
              <a:rPr lang="en-GB" dirty="0" smtClean="0"/>
              <a:t> Offender Surveys:</a:t>
            </a:r>
            <a:endParaRPr lang="en-GB" dirty="0"/>
          </a:p>
        </p:txBody>
      </p:sp>
      <p:sp>
        <p:nvSpPr>
          <p:cNvPr id="3" name="Content Placeholder 2"/>
          <p:cNvSpPr>
            <a:spLocks noGrp="1"/>
          </p:cNvSpPr>
          <p:nvPr>
            <p:ph idx="1"/>
          </p:nvPr>
        </p:nvSpPr>
        <p:spPr>
          <a:xfrm>
            <a:off x="1143000" y="1905000"/>
            <a:ext cx="10837862" cy="3777622"/>
          </a:xfrm>
        </p:spPr>
        <p:txBody>
          <a:bodyPr>
            <a:noAutofit/>
          </a:bodyPr>
          <a:lstStyle/>
          <a:p>
            <a:pPr marL="0" indent="0">
              <a:buNone/>
            </a:pPr>
            <a:r>
              <a:rPr lang="en-GB" sz="2800" dirty="0" smtClean="0">
                <a:solidFill>
                  <a:srgbClr val="00B050"/>
                </a:solidFill>
              </a:rPr>
              <a:t>Offender surveys provide insight into </a:t>
            </a:r>
            <a:r>
              <a:rPr lang="en-GB" sz="2800" i="1" dirty="0" smtClean="0">
                <a:solidFill>
                  <a:srgbClr val="00B050"/>
                </a:solidFill>
              </a:rPr>
              <a:t>how many people </a:t>
            </a:r>
            <a:r>
              <a:rPr lang="en-GB" sz="2800" dirty="0" smtClean="0">
                <a:solidFill>
                  <a:srgbClr val="00B050"/>
                </a:solidFill>
              </a:rPr>
              <a:t>are involved in particular crimes. Confidentiality is assured when offenders self-report. </a:t>
            </a:r>
            <a:r>
              <a:rPr lang="en-GB" sz="2800" dirty="0" smtClean="0">
                <a:solidFill>
                  <a:srgbClr val="FF0000"/>
                </a:solidFill>
              </a:rPr>
              <a:t>However, reliability may not always be reached since . . . </a:t>
            </a:r>
          </a:p>
          <a:p>
            <a:pPr marL="0" indent="0">
              <a:buNone/>
            </a:pPr>
            <a:endParaRPr lang="en-GB" sz="2800" dirty="0"/>
          </a:p>
          <a:p>
            <a:pPr marL="0" indent="0">
              <a:buNone/>
            </a:pPr>
            <a:r>
              <a:rPr lang="en-GB" sz="2800" dirty="0" smtClean="0">
                <a:solidFill>
                  <a:srgbClr val="FF0000"/>
                </a:solidFill>
              </a:rPr>
              <a:t>Certain types of crime may be over-represented such as burglary or theft. Middle class crimes such as fraud and corporate crime are unlikely to be represented. This is because </a:t>
            </a:r>
            <a:r>
              <a:rPr lang="en-GB" sz="2800" dirty="0" smtClean="0"/>
              <a:t>. . . </a:t>
            </a:r>
          </a:p>
          <a:p>
            <a:pPr marL="0" indent="0">
              <a:buNone/>
            </a:pPr>
            <a:endParaRPr lang="en-GB" sz="2800" dirty="0"/>
          </a:p>
          <a:p>
            <a:pPr marL="0" indent="0">
              <a:buNone/>
            </a:pPr>
            <a:endParaRPr lang="en-GB" sz="2800" dirty="0" smtClean="0"/>
          </a:p>
          <a:p>
            <a:pPr marL="0" indent="0">
              <a:buNone/>
            </a:pPr>
            <a:endParaRPr lang="en-GB" sz="2800" dirty="0"/>
          </a:p>
          <a:p>
            <a:pPr marL="0" indent="0">
              <a:buNone/>
            </a:pPr>
            <a:endParaRPr lang="en-GB" sz="2800" dirty="0"/>
          </a:p>
        </p:txBody>
      </p:sp>
    </p:spTree>
    <p:extLst>
      <p:ext uri="{BB962C8B-B14F-4D97-AF65-F5344CB8AC3E}">
        <p14:creationId xmlns:p14="http://schemas.microsoft.com/office/powerpoint/2010/main" val="2933605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Practice: pick one!</a:t>
            </a:r>
            <a:endParaRPr lang="en-GB" dirty="0"/>
          </a:p>
        </p:txBody>
      </p:sp>
      <p:sp>
        <p:nvSpPr>
          <p:cNvPr id="3" name="Content Placeholder 2"/>
          <p:cNvSpPr>
            <a:spLocks noGrp="1"/>
          </p:cNvSpPr>
          <p:nvPr>
            <p:ph idx="1"/>
          </p:nvPr>
        </p:nvSpPr>
        <p:spPr>
          <a:xfrm>
            <a:off x="838200" y="1825625"/>
            <a:ext cx="7867650" cy="4351338"/>
          </a:xfrm>
        </p:spPr>
        <p:txBody>
          <a:bodyPr/>
          <a:lstStyle/>
          <a:p>
            <a:pPr marL="0" indent="0">
              <a:buNone/>
            </a:pPr>
            <a:r>
              <a:rPr lang="en-GB" b="1" u="sng" dirty="0" smtClean="0"/>
              <a:t>Explain two problems in defining crime (6marks)</a:t>
            </a:r>
          </a:p>
          <a:p>
            <a:pPr marL="0" indent="0">
              <a:buNone/>
            </a:pPr>
            <a:r>
              <a:rPr lang="en-GB" dirty="0" smtClean="0">
                <a:solidFill>
                  <a:srgbClr val="00B050"/>
                </a:solidFill>
              </a:rPr>
              <a:t>(clue: focus on the cultural and historical issues, no need to evaluate if the question asks you to explain)</a:t>
            </a:r>
          </a:p>
          <a:p>
            <a:pPr marL="0" indent="0">
              <a:buNone/>
            </a:pPr>
            <a:endParaRPr lang="en-GB" dirty="0"/>
          </a:p>
          <a:p>
            <a:pPr marL="0" indent="0">
              <a:buNone/>
            </a:pPr>
            <a:r>
              <a:rPr lang="en-GB" b="1" u="sng" dirty="0" smtClean="0"/>
              <a:t>Outline and briefly evaluate one way of measuring crime (5 marks)</a:t>
            </a:r>
          </a:p>
          <a:p>
            <a:pPr marL="0" indent="0">
              <a:buNone/>
            </a:pPr>
            <a:r>
              <a:rPr lang="en-GB" dirty="0" smtClean="0">
                <a:solidFill>
                  <a:srgbClr val="00B050"/>
                </a:solidFill>
              </a:rPr>
              <a:t>(focus on the one you feel you know the best and focus on a specific evaluation point – explain WHY this is a challenge)</a:t>
            </a:r>
            <a:endParaRPr lang="en-GB" dirty="0">
              <a:solidFill>
                <a:srgbClr val="00B05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9979" y="876300"/>
            <a:ext cx="2653872" cy="530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loud 4"/>
          <p:cNvSpPr/>
          <p:nvPr/>
        </p:nvSpPr>
        <p:spPr>
          <a:xfrm>
            <a:off x="8941015" y="3659981"/>
            <a:ext cx="2971800" cy="1085850"/>
          </a:xfrm>
          <a:prstGeom prst="cloud">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99573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Homework: use the mark scheme in your folders for guidance.</a:t>
            </a:r>
            <a:endParaRPr lang="en-GB" dirty="0"/>
          </a:p>
        </p:txBody>
      </p:sp>
      <p:sp>
        <p:nvSpPr>
          <p:cNvPr id="3" name="Content Placeholder 2"/>
          <p:cNvSpPr>
            <a:spLocks noGrp="1"/>
          </p:cNvSpPr>
          <p:nvPr>
            <p:ph idx="1"/>
          </p:nvPr>
        </p:nvSpPr>
        <p:spPr/>
        <p:txBody>
          <a:bodyPr>
            <a:normAutofit fontScale="92500"/>
          </a:bodyPr>
          <a:lstStyle/>
          <a:p>
            <a:pPr marL="0" indent="0" algn="ctr">
              <a:buNone/>
            </a:pPr>
            <a:r>
              <a:rPr lang="en-GB" sz="5400" b="1" dirty="0" smtClean="0"/>
              <a:t>Describe and Evaluate three ways of measuring crime. Refer to evidence and/or published examples in your answer (16marks)</a:t>
            </a:r>
            <a:endParaRPr lang="en-GB" sz="5400" b="1" dirty="0"/>
          </a:p>
        </p:txBody>
      </p:sp>
    </p:spTree>
    <p:extLst>
      <p:ext uri="{BB962C8B-B14F-4D97-AF65-F5344CB8AC3E}">
        <p14:creationId xmlns:p14="http://schemas.microsoft.com/office/powerpoint/2010/main" val="128582916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4.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5.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6.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716</Words>
  <Application>Microsoft Office PowerPoint</Application>
  <PresentationFormat>Widescreen</PresentationFormat>
  <Paragraphs>58</Paragraphs>
  <Slides>9</Slides>
  <Notes>3</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9</vt:i4>
      </vt:variant>
    </vt:vector>
  </HeadingPairs>
  <TitlesOfParts>
    <vt:vector size="28" baseType="lpstr">
      <vt:lpstr>Arial</vt:lpstr>
      <vt:lpstr>Arial Black</vt:lpstr>
      <vt:lpstr>Book Antiqua</vt:lpstr>
      <vt:lpstr>Bookman Old Style</vt:lpstr>
      <vt:lpstr>Calibri</vt:lpstr>
      <vt:lpstr>Calibri Light</vt:lpstr>
      <vt:lpstr>Century Gothic</vt:lpstr>
      <vt:lpstr>Gill Sans MT</vt:lpstr>
      <vt:lpstr>Impact</vt:lpstr>
      <vt:lpstr>Juice ITC</vt:lpstr>
      <vt:lpstr>Rockwell</vt:lpstr>
      <vt:lpstr>Tw Cen MT</vt:lpstr>
      <vt:lpstr>Wingdings 3</vt:lpstr>
      <vt:lpstr>Office Theme</vt:lpstr>
      <vt:lpstr>Ion</vt:lpstr>
      <vt:lpstr>Damask</vt:lpstr>
      <vt:lpstr>Droplet</vt:lpstr>
      <vt:lpstr>Wisp</vt:lpstr>
      <vt:lpstr>Badge</vt:lpstr>
      <vt:lpstr>Which ones are crimes? THINK PAIR SHARE</vt:lpstr>
      <vt:lpstr>The Dark Figure of Crime </vt:lpstr>
      <vt:lpstr>      Forensic Psychology Defining and Measuring Crime  </vt:lpstr>
      <vt:lpstr>Two problems with defining crime: </vt:lpstr>
      <vt:lpstr>3 ways of measuring crime:</vt:lpstr>
      <vt:lpstr>Evaluation Time: A03 skills.</vt:lpstr>
      <vt:lpstr>Over to you . . . Evaluate Offender Surveys:</vt:lpstr>
      <vt:lpstr>Exam Practice: pick one!</vt:lpstr>
      <vt:lpstr>Homework: use the mark scheme in your folders for guidance.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Forensic Psychology</dc:title>
  <dc:creator>Christine Downes</dc:creator>
  <cp:lastModifiedBy>F.Alexander</cp:lastModifiedBy>
  <cp:revision>11</cp:revision>
  <dcterms:created xsi:type="dcterms:W3CDTF">2016-08-09T20:21:10Z</dcterms:created>
  <dcterms:modified xsi:type="dcterms:W3CDTF">2017-01-04T07:45:21Z</dcterms:modified>
</cp:coreProperties>
</file>