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44"/>
  </p:notesMasterIdLst>
  <p:sldIdLst>
    <p:sldId id="256" r:id="rId3"/>
    <p:sldId id="303" r:id="rId4"/>
    <p:sldId id="304" r:id="rId5"/>
    <p:sldId id="258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7" r:id="rId21"/>
    <p:sldId id="280" r:id="rId22"/>
    <p:sldId id="281" r:id="rId23"/>
    <p:sldId id="284" r:id="rId24"/>
    <p:sldId id="285" r:id="rId25"/>
    <p:sldId id="286" r:id="rId26"/>
    <p:sldId id="287" r:id="rId27"/>
    <p:sldId id="313" r:id="rId28"/>
    <p:sldId id="262" r:id="rId29"/>
    <p:sldId id="307" r:id="rId30"/>
    <p:sldId id="289" r:id="rId31"/>
    <p:sldId id="314" r:id="rId32"/>
    <p:sldId id="290" r:id="rId33"/>
    <p:sldId id="315" r:id="rId34"/>
    <p:sldId id="293" r:id="rId35"/>
    <p:sldId id="308" r:id="rId36"/>
    <p:sldId id="292" r:id="rId37"/>
    <p:sldId id="310" r:id="rId38"/>
    <p:sldId id="309" r:id="rId39"/>
    <p:sldId id="288" r:id="rId40"/>
    <p:sldId id="311" r:id="rId41"/>
    <p:sldId id="312" r:id="rId42"/>
    <p:sldId id="316" r:id="rId4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ssandra Oyebola" initials="AO" lastIdx="1" clrIdx="0">
    <p:extLst>
      <p:ext uri="{19B8F6BF-5375-455C-9EA6-DF929625EA0E}">
        <p15:presenceInfo xmlns:p15="http://schemas.microsoft.com/office/powerpoint/2012/main" userId="S-1-5-21-2239886922-331878093-3641795187-1954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10-10T10:42:47.056" idx="1">
    <p:pos x="7249" y="1994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54AFC-FB6E-4E52-A4A5-A05A706AC3E1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DB3F4-154D-4C0E-A389-E870AC5FE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199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Oklahoma , MASSACHUSSET </a:t>
            </a:r>
          </a:p>
          <a:p>
            <a:r>
              <a:rPr lang="en-GB" dirty="0"/>
              <a:t>This adds on to the idea that crime is socially constructed and there</a:t>
            </a:r>
            <a:r>
              <a:rPr lang="en-GB" baseline="0" dirty="0"/>
              <a:t> is no true definition of crime.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DB3F4-154D-4C0E-A389-E870AC5FE7C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286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DB3F4-154D-4C0E-A389-E870AC5FE7CC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383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What does this suggest about crime?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DB3F4-154D-4C0E-A389-E870AC5FE7CC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932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Charlotte’s group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DB3F4-154D-4C0E-A389-E870AC5FE7CC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502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561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30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6590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894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153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26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75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97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429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164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24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4770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773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25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88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560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107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764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324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777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590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3657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6910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401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1706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1088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214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4235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8351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602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1780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4322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8033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563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A961C7E-5960-460C-905C-B3F6C5C79846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7ABB9-799C-413A-B577-9B66F25A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8686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051CC8B-C70B-4EBF-A6C4-42067984509A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8F304-DADA-497E-A882-8CCE2BD48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128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5" Type="http://schemas.openxmlformats.org/officeDocument/2006/relationships/comments" Target="../comments/commen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theguardian.com/science/2011/dec/13/age-criminal-responsibility-brain-scientists" TargetMode="Externa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sychometrics.cam.ac.uk/page/188/nick-mackintosh.htm" TargetMode="External"/><Relationship Id="rId2" Type="http://schemas.openxmlformats.org/officeDocument/2006/relationships/hyperlink" Target="http://royalsociety.org/policy/projects/brain-waves/education-lifelong-learning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4.gif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.xml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.xml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3640" y="849545"/>
            <a:ext cx="9144000" cy="2387600"/>
          </a:xfrm>
        </p:spPr>
        <p:txBody>
          <a:bodyPr/>
          <a:lstStyle/>
          <a:p>
            <a:r>
              <a:rPr lang="en-GB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FORENSIC PSYCHOLOGY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7820" y="3359616"/>
            <a:ext cx="9795641" cy="3230370"/>
          </a:xfrm>
          <a:solidFill>
            <a:schemeClr val="bg1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A-level SPECIFICATION 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Problems in defining and measuring crime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Offender profiling  - does it work?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 Biological explanations of Crime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Psychological explanations of Crime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 Dealing with offending behaviour –what works?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55" y="130504"/>
            <a:ext cx="3860114" cy="19300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7710" y="130504"/>
            <a:ext cx="3059343" cy="20395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3382" y="130504"/>
            <a:ext cx="3064916" cy="20395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295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836022" y="1434198"/>
            <a:ext cx="970768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By the end of the next 2 lessons, you will be able to:</a:t>
            </a:r>
          </a:p>
          <a:p>
            <a:pPr lvl="1"/>
            <a:r>
              <a:rPr lang="en-GB" sz="2800" b="1" dirty="0">
                <a:solidFill>
                  <a:schemeClr val="bg1"/>
                </a:solidFill>
              </a:rPr>
              <a:t>Explain how crime is a </a:t>
            </a:r>
            <a:r>
              <a:rPr lang="en-GB" sz="2800" b="1" dirty="0">
                <a:solidFill>
                  <a:srgbClr val="FF0000"/>
                </a:solidFill>
              </a:rPr>
              <a:t>dynamic </a:t>
            </a:r>
            <a:r>
              <a:rPr lang="en-GB" sz="2800" b="1" dirty="0">
                <a:solidFill>
                  <a:schemeClr val="bg1"/>
                </a:solidFill>
              </a:rPr>
              <a:t>construct</a:t>
            </a:r>
          </a:p>
          <a:p>
            <a:pPr lvl="1"/>
            <a:endParaRPr lang="en-GB" sz="2800" b="1" dirty="0">
              <a:solidFill>
                <a:schemeClr val="bg1"/>
              </a:solidFill>
            </a:endParaRPr>
          </a:p>
          <a:p>
            <a:pPr lvl="1"/>
            <a:r>
              <a:rPr lang="en-GB" sz="2800" b="1" dirty="0">
                <a:solidFill>
                  <a:schemeClr val="bg1"/>
                </a:solidFill>
              </a:rPr>
              <a:t>Outline social, cultural, historical and political influences on the definition of crime</a:t>
            </a:r>
          </a:p>
          <a:p>
            <a:pPr lvl="1"/>
            <a:endParaRPr lang="en-GB" sz="2800" b="1" dirty="0">
              <a:solidFill>
                <a:schemeClr val="bg1"/>
              </a:solidFill>
            </a:endParaRPr>
          </a:p>
          <a:p>
            <a:pPr lvl="1"/>
            <a:r>
              <a:rPr lang="en-GB" sz="2800" b="1" dirty="0">
                <a:solidFill>
                  <a:schemeClr val="bg1"/>
                </a:solidFill>
              </a:rPr>
              <a:t>Outline how the concept of ‘age’ and ‘intent’ can influence our definition of crime. </a:t>
            </a:r>
          </a:p>
          <a:p>
            <a:pPr lvl="1"/>
            <a:endParaRPr lang="en-GB" sz="2800" b="1" dirty="0">
              <a:solidFill>
                <a:schemeClr val="bg1"/>
              </a:solidFill>
            </a:endParaRPr>
          </a:p>
          <a:p>
            <a:pPr lvl="1"/>
            <a:r>
              <a:rPr lang="en-GB" sz="2800" b="1" dirty="0">
                <a:solidFill>
                  <a:schemeClr val="bg1"/>
                </a:solidFill>
              </a:rPr>
              <a:t>Explain methods of measuring crime along with their strengths and limitations. </a:t>
            </a:r>
          </a:p>
          <a:p>
            <a:pPr lvl="1"/>
            <a:endParaRPr lang="en-GB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834" y="13707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4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Forensic Psychology?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976482" y="2312990"/>
            <a:ext cx="2618424" cy="1718749"/>
            <a:chOff x="5896926" y="2531131"/>
            <a:chExt cx="2618424" cy="1718749"/>
          </a:xfrm>
        </p:grpSpPr>
        <p:pic>
          <p:nvPicPr>
            <p:cNvPr id="6" name="Picture 4" descr="http://drugitalas.org/wp-content/uploads/2015/07/Forensic-Psychologist-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6926" y="2531131"/>
              <a:ext cx="2618424" cy="171874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sp>
          <p:nvSpPr>
            <p:cNvPr id="7" name="Chord 6"/>
            <p:cNvSpPr/>
            <p:nvPr/>
          </p:nvSpPr>
          <p:spPr>
            <a:xfrm rot="17483917">
              <a:off x="6011923" y="3314698"/>
              <a:ext cx="571500" cy="623453"/>
            </a:xfrm>
            <a:prstGeom prst="chord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8" name="Chord 7"/>
            <p:cNvSpPr/>
            <p:nvPr/>
          </p:nvSpPr>
          <p:spPr>
            <a:xfrm rot="17483917">
              <a:off x="7835106" y="3326906"/>
              <a:ext cx="571500" cy="623453"/>
            </a:xfrm>
            <a:prstGeom prst="chord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182" y="2114483"/>
            <a:ext cx="2930236" cy="2015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Equal 9"/>
          <p:cNvSpPr/>
          <p:nvPr/>
        </p:nvSpPr>
        <p:spPr>
          <a:xfrm>
            <a:off x="7166339" y="2954088"/>
            <a:ext cx="904159" cy="724295"/>
          </a:xfrm>
          <a:prstGeom prst="mathEqual">
            <a:avLst/>
          </a:prstGeom>
          <a:ln>
            <a:solidFill>
              <a:srgbClr val="7030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0931" y="2214737"/>
            <a:ext cx="2411799" cy="1915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Plus 11"/>
          <p:cNvSpPr/>
          <p:nvPr/>
        </p:nvSpPr>
        <p:spPr>
          <a:xfrm>
            <a:off x="4092730" y="2858720"/>
            <a:ext cx="829097" cy="819663"/>
          </a:xfrm>
          <a:prstGeom prst="mathPlus">
            <a:avLst/>
          </a:prstGeom>
          <a:ln>
            <a:solidFill>
              <a:srgbClr val="7030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64577" y="4847488"/>
            <a:ext cx="6577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The intersection between psychology and the criminal justice system.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5493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40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5758"/>
          </a:xfrm>
        </p:spPr>
        <p:txBody>
          <a:bodyPr/>
          <a:lstStyle/>
          <a:p>
            <a:pPr algn="ctr"/>
            <a:r>
              <a:rPr lang="en-GB" b="1" dirty="0"/>
              <a:t>What is forensic psychology 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9291" r="12557"/>
          <a:stretch/>
        </p:blipFill>
        <p:spPr>
          <a:xfrm>
            <a:off x="624462" y="5315253"/>
            <a:ext cx="2648607" cy="12223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7931" b="7481"/>
          <a:stretch/>
        </p:blipFill>
        <p:spPr>
          <a:xfrm>
            <a:off x="10173152" y="0"/>
            <a:ext cx="1664986" cy="142236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64428" y="1366126"/>
            <a:ext cx="10373710" cy="21173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400" dirty="0"/>
              <a:t>As defined by the </a:t>
            </a:r>
            <a:r>
              <a:rPr lang="en-GB" sz="2400" b="1" dirty="0"/>
              <a:t>American Psychological Association</a:t>
            </a:r>
            <a:r>
              <a:rPr lang="en-GB" sz="2400" dirty="0"/>
              <a:t>, Forensic psychology is the </a:t>
            </a:r>
            <a:r>
              <a:rPr lang="en-GB" sz="2400" b="1" dirty="0"/>
              <a:t>application of clinical specialties to the legal arena. </a:t>
            </a:r>
          </a:p>
          <a:p>
            <a:r>
              <a:rPr lang="en-GB" sz="2400" dirty="0"/>
              <a:t>This definition emphasizes the application of clinical psychology to the forensic setting.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780" y="3667601"/>
            <a:ext cx="9711558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broad definition of forensic psychology emphasizes the application of research and experimentation in other areas of psychology (e.g., cognitive psychology, social psychology) to the legal arena.</a:t>
            </a:r>
            <a:endParaRPr lang="en-GB" sz="2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4975" y="4443480"/>
            <a:ext cx="2028825" cy="22574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32146" y="5246540"/>
            <a:ext cx="4214129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C00000"/>
                </a:solidFill>
              </a:rPr>
              <a:t>Eyewitness testimony   </a:t>
            </a:r>
          </a:p>
          <a:p>
            <a:pPr algn="ctr"/>
            <a:r>
              <a:rPr lang="en-GB" sz="2800" dirty="0">
                <a:solidFill>
                  <a:srgbClr val="C00000"/>
                </a:solidFill>
              </a:rPr>
              <a:t>Use of children in court</a:t>
            </a:r>
          </a:p>
        </p:txBody>
      </p:sp>
      <p:sp>
        <p:nvSpPr>
          <p:cNvPr id="14" name="Down Arrow 13"/>
          <p:cNvSpPr/>
          <p:nvPr/>
        </p:nvSpPr>
        <p:spPr>
          <a:xfrm rot="5400000">
            <a:off x="8186080" y="5061540"/>
            <a:ext cx="599090" cy="12009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19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28187"/>
            <a:ext cx="10515600" cy="738461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GB" b="1" dirty="0">
                <a:latin typeface="+mn-lt"/>
              </a:rPr>
              <a:t>Defining and measuring crime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3855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sz="3800" dirty="0"/>
              <a:t>We need to be able to </a:t>
            </a:r>
            <a:r>
              <a:rPr lang="en-GB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Define what crime is 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We need to understand </a:t>
            </a:r>
            <a:r>
              <a:rPr lang="en-GB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factors that influence the concept of crime</a:t>
            </a:r>
          </a:p>
          <a:p>
            <a:pPr marL="0" indent="0">
              <a:buNone/>
            </a:pPr>
            <a:r>
              <a:rPr lang="en-GB" sz="3600" dirty="0"/>
              <a:t> </a:t>
            </a:r>
          </a:p>
          <a:p>
            <a:pPr marL="0" indent="0">
              <a:buNone/>
            </a:pPr>
            <a:r>
              <a:rPr lang="en-GB" sz="3600" dirty="0"/>
              <a:t>We need to be able to </a:t>
            </a:r>
            <a:r>
              <a:rPr lang="en-GB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discuss the problems </a:t>
            </a:r>
            <a:r>
              <a:rPr lang="en-GB" sz="3600" dirty="0"/>
              <a:t>in defining crime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9338" y="4674475"/>
            <a:ext cx="2505075" cy="1828800"/>
          </a:xfrm>
          <a:prstGeom prst="rect">
            <a:avLst/>
          </a:prstGeom>
        </p:spPr>
      </p:pic>
      <p:sp>
        <p:nvSpPr>
          <p:cNvPr id="5" name="Flowchart: Preparation 4">
            <a:extLst>
              <a:ext uri="{FF2B5EF4-FFF2-40B4-BE49-F238E27FC236}">
                <a16:creationId xmlns="" xmlns:a16="http://schemas.microsoft.com/office/drawing/2014/main" id="{08234C72-D666-45F9-9F31-5C8167886F7C}"/>
              </a:ext>
            </a:extLst>
          </p:cNvPr>
          <p:cNvSpPr/>
          <p:nvPr/>
        </p:nvSpPr>
        <p:spPr>
          <a:xfrm>
            <a:off x="3389376" y="5315712"/>
            <a:ext cx="5632704" cy="1304544"/>
          </a:xfrm>
          <a:prstGeom prst="flowChartPreparati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Are you a criminal? </a:t>
            </a:r>
            <a:r>
              <a:rPr lang="en-GB" sz="3200" b="1"/>
              <a:t>PHG worksheet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12079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>
                <a:latin typeface="+mn-lt"/>
              </a:rPr>
              <a:t>Defining crime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635" y="113506"/>
            <a:ext cx="2505075" cy="18288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36026" y="1690688"/>
            <a:ext cx="4745421" cy="4562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An act committed in violation of the law, where the consequence of conviction by a court is punishment.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01175" y="2050794"/>
            <a:ext cx="616351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decide what is a crime and what isn’t?</a:t>
            </a:r>
          </a:p>
          <a:p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influences the concept of crime ? </a:t>
            </a:r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48472" y="4801799"/>
            <a:ext cx="6055261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Crime is socially constructed and is a reflection of the beliefs and attitudes of the society.</a:t>
            </a:r>
          </a:p>
        </p:txBody>
      </p:sp>
    </p:spTree>
    <p:extLst>
      <p:ext uri="{BB962C8B-B14F-4D97-AF65-F5344CB8AC3E}">
        <p14:creationId xmlns:p14="http://schemas.microsoft.com/office/powerpoint/2010/main" val="113750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STRANGE LAWS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2223971" cy="861420"/>
          </a:xfrm>
        </p:spPr>
        <p:txBody>
          <a:bodyPr/>
          <a:lstStyle/>
          <a:p>
            <a:r>
              <a:rPr lang="en-GB" dirty="0"/>
              <a:t>TRUE OR FALSE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613" y="27308"/>
            <a:ext cx="1664352" cy="1420491"/>
          </a:xfrm>
          <a:prstGeom prst="rect">
            <a:avLst/>
          </a:prstGeom>
        </p:spPr>
      </p:pic>
      <p:sp>
        <p:nvSpPr>
          <p:cNvPr id="5" name="Double Wave 4"/>
          <p:cNvSpPr/>
          <p:nvPr/>
        </p:nvSpPr>
        <p:spPr>
          <a:xfrm>
            <a:off x="5190309" y="3988526"/>
            <a:ext cx="5704114" cy="237744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Have you seen the strange laws at the start of the forensic chapter in the PHG 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8999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1017" y="1956908"/>
            <a:ext cx="8825658" cy="860400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chemeClr val="tx1"/>
                </a:solidFill>
              </a:rPr>
              <a:t>i</a:t>
            </a:r>
            <a:r>
              <a:rPr lang="en-GB" sz="4000" i="0" dirty="0">
                <a:solidFill>
                  <a:schemeClr val="tx1"/>
                </a:solidFill>
              </a:rPr>
              <a:t>n Vermont, women must obtain written permission from their husbands to wear false teeth</a:t>
            </a:r>
            <a:endParaRPr lang="en-GB" sz="4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false tee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78" y="4262908"/>
            <a:ext cx="3086099" cy="205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830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5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65190" y="2809522"/>
            <a:ext cx="2476886" cy="1081143"/>
          </a:xfrm>
        </p:spPr>
        <p:txBody>
          <a:bodyPr/>
          <a:lstStyle/>
          <a:p>
            <a:r>
              <a:rPr lang="en-GB" sz="7200" dirty="0"/>
              <a:t>TRUE</a:t>
            </a:r>
          </a:p>
        </p:txBody>
      </p:sp>
      <p:sp>
        <p:nvSpPr>
          <p:cNvPr id="5" name="Rectangle 4"/>
          <p:cNvSpPr/>
          <p:nvPr/>
        </p:nvSpPr>
        <p:spPr>
          <a:xfrm>
            <a:off x="6003633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 w="10160">
                <a:solidFill>
                  <a:srgbClr val="54849A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2" descr="Image result for false tee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78" y="4262908"/>
            <a:ext cx="3086099" cy="205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701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1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HEAD OF ANY DEAD WHALE FOUND ON THE BRITISH COAST AUTOMATICALLY BECOMES PROPERTY OF THE KING, AND THE TAIL OF THE QUEEN</a:t>
            </a:r>
          </a:p>
        </p:txBody>
      </p:sp>
      <p:pic>
        <p:nvPicPr>
          <p:cNvPr id="5" name="Picture 2" descr="Image result for whale 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473" y="4165191"/>
            <a:ext cx="3051264" cy="186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0613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4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4471009" y="2539066"/>
            <a:ext cx="2476886" cy="1081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7200" dirty="0"/>
              <a:t>TRUE</a:t>
            </a:r>
          </a:p>
        </p:txBody>
      </p:sp>
      <p:pic>
        <p:nvPicPr>
          <p:cNvPr id="4098" name="Picture 2" descr="Image result for whale 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473" y="4165191"/>
            <a:ext cx="3051264" cy="186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3561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3076519"/>
            <a:ext cx="8825657" cy="1915647"/>
          </a:xfrm>
        </p:spPr>
        <p:txBody>
          <a:bodyPr/>
          <a:lstStyle/>
          <a:p>
            <a:r>
              <a:rPr lang="en-GB" dirty="0"/>
              <a:t>IN CORNWALL, IT IS ILLEGAL TO DRINK TEA CONTAINING MILK FROM A VILLAGE FURTHER THAN FIVE MILES AWAY FROM YOUR OWN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Image result for teac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043" y="4412732"/>
            <a:ext cx="2639140" cy="214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0624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0"/>
            <a:ext cx="8825658" cy="8604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4765190" y="2809522"/>
            <a:ext cx="2910618" cy="1081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FALSE</a:t>
            </a:r>
          </a:p>
        </p:txBody>
      </p:sp>
      <p:pic>
        <p:nvPicPr>
          <p:cNvPr id="7" name="Picture 2" descr="Image result for teac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043" y="4412732"/>
            <a:ext cx="2639140" cy="214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252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2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876" y="2086670"/>
            <a:ext cx="8825657" cy="1915647"/>
          </a:xfrm>
        </p:spPr>
        <p:txBody>
          <a:bodyPr/>
          <a:lstStyle/>
          <a:p>
            <a:r>
              <a:rPr lang="en-GB" dirty="0"/>
              <a:t>IT IS ILLEGAL TO BE DRUNK AND BE IN CHARGE OF A COW</a:t>
            </a:r>
          </a:p>
        </p:txBody>
      </p:sp>
      <p:pic>
        <p:nvPicPr>
          <p:cNvPr id="6146" name="Picture 2" descr="Image result for cow with 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618" y="4376917"/>
            <a:ext cx="2973991" cy="218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0613" y="0"/>
            <a:ext cx="1664352" cy="153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6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765190" y="2809522"/>
            <a:ext cx="2476886" cy="1081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7200" dirty="0"/>
              <a:t>TRUE</a:t>
            </a:r>
          </a:p>
        </p:txBody>
      </p:sp>
      <p:pic>
        <p:nvPicPr>
          <p:cNvPr id="8" name="Picture 2" descr="Image result for cow with 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618" y="4376917"/>
            <a:ext cx="2973991" cy="218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44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9790" y="2313093"/>
            <a:ext cx="8825657" cy="1915647"/>
          </a:xfrm>
        </p:spPr>
        <p:txBody>
          <a:bodyPr/>
          <a:lstStyle/>
          <a:p>
            <a:r>
              <a:rPr lang="en-GB" dirty="0"/>
              <a:t>DEFACING AN ENGLISH STAMP IS CONSIDERED A TREASONOUS ACT</a:t>
            </a:r>
          </a:p>
        </p:txBody>
      </p:sp>
      <p:pic>
        <p:nvPicPr>
          <p:cNvPr id="9218" name="Picture 2" descr="Image result for 1st class postage sta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603" y="4909685"/>
            <a:ext cx="1467163" cy="172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3207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1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765189" y="2809522"/>
            <a:ext cx="2833345" cy="1081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FALSE</a:t>
            </a:r>
          </a:p>
        </p:txBody>
      </p:sp>
      <p:pic>
        <p:nvPicPr>
          <p:cNvPr id="5" name="Picture 2" descr="Image result for 1st class postage sta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603" y="4909685"/>
            <a:ext cx="1467163" cy="172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459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1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 IS PERFECTLY LEGAL TO SHOOT AN ARMED SCOTSMAN IN YORK, AS LONG AS YOU USE A CROSSBOW</a:t>
            </a:r>
          </a:p>
        </p:txBody>
      </p:sp>
      <p:pic>
        <p:nvPicPr>
          <p:cNvPr id="12290" name="Picture 2" descr="Image result for man with crossbow stock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322" y="3894657"/>
            <a:ext cx="3759602" cy="262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0613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6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765190" y="2809522"/>
            <a:ext cx="2476886" cy="1081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TRUE</a:t>
            </a:r>
          </a:p>
        </p:txBody>
      </p:sp>
      <p:pic>
        <p:nvPicPr>
          <p:cNvPr id="5" name="Picture 2" descr="Image result for man with crossbow stock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322" y="3894657"/>
            <a:ext cx="3759602" cy="262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2875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9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ALABAMA, WEARING A FAKE MUSTACHE THAT COULD CAUSE LAUGHTER IN CHURCH IS PROHIBITED</a:t>
            </a:r>
          </a:p>
        </p:txBody>
      </p:sp>
      <p:pic>
        <p:nvPicPr>
          <p:cNvPr id="1026" name="Picture 2" descr="Image result for fake mustache stock pho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730" y="4032805"/>
            <a:ext cx="2629444" cy="234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458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4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006059" y="2095419"/>
            <a:ext cx="2476886" cy="1081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TRUE</a:t>
            </a:r>
          </a:p>
        </p:txBody>
      </p:sp>
      <p:pic>
        <p:nvPicPr>
          <p:cNvPr id="6" name="Picture 2" descr="Image result for fake mustache stock pho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930" y="2635989"/>
            <a:ext cx="3755234" cy="33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2910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6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 IS ILLEGAL TO BEAT A CARPET OR DOORMAT AFTER 8AM</a:t>
            </a:r>
          </a:p>
        </p:txBody>
      </p:sp>
      <p:pic>
        <p:nvPicPr>
          <p:cNvPr id="16386" name="Picture 2" descr="Image result for beating a carpet stock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150" y="605322"/>
            <a:ext cx="1982319" cy="26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5824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6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448710" y="2835648"/>
            <a:ext cx="2476886" cy="1081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TRUE</a:t>
            </a:r>
          </a:p>
        </p:txBody>
      </p:sp>
      <p:pic>
        <p:nvPicPr>
          <p:cNvPr id="6" name="Picture 2" descr="Image result for beating a carpet stock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898" y="605322"/>
            <a:ext cx="3348571" cy="448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87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ENGLAND, ALL MEN OVER THE AGE OF 14 ARE REQUIRED TO PRACTICE THE LONGBOW FOR AT LEAST TWO HOURS EVERY DAY</a:t>
            </a:r>
          </a:p>
        </p:txBody>
      </p:sp>
      <p:pic>
        <p:nvPicPr>
          <p:cNvPr id="18434" name="Picture 2" descr="Image result for boy with bow and arro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456" y="4185634"/>
            <a:ext cx="1619660" cy="243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0613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7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765190" y="2809522"/>
            <a:ext cx="2476886" cy="1081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TRUE</a:t>
            </a:r>
          </a:p>
        </p:txBody>
      </p:sp>
      <p:pic>
        <p:nvPicPr>
          <p:cNvPr id="5" name="Picture 2" descr="Image result for boy with bow and arro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669" y="1912696"/>
            <a:ext cx="2919447" cy="438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0624" y="0"/>
            <a:ext cx="166435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9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6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77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Problems in defining crime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424" y="694006"/>
            <a:ext cx="2143125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998" y="4176160"/>
            <a:ext cx="3172612" cy="21775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1525" y="1651962"/>
            <a:ext cx="28413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7030A0"/>
                </a:solidFill>
              </a:rPr>
              <a:t>AGE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739" y="3670148"/>
            <a:ext cx="3868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HISTORICAL</a:t>
            </a:r>
          </a:p>
          <a:p>
            <a:r>
              <a:rPr lang="en-GB" sz="4000" b="1" dirty="0">
                <a:solidFill>
                  <a:srgbClr val="FF0000"/>
                </a:solidFill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4858" y="1827934"/>
            <a:ext cx="4374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1">
                    <a:lumMod val="75000"/>
                  </a:schemeClr>
                </a:solidFill>
              </a:rPr>
              <a:t>SPECIFIC CIRCUMSTANCES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1872" y="3348548"/>
            <a:ext cx="2823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50"/>
                </a:solidFill>
              </a:rPr>
              <a:t>CULTURE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4066" y="-16240"/>
            <a:ext cx="1664352" cy="14204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96512" y="4928616"/>
            <a:ext cx="26243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Social Context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2190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Consider this…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42406" y="1302907"/>
            <a:ext cx="5181600" cy="4351338"/>
          </a:xfrm>
        </p:spPr>
        <p:txBody>
          <a:bodyPr>
            <a:noAutofit/>
          </a:bodyPr>
          <a:lstStyle/>
          <a:p>
            <a:r>
              <a:rPr lang="en-GB" sz="3200" dirty="0"/>
              <a:t>It is illegal to drive on the right-hand side of the road in the UK </a:t>
            </a:r>
          </a:p>
          <a:p>
            <a:r>
              <a:rPr lang="en-GB" sz="3200" dirty="0"/>
              <a:t>In Germany, its is illegal to drive on the left-hand side of the road. 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What does this suggest about how we define crime?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6487884" y="2818607"/>
            <a:ext cx="3886200" cy="306206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In the UK it is illegal for a man to have more than one wife, however, this is not the case in some other countries.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25504"/>
          <a:stretch/>
        </p:blipFill>
        <p:spPr>
          <a:xfrm>
            <a:off x="6656318" y="177745"/>
            <a:ext cx="3598024" cy="20102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4084" y="0"/>
            <a:ext cx="1664352" cy="142049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="" xmlns:a16="http://schemas.microsoft.com/office/drawing/2014/main" id="{48F95AB3-E7DE-4F06-BD46-9C49B1FD3FF6}"/>
              </a:ext>
            </a:extLst>
          </p:cNvPr>
          <p:cNvSpPr/>
          <p:nvPr/>
        </p:nvSpPr>
        <p:spPr>
          <a:xfrm>
            <a:off x="8849649" y="5494585"/>
            <a:ext cx="3048870" cy="1026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Cultural Factors</a:t>
            </a:r>
          </a:p>
        </p:txBody>
      </p:sp>
    </p:spTree>
    <p:extLst>
      <p:ext uri="{BB962C8B-B14F-4D97-AF65-F5344CB8AC3E}">
        <p14:creationId xmlns:p14="http://schemas.microsoft.com/office/powerpoint/2010/main" val="325707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235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>
                <a:latin typeface="+mn-lt"/>
              </a:rPr>
              <a:t>CULTURE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560" y="1142999"/>
            <a:ext cx="78943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Definitions of crime and what is socially acceptable vary cross-culturally.</a:t>
            </a:r>
          </a:p>
          <a:p>
            <a:endParaRPr lang="en-GB" sz="2800" dirty="0"/>
          </a:p>
          <a:p>
            <a:r>
              <a:rPr lang="en-GB" sz="2800" dirty="0"/>
              <a:t>Some countries accept that a man can marry several wives. In the UK this is a crime of </a:t>
            </a:r>
            <a:r>
              <a:rPr lang="en-GB" sz="2800" b="1" dirty="0"/>
              <a:t>bigamy. </a:t>
            </a:r>
          </a:p>
          <a:p>
            <a:endParaRPr lang="en-GB" sz="2800" b="1" dirty="0"/>
          </a:p>
          <a:p>
            <a:r>
              <a:rPr lang="en-GB" sz="2800" dirty="0"/>
              <a:t>Adultery is seen as a serious crime in many states in the USA.  This is also the case in many countries globally. </a:t>
            </a:r>
          </a:p>
          <a:p>
            <a:endParaRPr lang="en-GB" sz="2800" dirty="0"/>
          </a:p>
          <a:p>
            <a:r>
              <a:rPr lang="en-GB" sz="2800" dirty="0"/>
              <a:t>It’s not a crime in the UK, but it is grounds for divorce.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280" y="73201"/>
            <a:ext cx="3604260" cy="21955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64880" y="4634625"/>
            <a:ext cx="3388660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cta"/>
              </a:rPr>
              <a:t>Aisha Ibrahim,</a:t>
            </a:r>
          </a:p>
          <a:p>
            <a:pPr algn="ctr"/>
            <a:r>
              <a:rPr lang="en-GB" sz="2000" b="1" dirty="0">
                <a:latin typeface="Acta"/>
              </a:rPr>
              <a:t>In 2008, a 13-year-old rape victim was stoned to death by 50 men in Somalia under the Islamic government's laws. </a:t>
            </a:r>
            <a:endParaRPr lang="en-GB" sz="2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00" y="2422281"/>
            <a:ext cx="1789020" cy="1934076"/>
          </a:xfrm>
          <a:prstGeom prst="rect">
            <a:avLst/>
          </a:prstGeom>
        </p:spPr>
      </p:pic>
      <p:sp>
        <p:nvSpPr>
          <p:cNvPr id="3" name="Flowchart: Alternate Process 2"/>
          <p:cNvSpPr/>
          <p:nvPr/>
        </p:nvSpPr>
        <p:spPr>
          <a:xfrm>
            <a:off x="507275" y="855616"/>
            <a:ext cx="8220891" cy="571800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dirty="0">
                <a:solidFill>
                  <a:schemeClr val="tx1">
                    <a:lumMod val="75000"/>
                  </a:schemeClr>
                </a:solidFill>
              </a:rPr>
              <a:t>This adds on to the idea that crime is socially constructed and there is </a:t>
            </a:r>
            <a:r>
              <a:rPr lang="en-GB" sz="4000" b="1" u="sng" dirty="0">
                <a:solidFill>
                  <a:schemeClr val="tx1">
                    <a:lumMod val="75000"/>
                  </a:schemeClr>
                </a:solidFill>
              </a:rPr>
              <a:t>no true definition of crime. </a:t>
            </a:r>
          </a:p>
        </p:txBody>
      </p:sp>
    </p:spTree>
    <p:extLst>
      <p:ext uri="{BB962C8B-B14F-4D97-AF65-F5344CB8AC3E}">
        <p14:creationId xmlns:p14="http://schemas.microsoft.com/office/powerpoint/2010/main" val="270720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809" y="1481378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Read this article about Criminal Responsibility and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850809" y="4274413"/>
            <a:ext cx="7886700" cy="1002944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hlinkClick r:id="rId2"/>
              </a:rPr>
              <a:t>https://www.theguardian.com/science/2011/dec/13/age-criminal-responsibility-brain-scientists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677" y="0"/>
            <a:ext cx="1670449" cy="142049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0C0A8B5C-CF77-46B6-A4A2-B90563961841}"/>
              </a:ext>
            </a:extLst>
          </p:cNvPr>
          <p:cNvSpPr/>
          <p:nvPr/>
        </p:nvSpPr>
        <p:spPr>
          <a:xfrm>
            <a:off x="8849649" y="5494585"/>
            <a:ext cx="3048870" cy="1026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Age Factors</a:t>
            </a:r>
          </a:p>
        </p:txBody>
      </p:sp>
    </p:spTree>
    <p:extLst>
      <p:ext uri="{BB962C8B-B14F-4D97-AF65-F5344CB8AC3E}">
        <p14:creationId xmlns:p14="http://schemas.microsoft.com/office/powerpoint/2010/main" val="183786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836920" cy="11131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7200" b="1" dirty="0"/>
              <a:t>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8680" y="208470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 </a:t>
            </a:r>
            <a:r>
              <a:rPr lang="en-GB" sz="2800" dirty="0"/>
              <a:t>At what age children understand the difference between right and wrong is difficult to ascertain. </a:t>
            </a:r>
          </a:p>
          <a:p>
            <a:endParaRPr lang="en-GB" sz="2800" dirty="0"/>
          </a:p>
          <a:p>
            <a:r>
              <a:rPr lang="en-GB" sz="2800" dirty="0"/>
              <a:t> If someone commits a crime they should understand that it is wrong.</a:t>
            </a:r>
          </a:p>
          <a:p>
            <a:endParaRPr lang="en-GB" sz="2800" dirty="0"/>
          </a:p>
          <a:p>
            <a:r>
              <a:rPr lang="en-GB" sz="2800" dirty="0"/>
              <a:t> Age of criminal responsibility is </a:t>
            </a:r>
            <a:r>
              <a:rPr lang="en-GB" sz="2800" b="1" dirty="0"/>
              <a:t>10</a:t>
            </a:r>
            <a:r>
              <a:rPr lang="en-GB" sz="2800" dirty="0"/>
              <a:t> in the UK.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dirty="0"/>
              <a:t> A </a:t>
            </a:r>
            <a:r>
              <a:rPr lang="en-GB" sz="2800" b="1" dirty="0"/>
              <a:t>10</a:t>
            </a:r>
            <a:r>
              <a:rPr lang="en-GB" sz="2800" dirty="0"/>
              <a:t> year old can be tried in a UK court.</a:t>
            </a:r>
          </a:p>
          <a:p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4245" y="0"/>
            <a:ext cx="3450509" cy="203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9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8274718" cy="1325563"/>
          </a:xfrm>
        </p:spPr>
        <p:txBody>
          <a:bodyPr/>
          <a:lstStyle/>
          <a:p>
            <a:r>
              <a:rPr lang="en-GB" dirty="0"/>
              <a:t>Criminal Responsibility and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52650" y="1690689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In England, Wales and Northern Ireland, a child is deemed fit to stand trial at the age of 10, but in recent years it has been </a:t>
            </a:r>
            <a:r>
              <a:rPr lang="en-US" i="1" dirty="0">
                <a:hlinkClick r:id="rId2"/>
              </a:rPr>
              <a:t>shown that important changes in the brain's neural circuits go on well into a person's teens</a:t>
            </a:r>
            <a:r>
              <a:rPr lang="en-US" i="1" dirty="0"/>
              <a:t>. In Scotland children cannot be convicted until they are 12.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"A number of psychologists have already shown that adolescents are not wholly responsible individuals and are inclined to take risks and behave in irresponsible ways," </a:t>
            </a:r>
          </a:p>
          <a:p>
            <a:pPr marL="0" indent="0">
              <a:buNone/>
            </a:pPr>
            <a:r>
              <a:rPr lang="en-US" i="1" dirty="0">
                <a:hlinkClick r:id="rId3"/>
              </a:rPr>
              <a:t>Nicholas Mackintosh</a:t>
            </a:r>
            <a:r>
              <a:rPr lang="en-US" i="1" dirty="0"/>
              <a:t>, a professor in the department of experimental psychology at the University of Cambridge.</a:t>
            </a:r>
            <a:endParaRPr lang="en-GB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7368" y="0"/>
            <a:ext cx="1670449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8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en-GB" b="1" dirty="0">
                <a:latin typeface="+mn-lt"/>
              </a:rPr>
              <a:t>MITIGATING CIRCUMSTANCES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8850"/>
            <a:ext cx="8946541" cy="578915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 </a:t>
            </a:r>
            <a:r>
              <a:rPr lang="en-GB" sz="2800" dirty="0"/>
              <a:t>There are some circumstances in which the legal system can take the situation/context of the crime into account. 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b="1" dirty="0"/>
              <a:t>Actus reus </a:t>
            </a:r>
            <a:r>
              <a:rPr lang="en-GB" sz="2800" dirty="0"/>
              <a:t>= the person should be in control of what they are doing.</a:t>
            </a:r>
          </a:p>
          <a:p>
            <a:r>
              <a:rPr lang="en-GB" sz="2800" b="1" dirty="0"/>
              <a:t> Mens rea </a:t>
            </a:r>
            <a:r>
              <a:rPr lang="en-GB" sz="2800" dirty="0"/>
              <a:t>=  it is the</a:t>
            </a:r>
            <a:r>
              <a:rPr lang="en-GB" sz="2800" b="1" dirty="0">
                <a:solidFill>
                  <a:srgbClr val="FF0000"/>
                </a:solidFill>
              </a:rPr>
              <a:t> intention </a:t>
            </a:r>
            <a:r>
              <a:rPr lang="en-GB" sz="2800" dirty="0"/>
              <a:t>to commit the act that constitutes a crime.</a:t>
            </a:r>
          </a:p>
          <a:p>
            <a:pPr marL="0" indent="0">
              <a:buNone/>
            </a:pPr>
            <a:endParaRPr lang="en-GB" sz="2800" b="1" dirty="0"/>
          </a:p>
          <a:p>
            <a:r>
              <a:rPr lang="en-GB" sz="2800" b="1" dirty="0"/>
              <a:t> </a:t>
            </a:r>
            <a:r>
              <a:rPr lang="en-GB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Can you think of a situation where circumstances would be considered therefore negating a criminal act?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3646" y="0"/>
            <a:ext cx="1670449" cy="142049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38B3C292-AEFB-4C4F-80A5-A6DCB59084E7}"/>
              </a:ext>
            </a:extLst>
          </p:cNvPr>
          <p:cNvSpPr/>
          <p:nvPr/>
        </p:nvSpPr>
        <p:spPr>
          <a:xfrm>
            <a:off x="7386525" y="4275384"/>
            <a:ext cx="4796431" cy="1162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Specific circumstances </a:t>
            </a:r>
          </a:p>
        </p:txBody>
      </p:sp>
    </p:spTree>
    <p:extLst>
      <p:ext uri="{BB962C8B-B14F-4D97-AF65-F5344CB8AC3E}">
        <p14:creationId xmlns:p14="http://schemas.microsoft.com/office/powerpoint/2010/main" val="296061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Consider this…</a:t>
            </a: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2752" y="1331849"/>
            <a:ext cx="5181600" cy="30572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/>
              <a:t>Before</a:t>
            </a:r>
            <a:r>
              <a:rPr lang="en-GB" dirty="0"/>
              <a:t> 1967, homosexual acts were illegal in the UK. </a:t>
            </a:r>
            <a:r>
              <a:rPr lang="en-GB" b="1" dirty="0"/>
              <a:t>Now </a:t>
            </a:r>
            <a:r>
              <a:rPr lang="en-GB" dirty="0"/>
              <a:t>homosexual acts are legal in the UK but considered to be illegal in more than </a:t>
            </a:r>
            <a:r>
              <a:rPr lang="en-GB" b="1" dirty="0"/>
              <a:t>70 countries </a:t>
            </a:r>
            <a:r>
              <a:rPr lang="en-GB" dirty="0"/>
              <a:t>in the world.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33116" y="0"/>
            <a:ext cx="4691792" cy="3162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6096000" y="3868639"/>
            <a:ext cx="5861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The 2004 children’s act made it illegal for parent to </a:t>
            </a:r>
            <a:r>
              <a:rPr lang="en-GB" sz="3600" dirty="0" err="1"/>
              <a:t>to</a:t>
            </a:r>
            <a:r>
              <a:rPr lang="en-GB" sz="3600" dirty="0"/>
              <a:t> smack their  children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552" y="3868639"/>
            <a:ext cx="2080070" cy="263871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="" xmlns:a16="http://schemas.microsoft.com/office/drawing/2014/main" id="{44C907B6-1EB2-4C87-A696-FBA2C69979C8}"/>
              </a:ext>
            </a:extLst>
          </p:cNvPr>
          <p:cNvSpPr/>
          <p:nvPr/>
        </p:nvSpPr>
        <p:spPr>
          <a:xfrm>
            <a:off x="224682" y="4842837"/>
            <a:ext cx="3048870" cy="1026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/>
              <a:t>HistoricalContext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7512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344" t="9583" r="3125" b="10417"/>
          <a:stretch/>
        </p:blipFill>
        <p:spPr>
          <a:xfrm>
            <a:off x="883920" y="435133"/>
            <a:ext cx="10119360" cy="642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2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‘Crime’</a:t>
            </a:r>
            <a:endParaRPr lang="en-GB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39634" y="1951314"/>
            <a:ext cx="9839053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Some behaviours are 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universally</a:t>
            </a:r>
            <a:r>
              <a:rPr lang="en-GB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regarded as unacceptable and unlawful. E.g. Murder. However, some countries will give a 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lenient punishment </a:t>
            </a:r>
            <a:r>
              <a:rPr lang="en-GB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for ‘crimes of passion’ or even ‘honour killings’.</a:t>
            </a:r>
          </a:p>
          <a:p>
            <a:endParaRPr lang="en-GB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GB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Remember, a crime is only a crime if a 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law </a:t>
            </a:r>
            <a:r>
              <a:rPr lang="en-GB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is broken.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6361" y="0"/>
            <a:ext cx="220980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4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The problem of Defining ‘Crime’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3568" y="1027908"/>
            <a:ext cx="11000232" cy="57020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Crime is any </a:t>
            </a:r>
            <a:r>
              <a:rPr lang="en-GB" b="1" dirty="0"/>
              <a:t>act</a:t>
            </a:r>
            <a:r>
              <a:rPr lang="en-GB" dirty="0"/>
              <a:t> (or </a:t>
            </a:r>
            <a:r>
              <a:rPr lang="en-GB" b="1" dirty="0"/>
              <a:t>lack of acting</a:t>
            </a:r>
            <a:r>
              <a:rPr lang="en-GB" dirty="0"/>
              <a:t>, </a:t>
            </a:r>
            <a:r>
              <a:rPr lang="en-GB" i="1" dirty="0"/>
              <a:t>e.g. Not paying TV licence, road tax, MOT</a:t>
            </a:r>
            <a:r>
              <a:rPr lang="en-GB" dirty="0"/>
              <a:t>) that </a:t>
            </a:r>
            <a:r>
              <a:rPr lang="en-GB" b="1" dirty="0"/>
              <a:t>violates the law</a:t>
            </a:r>
            <a:r>
              <a:rPr lang="en-GB" dirty="0"/>
              <a:t> and is </a:t>
            </a:r>
            <a:r>
              <a:rPr lang="en-GB" b="1" dirty="0"/>
              <a:t>punished</a:t>
            </a:r>
            <a:r>
              <a:rPr lang="en-GB" dirty="0"/>
              <a:t> by the state.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BUT…we should consider the H_________ C_______, S__________ context, age of offender  as well as the specific C_____________ </a:t>
            </a:r>
            <a:r>
              <a:rPr lang="en-GB" dirty="0" smtClean="0"/>
              <a:t>when </a:t>
            </a:r>
            <a:r>
              <a:rPr lang="en-GB" dirty="0"/>
              <a:t>defining crime.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Crime is a </a:t>
            </a:r>
            <a:r>
              <a:rPr lang="en-GB" b="1" dirty="0">
                <a:solidFill>
                  <a:srgbClr val="FF0000"/>
                </a:solidFill>
              </a:rPr>
              <a:t>socially dynamic construct.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What is considered ‘criminal’ changes all the time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The definition of crime is </a:t>
            </a:r>
            <a:r>
              <a:rPr lang="en-GB" b="1" dirty="0">
                <a:solidFill>
                  <a:srgbClr val="FF0000"/>
                </a:solidFill>
              </a:rPr>
              <a:t>time relative </a:t>
            </a:r>
            <a:r>
              <a:rPr lang="en-GB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and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FF0000"/>
                </a:solidFill>
              </a:rPr>
              <a:t>culturally relative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723" y="4648642"/>
            <a:ext cx="2953512" cy="16613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8786" y="-280306"/>
            <a:ext cx="1670449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7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986" y="278547"/>
            <a:ext cx="9404723" cy="1400530"/>
          </a:xfrm>
        </p:spPr>
        <p:txBody>
          <a:bodyPr/>
          <a:lstStyle/>
          <a:p>
            <a:pPr algn="ctr"/>
            <a:r>
              <a:rPr lang="en-GB" dirty="0"/>
              <a:t>Typical EXAM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948" y="153171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sz="3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Explain two problems in defining crime </a:t>
            </a:r>
          </a:p>
          <a:p>
            <a:pPr marL="0" indent="0">
              <a:buNone/>
            </a:pPr>
            <a:endParaRPr lang="en-GB" sz="36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3200" dirty="0"/>
              <a:t>One problem in defining crime is (state the problem) ….. This problem arises because …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Another issue with defining crime is (state the problem) </a:t>
            </a:r>
            <a:r>
              <a:rPr lang="en-GB" sz="3200" i="1" dirty="0"/>
              <a:t>this is a problem because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98864" y="5596128"/>
            <a:ext cx="270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Don’t answer this Q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7904" y="0"/>
            <a:ext cx="1670449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5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Exam Question –</a:t>
            </a:r>
            <a:r>
              <a:rPr lang="en-GB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timed you have 5 minutes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67" y="1585283"/>
            <a:ext cx="12418170" cy="39098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0644" y="0"/>
            <a:ext cx="1670449" cy="14204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27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41902" y="267591"/>
            <a:ext cx="507492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Exam Question Answer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577" y="1377696"/>
            <a:ext cx="6527881" cy="49987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64224" y="501098"/>
            <a:ext cx="5519493" cy="632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</a:pP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TIME RELATIVE </a:t>
            </a:r>
            <a:endParaRPr lang="en-US" sz="24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</a:pPr>
            <a:r>
              <a:rPr lang="en-U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attitudes change according to historical </a:t>
            </a:r>
            <a:r>
              <a:rPr lang="en-U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context, over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 attitudes to child rearing and child discipline have changed and so whilst smacking was common practice many years ago </a:t>
            </a:r>
            <a:r>
              <a:rPr lang="en-U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since 2004 it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no longer </a:t>
            </a:r>
            <a:r>
              <a:rPr lang="en-U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acceptable</a:t>
            </a:r>
          </a:p>
          <a:p>
            <a:pPr>
              <a:lnSpc>
                <a:spcPct val="107000"/>
              </a:lnSpc>
              <a:spcBef>
                <a:spcPts val="1200"/>
              </a:spcBef>
            </a:pPr>
            <a:endParaRPr lang="en-GB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CULTURALLY RELATIVE </a:t>
            </a:r>
            <a:endParaRPr lang="en-US" sz="2400" b="1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attitudes differ between cultures, e.g. having more than one wife / husband is socially acceptable in some cultures because it is legal and common </a:t>
            </a:r>
            <a:r>
              <a:rPr lang="en-U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practice but illegal still in the UK .</a:t>
            </a:r>
            <a:endParaRPr lang="en-GB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7398" y="0"/>
            <a:ext cx="1228917" cy="11594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919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943" y="583475"/>
            <a:ext cx="708006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Time to read your PHG digital text book to consolidate  </a:t>
            </a:r>
          </a:p>
          <a:p>
            <a:endParaRPr lang="en-GB" sz="4400" dirty="0"/>
          </a:p>
          <a:p>
            <a:r>
              <a:rPr lang="en-GB" sz="4400" dirty="0" smtClean="0"/>
              <a:t>Complete page 2 of your crime pack whilst these ideas are still fresh in your mind </a:t>
            </a:r>
            <a:r>
              <a:rPr lang="en-GB" sz="4400" dirty="0" smtClean="0">
                <a:sym typeface="Wingdings" panose="05000000000000000000" pitchFamily="2" charset="2"/>
              </a:rPr>
              <a:t> 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225" y="0"/>
            <a:ext cx="3278009" cy="41278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07175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1183</Words>
  <Application>Microsoft Office PowerPoint</Application>
  <PresentationFormat>Widescreen</PresentationFormat>
  <Paragraphs>149</Paragraphs>
  <Slides>41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Acta</vt:lpstr>
      <vt:lpstr>Arial</vt:lpstr>
      <vt:lpstr>Calibri</vt:lpstr>
      <vt:lpstr>Century Gothic</vt:lpstr>
      <vt:lpstr>Times New Roman</vt:lpstr>
      <vt:lpstr>Wingdings</vt:lpstr>
      <vt:lpstr>Wingdings 3</vt:lpstr>
      <vt:lpstr>Ion</vt:lpstr>
      <vt:lpstr>1_Ion</vt:lpstr>
      <vt:lpstr>FORENSIC PSYCHOLOGY </vt:lpstr>
      <vt:lpstr>Learning Objectives</vt:lpstr>
      <vt:lpstr>What is Forensic Psychology?</vt:lpstr>
      <vt:lpstr>What is forensic psychology ?</vt:lpstr>
      <vt:lpstr>Defining and measuring crime </vt:lpstr>
      <vt:lpstr>Defining crime </vt:lpstr>
      <vt:lpstr>STRANGE LAWS </vt:lpstr>
      <vt:lpstr>PowerPoint Presentation</vt:lpstr>
      <vt:lpstr>TRUE</vt:lpstr>
      <vt:lpstr>THE HEAD OF ANY DEAD WHALE FOUND ON THE BRITISH COAST AUTOMATICALLY BECOMES PROPERTY OF THE KING, AND THE TAIL OF THE QUEEN</vt:lpstr>
      <vt:lpstr>PowerPoint Presentation</vt:lpstr>
      <vt:lpstr>IN CORNWALL, IT IS ILLEGAL TO DRINK TEA CONTAINING MILK FROM A VILLAGE FURTHER THAN FIVE MILES AWAY FROM YOUR OWN </vt:lpstr>
      <vt:lpstr>PowerPoint Presentation</vt:lpstr>
      <vt:lpstr>IT IS ILLEGAL TO BE DRUNK AND BE IN CHARGE OF A COW</vt:lpstr>
      <vt:lpstr>PowerPoint Presentation</vt:lpstr>
      <vt:lpstr>DEFACING AN ENGLISH STAMP IS CONSIDERED A TREASONOUS ACT</vt:lpstr>
      <vt:lpstr>PowerPoint Presentation</vt:lpstr>
      <vt:lpstr>IT IS PERFECTLY LEGAL TO SHOOT AN ARMED SCOTSMAN IN YORK, AS LONG AS YOU USE A CROSSBOW</vt:lpstr>
      <vt:lpstr>PowerPoint Presentation</vt:lpstr>
      <vt:lpstr>IN ALABAMA, WEARING A FAKE MUSTACHE THAT COULD CAUSE LAUGHTER IN CHURCH IS PROHIBITED</vt:lpstr>
      <vt:lpstr>PowerPoint Presentation</vt:lpstr>
      <vt:lpstr>IT IS ILLEGAL TO BEAT A CARPET OR DOORMAT AFTER 8AM</vt:lpstr>
      <vt:lpstr>PowerPoint Presentation</vt:lpstr>
      <vt:lpstr>IN ENGLAND, ALL MEN OVER THE AGE OF 14 ARE REQUIRED TO PRACTICE THE LONGBOW FOR AT LEAST TWO HOURS EVERY DAY</vt:lpstr>
      <vt:lpstr>PowerPoint Presentation</vt:lpstr>
      <vt:lpstr>PowerPoint Presentation</vt:lpstr>
      <vt:lpstr>Problems in defining crime </vt:lpstr>
      <vt:lpstr>Consider this…</vt:lpstr>
      <vt:lpstr>CULTURE </vt:lpstr>
      <vt:lpstr>Read this article about Criminal Responsibility and Age</vt:lpstr>
      <vt:lpstr>AGE </vt:lpstr>
      <vt:lpstr>Criminal Responsibility and Age</vt:lpstr>
      <vt:lpstr>MITIGATING CIRCUMSTANCES</vt:lpstr>
      <vt:lpstr>PowerPoint Presentation</vt:lpstr>
      <vt:lpstr>PowerPoint Presentation</vt:lpstr>
      <vt:lpstr>PowerPoint Presentation</vt:lpstr>
      <vt:lpstr>PowerPoint Presentation</vt:lpstr>
      <vt:lpstr>Typical EXAM QUESTION</vt:lpstr>
      <vt:lpstr>PowerPoint Presentation</vt:lpstr>
      <vt:lpstr>PowerPoint Presentation</vt:lpstr>
      <vt:lpstr>PowerPoint Presentation</vt:lpstr>
    </vt:vector>
  </TitlesOfParts>
  <Company>Bentley Wood High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FORENSIC PSYCHOLOGY</dc:title>
  <dc:creator>Alessandra Oyebola</dc:creator>
  <cp:lastModifiedBy>Fran Alexander</cp:lastModifiedBy>
  <cp:revision>54</cp:revision>
  <cp:lastPrinted>2018-11-14T08:13:12Z</cp:lastPrinted>
  <dcterms:created xsi:type="dcterms:W3CDTF">2016-10-10T09:23:02Z</dcterms:created>
  <dcterms:modified xsi:type="dcterms:W3CDTF">2018-11-14T12:53:02Z</dcterms:modified>
</cp:coreProperties>
</file>