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726" r:id="rId4"/>
    <p:sldMasterId id="2147483738" r:id="rId5"/>
  </p:sldMasterIdLst>
  <p:notesMasterIdLst>
    <p:notesMasterId r:id="rId27"/>
  </p:notesMasterIdLst>
  <p:sldIdLst>
    <p:sldId id="282" r:id="rId6"/>
    <p:sldId id="256" r:id="rId7"/>
    <p:sldId id="281" r:id="rId8"/>
    <p:sldId id="268" r:id="rId9"/>
    <p:sldId id="269" r:id="rId10"/>
    <p:sldId id="278" r:id="rId11"/>
    <p:sldId id="270" r:id="rId12"/>
    <p:sldId id="277" r:id="rId13"/>
    <p:sldId id="279" r:id="rId14"/>
    <p:sldId id="271" r:id="rId15"/>
    <p:sldId id="259" r:id="rId16"/>
    <p:sldId id="280" r:id="rId17"/>
    <p:sldId id="272" r:id="rId18"/>
    <p:sldId id="273" r:id="rId19"/>
    <p:sldId id="264" r:id="rId20"/>
    <p:sldId id="258" r:id="rId21"/>
    <p:sldId id="262" r:id="rId22"/>
    <p:sldId id="274" r:id="rId23"/>
    <p:sldId id="276" r:id="rId24"/>
    <p:sldId id="265" r:id="rId25"/>
    <p:sldId id="25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38" autoAdjust="0"/>
    <p:restoredTop sz="84600" autoAdjust="0"/>
  </p:normalViewPr>
  <p:slideViewPr>
    <p:cSldViewPr snapToGrid="0">
      <p:cViewPr varScale="1">
        <p:scale>
          <a:sx n="98" d="100"/>
          <a:sy n="98" d="100"/>
        </p:scale>
        <p:origin x="678" y="90"/>
      </p:cViewPr>
      <p:guideLst/>
    </p:cSldViewPr>
  </p:slid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67274F-24B8-4BD6-B2D7-FD9245196066}" type="datetimeFigureOut">
              <a:rPr lang="en-GB" smtClean="0"/>
              <a:t>21/11/2018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7443C9-2D62-4BE0-8740-9BF1D58386CE}" type="slidenum">
              <a:rPr lang="en-GB" smtClean="0"/>
              <a:t>‹#›</a:t>
            </a:fld>
            <a:endParaRPr lang="en-GB"/>
          </a:p>
        </p:txBody>
      </p:sp>
    </p:spTree>
    <p:extLst>
      <p:ext uri="{BB962C8B-B14F-4D97-AF65-F5344CB8AC3E}">
        <p14:creationId xmlns:p14="http://schemas.microsoft.com/office/powerpoint/2010/main" val="1825119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Page 354</a:t>
            </a:r>
            <a:r>
              <a:rPr lang="en-GB" baseline="0" dirty="0"/>
              <a:t> white mask – the case of Arthur </a:t>
            </a:r>
            <a:r>
              <a:rPr lang="en-GB" baseline="0" dirty="0" err="1"/>
              <a:t>Shawcross</a:t>
            </a:r>
            <a:endParaRPr lang="en-US" dirty="0"/>
          </a:p>
        </p:txBody>
      </p:sp>
      <p:sp>
        <p:nvSpPr>
          <p:cNvPr id="4" name="Slide Number Placeholder 3"/>
          <p:cNvSpPr>
            <a:spLocks noGrp="1"/>
          </p:cNvSpPr>
          <p:nvPr>
            <p:ph type="sldNum" sz="quarter" idx="10"/>
          </p:nvPr>
        </p:nvSpPr>
        <p:spPr/>
        <p:txBody>
          <a:bodyPr/>
          <a:lstStyle/>
          <a:p>
            <a:fld id="{5B6A6185-F4AB-4106-9C26-AB352EBB3029}" type="slidenum">
              <a:rPr lang="en-GB" smtClean="0"/>
              <a:t>3</a:t>
            </a:fld>
            <a:endParaRPr lang="en-GB"/>
          </a:p>
        </p:txBody>
      </p:sp>
    </p:spTree>
    <p:extLst>
      <p:ext uri="{BB962C8B-B14F-4D97-AF65-F5344CB8AC3E}">
        <p14:creationId xmlns:p14="http://schemas.microsoft.com/office/powerpoint/2010/main" val="861147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2141D60-EAE9-42BB-A8FF-4BA7297CFD2B}" type="slidenum">
              <a:rPr lang="en-GB" smtClean="0"/>
              <a:t>4</a:t>
            </a:fld>
            <a:endParaRPr lang="en-GB"/>
          </a:p>
        </p:txBody>
      </p:sp>
    </p:spTree>
    <p:extLst>
      <p:ext uri="{BB962C8B-B14F-4D97-AF65-F5344CB8AC3E}">
        <p14:creationId xmlns:p14="http://schemas.microsoft.com/office/powerpoint/2010/main" val="3352116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2141D60-EAE9-42BB-A8FF-4BA7297CFD2B}" type="slidenum">
              <a:rPr lang="en-GB" smtClean="0"/>
              <a:t>5</a:t>
            </a:fld>
            <a:endParaRPr lang="en-GB"/>
          </a:p>
        </p:txBody>
      </p:sp>
    </p:spTree>
    <p:extLst>
      <p:ext uri="{BB962C8B-B14F-4D97-AF65-F5344CB8AC3E}">
        <p14:creationId xmlns:p14="http://schemas.microsoft.com/office/powerpoint/2010/main" val="1967267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a:t>
            </a:r>
            <a:r>
              <a:rPr lang="en-GB" baseline="0" dirty="0"/>
              <a:t> is an opportunity to recap on research methods: specifically ‘correlations’ </a:t>
            </a:r>
            <a:endParaRPr lang="en-GB" dirty="0"/>
          </a:p>
          <a:p>
            <a:endParaRPr lang="en-GB" dirty="0"/>
          </a:p>
        </p:txBody>
      </p:sp>
      <p:sp>
        <p:nvSpPr>
          <p:cNvPr id="4" name="Slide Number Placeholder 3"/>
          <p:cNvSpPr>
            <a:spLocks noGrp="1"/>
          </p:cNvSpPr>
          <p:nvPr>
            <p:ph type="sldNum" sz="quarter" idx="10"/>
          </p:nvPr>
        </p:nvSpPr>
        <p:spPr/>
        <p:txBody>
          <a:bodyPr/>
          <a:lstStyle/>
          <a:p>
            <a:fld id="{C2141D60-EAE9-42BB-A8FF-4BA7297CFD2B}" type="slidenum">
              <a:rPr lang="en-GB" smtClean="0"/>
              <a:t>7</a:t>
            </a:fld>
            <a:endParaRPr lang="en-GB"/>
          </a:p>
        </p:txBody>
      </p:sp>
    </p:spTree>
    <p:extLst>
      <p:ext uri="{BB962C8B-B14F-4D97-AF65-F5344CB8AC3E}">
        <p14:creationId xmlns:p14="http://schemas.microsoft.com/office/powerpoint/2010/main" val="4226084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2141D60-EAE9-42BB-A8FF-4BA7297CFD2B}" type="slidenum">
              <a:rPr lang="en-GB" smtClean="0"/>
              <a:t>10</a:t>
            </a:fld>
            <a:endParaRPr lang="en-GB"/>
          </a:p>
        </p:txBody>
      </p:sp>
    </p:spTree>
    <p:extLst>
      <p:ext uri="{BB962C8B-B14F-4D97-AF65-F5344CB8AC3E}">
        <p14:creationId xmlns:p14="http://schemas.microsoft.com/office/powerpoint/2010/main" val="3080786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Locatedness where different parts of the crime happen</a:t>
            </a:r>
          </a:p>
          <a:p>
            <a:r>
              <a:rPr lang="en-GB" dirty="0"/>
              <a:t>Crime scenes are not random</a:t>
            </a:r>
          </a:p>
          <a:p>
            <a:r>
              <a:rPr lang="en-GB" dirty="0"/>
              <a:t>Cluster</a:t>
            </a:r>
            <a:r>
              <a:rPr lang="en-GB" baseline="0" dirty="0"/>
              <a:t> – commuters and marauders</a:t>
            </a:r>
          </a:p>
          <a:p>
            <a:r>
              <a:rPr lang="en-GB" baseline="0" dirty="0"/>
              <a:t>Crimes being done by same person </a:t>
            </a:r>
            <a:endParaRPr lang="en-US" dirty="0"/>
          </a:p>
        </p:txBody>
      </p:sp>
      <p:sp>
        <p:nvSpPr>
          <p:cNvPr id="4" name="Slide Number Placeholder 3"/>
          <p:cNvSpPr>
            <a:spLocks noGrp="1"/>
          </p:cNvSpPr>
          <p:nvPr>
            <p:ph type="sldNum" sz="quarter" idx="10"/>
          </p:nvPr>
        </p:nvSpPr>
        <p:spPr/>
        <p:txBody>
          <a:bodyPr/>
          <a:lstStyle/>
          <a:p>
            <a:fld id="{9B7443C9-2D62-4BE0-8740-9BF1D58386CE}" type="slidenum">
              <a:rPr lang="en-GB" smtClean="0"/>
              <a:t>11</a:t>
            </a:fld>
            <a:endParaRPr lang="en-GB"/>
          </a:p>
        </p:txBody>
      </p:sp>
    </p:spTree>
    <p:extLst>
      <p:ext uri="{BB962C8B-B14F-4D97-AF65-F5344CB8AC3E}">
        <p14:creationId xmlns:p14="http://schemas.microsoft.com/office/powerpoint/2010/main" val="2955441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2141D60-EAE9-42BB-A8FF-4BA7297CFD2B}" type="slidenum">
              <a:rPr lang="en-GB" smtClean="0">
                <a:solidFill>
                  <a:prstClr val="black"/>
                </a:solidFill>
              </a:rPr>
              <a:pPr/>
              <a:t>13</a:t>
            </a:fld>
            <a:endParaRPr lang="en-GB">
              <a:solidFill>
                <a:prstClr val="black"/>
              </a:solidFill>
            </a:endParaRPr>
          </a:p>
        </p:txBody>
      </p:sp>
    </p:spTree>
    <p:extLst>
      <p:ext uri="{BB962C8B-B14F-4D97-AF65-F5344CB8AC3E}">
        <p14:creationId xmlns:p14="http://schemas.microsoft.com/office/powerpoint/2010/main" val="184975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2141D60-EAE9-42BB-A8FF-4BA7297CFD2B}" type="slidenum">
              <a:rPr lang="en-GB" smtClean="0">
                <a:solidFill>
                  <a:prstClr val="black"/>
                </a:solidFill>
              </a:rPr>
              <a:pPr/>
              <a:t>14</a:t>
            </a:fld>
            <a:endParaRPr lang="en-GB">
              <a:solidFill>
                <a:prstClr val="black"/>
              </a:solidFill>
            </a:endParaRPr>
          </a:p>
        </p:txBody>
      </p:sp>
    </p:spTree>
    <p:extLst>
      <p:ext uri="{BB962C8B-B14F-4D97-AF65-F5344CB8AC3E}">
        <p14:creationId xmlns:p14="http://schemas.microsoft.com/office/powerpoint/2010/main" val="30514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Tends to be statistical in nature </a:t>
            </a:r>
            <a:endParaRPr lang="en-US" dirty="0"/>
          </a:p>
        </p:txBody>
      </p:sp>
      <p:sp>
        <p:nvSpPr>
          <p:cNvPr id="4" name="Slide Number Placeholder 3"/>
          <p:cNvSpPr>
            <a:spLocks noGrp="1"/>
          </p:cNvSpPr>
          <p:nvPr>
            <p:ph type="sldNum" sz="quarter" idx="10"/>
          </p:nvPr>
        </p:nvSpPr>
        <p:spPr/>
        <p:txBody>
          <a:bodyPr/>
          <a:lstStyle/>
          <a:p>
            <a:fld id="{9B7443C9-2D62-4BE0-8740-9BF1D58386CE}" type="slidenum">
              <a:rPr lang="en-GB" smtClean="0"/>
              <a:t>15</a:t>
            </a:fld>
            <a:endParaRPr lang="en-GB"/>
          </a:p>
        </p:txBody>
      </p:sp>
    </p:spTree>
    <p:extLst>
      <p:ext uri="{BB962C8B-B14F-4D97-AF65-F5344CB8AC3E}">
        <p14:creationId xmlns:p14="http://schemas.microsoft.com/office/powerpoint/2010/main" val="539343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2141D60-EAE9-42BB-A8FF-4BA7297CFD2B}" type="slidenum">
              <a:rPr lang="en-GB" smtClean="0">
                <a:solidFill>
                  <a:prstClr val="black"/>
                </a:solidFill>
              </a:rPr>
              <a:pPr/>
              <a:t>18</a:t>
            </a:fld>
            <a:endParaRPr lang="en-GB">
              <a:solidFill>
                <a:prstClr val="black"/>
              </a:solidFill>
            </a:endParaRPr>
          </a:p>
        </p:txBody>
      </p:sp>
    </p:spTree>
    <p:extLst>
      <p:ext uri="{BB962C8B-B14F-4D97-AF65-F5344CB8AC3E}">
        <p14:creationId xmlns:p14="http://schemas.microsoft.com/office/powerpoint/2010/main" val="3115023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2141D60-EAE9-42BB-A8FF-4BA7297CFD2B}" type="slidenum">
              <a:rPr lang="en-GB" smtClean="0">
                <a:solidFill>
                  <a:prstClr val="black"/>
                </a:solidFill>
              </a:rPr>
              <a:pPr/>
              <a:t>19</a:t>
            </a:fld>
            <a:endParaRPr lang="en-GB">
              <a:solidFill>
                <a:prstClr val="black"/>
              </a:solidFill>
            </a:endParaRPr>
          </a:p>
        </p:txBody>
      </p:sp>
    </p:spTree>
    <p:extLst>
      <p:ext uri="{BB962C8B-B14F-4D97-AF65-F5344CB8AC3E}">
        <p14:creationId xmlns:p14="http://schemas.microsoft.com/office/powerpoint/2010/main" val="2009456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 Independent groups, 2. Independent</a:t>
            </a:r>
            <a:r>
              <a:rPr lang="en-GB" baseline="0" dirty="0"/>
              <a:t> groups may contain individual differences which act as PPs variables, which could have a been avoided via matched pairs design </a:t>
            </a:r>
            <a:r>
              <a:rPr lang="en-GB" dirty="0"/>
              <a:t>3. test-retest</a:t>
            </a:r>
            <a:r>
              <a:rPr lang="en-GB" baseline="0" dirty="0"/>
              <a:t> method to test them on separate occasions to see which extent the PPs produce the same answers the second time around. 4. Mann-Whitney U test as it was independent groups and it produced ordinal data (the rankings). </a:t>
            </a:r>
            <a:endParaRPr lang="en-GB" dirty="0"/>
          </a:p>
        </p:txBody>
      </p:sp>
      <p:sp>
        <p:nvSpPr>
          <p:cNvPr id="4" name="Slide Number Placeholder 3"/>
          <p:cNvSpPr>
            <a:spLocks noGrp="1"/>
          </p:cNvSpPr>
          <p:nvPr>
            <p:ph type="sldNum" sz="quarter" idx="10"/>
          </p:nvPr>
        </p:nvSpPr>
        <p:spPr/>
        <p:txBody>
          <a:bodyPr/>
          <a:lstStyle/>
          <a:p>
            <a:fld id="{9B7443C9-2D62-4BE0-8740-9BF1D58386CE}" type="slidenum">
              <a:rPr lang="en-GB" smtClean="0"/>
              <a:t>20</a:t>
            </a:fld>
            <a:endParaRPr lang="en-GB"/>
          </a:p>
        </p:txBody>
      </p:sp>
    </p:spTree>
    <p:extLst>
      <p:ext uri="{BB962C8B-B14F-4D97-AF65-F5344CB8AC3E}">
        <p14:creationId xmlns:p14="http://schemas.microsoft.com/office/powerpoint/2010/main" val="3552998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1679306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3367919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2170924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667A6D3-EE2B-439A-A588-03ABD24A1102}" type="datetimeFigureOut">
              <a:rPr lang="en-GB" smtClean="0"/>
              <a:t>21/11/2018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3511409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667A6D3-EE2B-439A-A588-03ABD24A1102}" type="datetimeFigureOut">
              <a:rPr lang="en-GB" smtClean="0"/>
              <a:t>21/11/2018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3000920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667A6D3-EE2B-439A-A588-03ABD24A1102}" type="datetimeFigureOut">
              <a:rPr lang="en-GB" smtClean="0"/>
              <a:t>21/11/2018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1374246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67A6D3-EE2B-439A-A588-03ABD24A1102}" type="datetimeFigureOut">
              <a:rPr lang="en-GB" smtClean="0"/>
              <a:t>21/11/2018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3193429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67A6D3-EE2B-439A-A588-03ABD24A1102}" type="datetimeFigureOut">
              <a:rPr lang="en-GB" smtClean="0"/>
              <a:t>21/11/2018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806747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67A6D3-EE2B-439A-A588-03ABD24A1102}" type="datetimeFigureOut">
              <a:rPr lang="en-GB" smtClean="0"/>
              <a:t>21/11/2018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2979372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119384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3914521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26429041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11263991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29948746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667A6D3-EE2B-439A-A588-03ABD24A1102}" type="datetimeFigureOut">
              <a:rPr lang="en-GB" smtClean="0"/>
              <a:t>21/11/2018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8539089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667A6D3-EE2B-439A-A588-03ABD24A1102}" type="datetimeFigureOut">
              <a:rPr lang="en-GB" smtClean="0"/>
              <a:t>21/11/2018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1002939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667A6D3-EE2B-439A-A588-03ABD24A1102}" type="datetimeFigureOut">
              <a:rPr lang="en-GB" smtClean="0"/>
              <a:t>21/11/2018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11535654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67A6D3-EE2B-439A-A588-03ABD24A1102}" type="datetimeFigureOut">
              <a:rPr lang="en-GB" smtClean="0"/>
              <a:t>21/11/2018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15558333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67A6D3-EE2B-439A-A588-03ABD24A1102}" type="datetimeFigureOut">
              <a:rPr lang="en-GB" smtClean="0"/>
              <a:t>21/11/2018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21247085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67A6D3-EE2B-439A-A588-03ABD24A1102}" type="datetimeFigureOut">
              <a:rPr lang="en-GB" smtClean="0"/>
              <a:t>21/11/2018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29948594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31187180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30563964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a:xfrm>
            <a:off x="1371600" y="4323845"/>
            <a:ext cx="6400800" cy="365125"/>
          </a:xfrm>
        </p:spPr>
        <p:txBody>
          <a:bodyPr/>
          <a:lstStyle/>
          <a:p>
            <a:endParaRPr lang="en-GB"/>
          </a:p>
        </p:txBody>
      </p:sp>
      <p:sp>
        <p:nvSpPr>
          <p:cNvPr id="6" name="Slide Number Placeholder 5"/>
          <p:cNvSpPr>
            <a:spLocks noGrp="1"/>
          </p:cNvSpPr>
          <p:nvPr>
            <p:ph type="sldNum" sz="quarter" idx="12"/>
          </p:nvPr>
        </p:nvSpPr>
        <p:spPr>
          <a:xfrm>
            <a:off x="8077200" y="1430866"/>
            <a:ext cx="2743200" cy="365125"/>
          </a:xfrm>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36109485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11822798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a:xfrm>
            <a:off x="685800" y="381001"/>
            <a:ext cx="6991492" cy="364065"/>
          </a:xfrm>
        </p:spPr>
        <p:txBody>
          <a:bodyPr/>
          <a:lstStyle/>
          <a:p>
            <a:endParaRPr lang="en-GB"/>
          </a:p>
        </p:txBody>
      </p:sp>
      <p:sp>
        <p:nvSpPr>
          <p:cNvPr id="6" name="Slide Number Placeholder 5"/>
          <p:cNvSpPr>
            <a:spLocks noGrp="1"/>
          </p:cNvSpPr>
          <p:nvPr>
            <p:ph type="sldNum" sz="quarter" idx="12"/>
          </p:nvPr>
        </p:nvSpPr>
        <p:spPr>
          <a:xfrm>
            <a:off x="10862452" y="381000"/>
            <a:ext cx="643748" cy="365125"/>
          </a:xfrm>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33328470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667A6D3-EE2B-439A-A588-03ABD24A1102}" type="datetimeFigureOut">
              <a:rPr lang="en-GB" smtClean="0"/>
              <a:t>21/11/2018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23236679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667A6D3-EE2B-439A-A588-03ABD24A1102}" type="datetimeFigureOut">
              <a:rPr lang="en-GB" smtClean="0"/>
              <a:t>21/11/2018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19584793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667A6D3-EE2B-439A-A588-03ABD24A1102}" type="datetimeFigureOut">
              <a:rPr lang="en-GB" smtClean="0"/>
              <a:t>21/11/2018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8066786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67A6D3-EE2B-439A-A588-03ABD24A1102}" type="datetimeFigureOut">
              <a:rPr lang="en-GB" smtClean="0"/>
              <a:t>21/11/2018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20575543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67A6D3-EE2B-439A-A588-03ABD24A1102}" type="datetimeFigureOut">
              <a:rPr lang="en-GB" smtClean="0"/>
              <a:t>21/11/2018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41290667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67A6D3-EE2B-439A-A588-03ABD24A1102}" type="datetimeFigureOut">
              <a:rPr lang="en-GB" smtClean="0"/>
              <a:t>21/11/2018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17855535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67A6D3-EE2B-439A-A588-03ABD24A1102}" type="datetimeFigureOut">
              <a:rPr lang="en-GB" smtClean="0"/>
              <a:t>21/11/2018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31218698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1667A6D3-EE2B-439A-A588-03ABD24A1102}" type="datetimeFigureOut">
              <a:rPr lang="en-GB" smtClean="0"/>
              <a:t>21/11/2018</a:t>
            </a:fld>
            <a:endParaRPr lang="en-GB"/>
          </a:p>
        </p:txBody>
      </p:sp>
      <p:sp>
        <p:nvSpPr>
          <p:cNvPr id="6" name="Footer Placeholder 5"/>
          <p:cNvSpPr>
            <a:spLocks noGrp="1"/>
          </p:cNvSpPr>
          <p:nvPr>
            <p:ph type="ftr" sz="quarter" idx="11"/>
          </p:nvPr>
        </p:nvSpPr>
        <p:spPr>
          <a:xfrm>
            <a:off x="685800" y="379941"/>
            <a:ext cx="6991492" cy="365125"/>
          </a:xfrm>
        </p:spPr>
        <p:txBody>
          <a:bodyPr/>
          <a:lstStyle/>
          <a:p>
            <a:endParaRPr lang="en-GB"/>
          </a:p>
        </p:txBody>
      </p:sp>
      <p:sp>
        <p:nvSpPr>
          <p:cNvPr id="7" name="Slide Number Placeholder 6"/>
          <p:cNvSpPr>
            <a:spLocks noGrp="1"/>
          </p:cNvSpPr>
          <p:nvPr>
            <p:ph type="sldNum" sz="quarter" idx="12"/>
          </p:nvPr>
        </p:nvSpPr>
        <p:spPr>
          <a:xfrm>
            <a:off x="10862452" y="381000"/>
            <a:ext cx="643748" cy="365125"/>
          </a:xfrm>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41878187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1667A6D3-EE2B-439A-A588-03ABD24A1102}" type="datetimeFigureOut">
              <a:rPr lang="en-GB" smtClean="0"/>
              <a:t>21/11/2018</a:t>
            </a:fld>
            <a:endParaRPr lang="en-GB"/>
          </a:p>
        </p:txBody>
      </p:sp>
      <p:sp>
        <p:nvSpPr>
          <p:cNvPr id="6" name="Footer Placeholder 5"/>
          <p:cNvSpPr>
            <a:spLocks noGrp="1"/>
          </p:cNvSpPr>
          <p:nvPr>
            <p:ph type="ftr" sz="quarter" idx="11"/>
          </p:nvPr>
        </p:nvSpPr>
        <p:spPr>
          <a:xfrm>
            <a:off x="685800" y="379941"/>
            <a:ext cx="6991492" cy="365125"/>
          </a:xfrm>
        </p:spPr>
        <p:txBody>
          <a:bodyPr/>
          <a:lstStyle/>
          <a:p>
            <a:endParaRPr lang="en-GB"/>
          </a:p>
        </p:txBody>
      </p:sp>
      <p:sp>
        <p:nvSpPr>
          <p:cNvPr id="7" name="Slide Number Placeholder 6"/>
          <p:cNvSpPr>
            <a:spLocks noGrp="1"/>
          </p:cNvSpPr>
          <p:nvPr>
            <p:ph type="sldNum" sz="quarter" idx="12"/>
          </p:nvPr>
        </p:nvSpPr>
        <p:spPr>
          <a:xfrm>
            <a:off x="10862452" y="381000"/>
            <a:ext cx="643748" cy="365125"/>
          </a:xfrm>
        </p:spPr>
        <p:txBody>
          <a:bodyPr/>
          <a:lstStyle/>
          <a:p>
            <a:fld id="{1692D1E2-D6C9-4417-9392-1D5E992CE789}" type="slidenum">
              <a:rPr lang="en-GB" smtClean="0"/>
              <a:t>‹#›</a:t>
            </a:fld>
            <a:endParaRPr lang="en-GB"/>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728748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1667A6D3-EE2B-439A-A588-03ABD24A1102}" type="datetimeFigureOut">
              <a:rPr lang="en-GB" smtClean="0"/>
              <a:t>21/11/2018</a:t>
            </a:fld>
            <a:endParaRPr lang="en-GB"/>
          </a:p>
        </p:txBody>
      </p:sp>
      <p:sp>
        <p:nvSpPr>
          <p:cNvPr id="6" name="Footer Placeholder 5"/>
          <p:cNvSpPr>
            <a:spLocks noGrp="1"/>
          </p:cNvSpPr>
          <p:nvPr>
            <p:ph type="ftr" sz="quarter" idx="11"/>
          </p:nvPr>
        </p:nvSpPr>
        <p:spPr>
          <a:xfrm>
            <a:off x="685800" y="378883"/>
            <a:ext cx="6991492" cy="365125"/>
          </a:xfrm>
        </p:spPr>
        <p:txBody>
          <a:bodyPr/>
          <a:lstStyle/>
          <a:p>
            <a:endParaRPr lang="en-GB"/>
          </a:p>
        </p:txBody>
      </p:sp>
      <p:sp>
        <p:nvSpPr>
          <p:cNvPr id="7" name="Slide Number Placeholder 6"/>
          <p:cNvSpPr>
            <a:spLocks noGrp="1"/>
          </p:cNvSpPr>
          <p:nvPr>
            <p:ph type="sldNum" sz="quarter" idx="12"/>
          </p:nvPr>
        </p:nvSpPr>
        <p:spPr>
          <a:xfrm>
            <a:off x="10862452" y="381000"/>
            <a:ext cx="643748" cy="365125"/>
          </a:xfrm>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22211009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667A6D3-EE2B-439A-A588-03ABD24A1102}" type="datetimeFigureOut">
              <a:rPr lang="en-GB" smtClean="0"/>
              <a:t>21/11/2018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21246755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667A6D3-EE2B-439A-A588-03ABD24A1102}" type="datetimeFigureOut">
              <a:rPr lang="en-GB" smtClean="0"/>
              <a:t>21/11/2018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30377847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16674143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a:xfrm>
            <a:off x="685800" y="381000"/>
            <a:ext cx="6991492" cy="365125"/>
          </a:xfrm>
        </p:spPr>
        <p:txBody>
          <a:bodyPr/>
          <a:lstStyle/>
          <a:p>
            <a:endParaRPr lang="en-GB"/>
          </a:p>
        </p:txBody>
      </p:sp>
      <p:sp>
        <p:nvSpPr>
          <p:cNvPr id="6" name="Slide Number Placeholder 5"/>
          <p:cNvSpPr>
            <a:spLocks noGrp="1"/>
          </p:cNvSpPr>
          <p:nvPr>
            <p:ph type="sldNum" sz="quarter" idx="12"/>
          </p:nvPr>
        </p:nvSpPr>
        <p:spPr>
          <a:xfrm>
            <a:off x="10862452" y="381000"/>
            <a:ext cx="643748" cy="365125"/>
          </a:xfrm>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26205082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GB"/>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692D1E2-D6C9-4417-9392-1D5E992CE789}" type="slidenum">
              <a:rPr lang="en-GB" smtClean="0"/>
              <a:t>‹#›</a:t>
            </a:fld>
            <a:endParaRPr lang="en-GB"/>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6522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33759519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2D1E2-D6C9-4417-9392-1D5E992CE789}" type="slidenum">
              <a:rPr lang="en-GB" smtClean="0"/>
              <a:t>‹#›</a:t>
            </a:fld>
            <a:endParaRPr lang="en-GB"/>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22357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667A6D3-EE2B-439A-A588-03ABD24A1102}" type="datetimeFigureOut">
              <a:rPr lang="en-GB" smtClean="0"/>
              <a:t>21/11/2018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28317614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667A6D3-EE2B-439A-A588-03ABD24A1102}" type="datetimeFigureOut">
              <a:rPr lang="en-GB" smtClean="0"/>
              <a:t>21/11/2018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32809116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667A6D3-EE2B-439A-A588-03ABD24A1102}" type="datetimeFigureOut">
              <a:rPr lang="en-GB" smtClean="0"/>
              <a:t>21/11/2018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13310299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67A6D3-EE2B-439A-A588-03ABD24A1102}" type="datetimeFigureOut">
              <a:rPr lang="en-GB" smtClean="0"/>
              <a:t>21/11/2018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32584316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67A6D3-EE2B-439A-A588-03ABD24A1102}" type="datetimeFigureOut">
              <a:rPr lang="en-GB" smtClean="0"/>
              <a:t>21/11/2018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17448045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67A6D3-EE2B-439A-A588-03ABD24A1102}" type="datetimeFigureOut">
              <a:rPr lang="en-GB" smtClean="0"/>
              <a:t>21/11/2018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145135124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38734673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41120939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2D1E2-D6C9-4417-9392-1D5E992CE789}"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34348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12447577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2D1E2-D6C9-4417-9392-1D5E992CE789}"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12143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667A6D3-EE2B-439A-A588-03ABD24A1102}" type="datetimeFigureOut">
              <a:rPr lang="en-GB" smtClean="0"/>
              <a:t>21/11/2018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158113698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667A6D3-EE2B-439A-A588-03ABD24A1102}" type="datetimeFigureOut">
              <a:rPr lang="en-GB" smtClean="0"/>
              <a:t>21/11/2018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25637617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667A6D3-EE2B-439A-A588-03ABD24A1102}" type="datetimeFigureOut">
              <a:rPr lang="en-GB" smtClean="0"/>
              <a:t>21/11/2018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428163778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667A6D3-EE2B-439A-A588-03ABD24A1102}" type="datetimeFigureOut">
              <a:rPr lang="en-GB" smtClean="0"/>
              <a:t>21/11/2018</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371961441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667A6D3-EE2B-439A-A588-03ABD24A1102}" type="datetimeFigureOut">
              <a:rPr lang="en-GB" smtClean="0"/>
              <a:t>21/11/2018</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692D1E2-D6C9-4417-9392-1D5E992CE789}" type="slidenum">
              <a:rPr lang="en-GB" smtClean="0"/>
              <a:t>‹#›</a:t>
            </a:fld>
            <a:endParaRPr lang="en-GB"/>
          </a:p>
        </p:txBody>
      </p:sp>
    </p:spTree>
    <p:extLst>
      <p:ext uri="{BB962C8B-B14F-4D97-AF65-F5344CB8AC3E}">
        <p14:creationId xmlns:p14="http://schemas.microsoft.com/office/powerpoint/2010/main" val="397830640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67A6D3-EE2B-439A-A588-03ABD24A1102}" type="datetimeFigureOut">
              <a:rPr lang="en-GB" smtClean="0"/>
              <a:t>21/11/2018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119816690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46153065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67A6D3-EE2B-439A-A588-03ABD24A1102}" type="datetimeFigureOut">
              <a:rPr lang="en-GB" smtClean="0"/>
              <a:t>21/11/2018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2D1E2-D6C9-4417-9392-1D5E992CE789}" type="slidenum">
              <a:rPr lang="en-GB" smtClean="0"/>
              <a:t>‹#›</a:t>
            </a:fld>
            <a:endParaRPr lang="en-GB"/>
          </a:p>
        </p:txBody>
      </p:sp>
    </p:spTree>
    <p:extLst>
      <p:ext uri="{BB962C8B-B14F-4D97-AF65-F5344CB8AC3E}">
        <p14:creationId xmlns:p14="http://schemas.microsoft.com/office/powerpoint/2010/main" val="1846393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image" Target="../media/image1.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67A6D3-EE2B-439A-A588-03ABD24A1102}" type="datetimeFigureOut">
              <a:rPr lang="en-GB" smtClean="0"/>
              <a:t>21/11/2018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92D1E2-D6C9-4417-9392-1D5E992CE789}" type="slidenum">
              <a:rPr lang="en-GB" smtClean="0"/>
              <a:t>‹#›</a:t>
            </a:fld>
            <a:endParaRPr lang="en-GB"/>
          </a:p>
        </p:txBody>
      </p:sp>
    </p:spTree>
    <p:extLst>
      <p:ext uri="{BB962C8B-B14F-4D97-AF65-F5344CB8AC3E}">
        <p14:creationId xmlns:p14="http://schemas.microsoft.com/office/powerpoint/2010/main" val="7362779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67A6D3-EE2B-439A-A588-03ABD24A1102}" type="datetimeFigureOut">
              <a:rPr lang="en-GB" smtClean="0"/>
              <a:t>21/11/2018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92D1E2-D6C9-4417-9392-1D5E992CE789}" type="slidenum">
              <a:rPr lang="en-GB" smtClean="0"/>
              <a:t>‹#›</a:t>
            </a:fld>
            <a:endParaRPr lang="en-GB"/>
          </a:p>
        </p:txBody>
      </p:sp>
    </p:spTree>
    <p:extLst>
      <p:ext uri="{BB962C8B-B14F-4D97-AF65-F5344CB8AC3E}">
        <p14:creationId xmlns:p14="http://schemas.microsoft.com/office/powerpoint/2010/main" val="176915064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667A6D3-EE2B-439A-A588-03ABD24A1102}" type="datetimeFigureOut">
              <a:rPr lang="en-GB" smtClean="0"/>
              <a:t>21/11/2018</a:t>
            </a:fld>
            <a:endParaRPr lang="en-GB"/>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692D1E2-D6C9-4417-9392-1D5E992CE789}" type="slidenum">
              <a:rPr lang="en-GB" smtClean="0"/>
              <a:t>‹#›</a:t>
            </a:fld>
            <a:endParaRPr lang="en-GB"/>
          </a:p>
        </p:txBody>
      </p:sp>
    </p:spTree>
    <p:extLst>
      <p:ext uri="{BB962C8B-B14F-4D97-AF65-F5344CB8AC3E}">
        <p14:creationId xmlns:p14="http://schemas.microsoft.com/office/powerpoint/2010/main" val="2644028793"/>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1667A6D3-EE2B-439A-A588-03ABD24A1102}" type="datetimeFigureOut">
              <a:rPr lang="en-GB" smtClean="0"/>
              <a:t>21/11/2018</a:t>
            </a:fld>
            <a:endParaRPr lang="en-GB"/>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GB"/>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1692D1E2-D6C9-4417-9392-1D5E992CE789}" type="slidenum">
              <a:rPr lang="en-GB" smtClean="0"/>
              <a:t>‹#›</a:t>
            </a:fld>
            <a:endParaRPr lang="en-GB"/>
          </a:p>
        </p:txBody>
      </p:sp>
    </p:spTree>
    <p:extLst>
      <p:ext uri="{BB962C8B-B14F-4D97-AF65-F5344CB8AC3E}">
        <p14:creationId xmlns:p14="http://schemas.microsoft.com/office/powerpoint/2010/main" val="2645426417"/>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667A6D3-EE2B-439A-A588-03ABD24A1102}" type="datetimeFigureOut">
              <a:rPr lang="en-GB" smtClean="0"/>
              <a:t>21/11/2018</a:t>
            </a:fld>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1692D1E2-D6C9-4417-9392-1D5E992CE789}" type="slidenum">
              <a:rPr lang="en-GB" smtClean="0"/>
              <a:t>‹#›</a:t>
            </a:fld>
            <a:endParaRPr lang="en-GB"/>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1631945"/>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eSfgY8sr46o" TargetMode="Externa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VhcH_rbGcLs" TargetMode="External"/><Relationship Id="rId2" Type="http://schemas.openxmlformats.org/officeDocument/2006/relationships/slideLayout" Target="../slideLayouts/slideLayout51.xml"/><Relationship Id="rId1" Type="http://schemas.openxmlformats.org/officeDocument/2006/relationships/tags" Target="../tags/tag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2.xml"/><Relationship Id="rId1" Type="http://schemas.openxmlformats.org/officeDocument/2006/relationships/tags" Target="../tags/tag3.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3" Type="http://schemas.openxmlformats.org/officeDocument/2006/relationships/hyperlink" Target="http://www.davidcanter.co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hyperlink" Target="https://www.flickr.com/photos/shazbot/3282821808"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www.forenspsych.co.uk/Geographical.html" TargetMode="Externa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www.biography.com/people/john-duffy-17169740#synopsis" TargetMode="Externa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youtube.com/watch?v=P6YuBqIlcGY" TargetMode="External"/><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2.gif"/></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hlinkClick r:id="rId3"/>
              </a:rPr>
              <a:t>Recap top-down profiling </a:t>
            </a:r>
            <a:endParaRPr lang="en-GB" dirty="0"/>
          </a:p>
        </p:txBody>
      </p:sp>
      <p:sp>
        <p:nvSpPr>
          <p:cNvPr id="3" name="Subtitle 2"/>
          <p:cNvSpPr>
            <a:spLocks noGrp="1"/>
          </p:cNvSpPr>
          <p:nvPr>
            <p:ph type="subTitle" idx="1"/>
          </p:nvPr>
        </p:nvSpPr>
        <p:spPr/>
        <p:txBody>
          <a:bodyPr/>
          <a:lstStyle/>
          <a:p>
            <a:endParaRPr lang="en-GB" dirty="0"/>
          </a:p>
        </p:txBody>
      </p:sp>
    </p:spTree>
    <p:custDataLst>
      <p:tags r:id="rId1"/>
    </p:custDataLst>
    <p:extLst>
      <p:ext uri="{BB962C8B-B14F-4D97-AF65-F5344CB8AC3E}">
        <p14:creationId xmlns:p14="http://schemas.microsoft.com/office/powerpoint/2010/main" val="41250707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2919" y="625772"/>
            <a:ext cx="9144000" cy="1156142"/>
          </a:xfrm>
        </p:spPr>
        <p:txBody>
          <a:bodyPr>
            <a:noAutofit/>
          </a:bodyPr>
          <a:lstStyle/>
          <a:p>
            <a:r>
              <a:rPr lang="en-GB" sz="6000" dirty="0">
                <a:hlinkClick r:id="rId3"/>
              </a:rPr>
              <a:t>The Bottom-Up Approach to Offender Profiling  </a:t>
            </a:r>
            <a:endParaRPr lang="en-GB" sz="6000" dirty="0"/>
          </a:p>
        </p:txBody>
      </p:sp>
      <p:sp>
        <p:nvSpPr>
          <p:cNvPr id="3" name="Subtitle 2"/>
          <p:cNvSpPr>
            <a:spLocks noGrp="1"/>
          </p:cNvSpPr>
          <p:nvPr>
            <p:ph type="subTitle" idx="1"/>
          </p:nvPr>
        </p:nvSpPr>
        <p:spPr>
          <a:xfrm>
            <a:off x="102433" y="1825009"/>
            <a:ext cx="9144000" cy="1655762"/>
          </a:xfrm>
        </p:spPr>
        <p:txBody>
          <a:bodyPr/>
          <a:lstStyle/>
          <a:p>
            <a:r>
              <a:rPr lang="en-GB" dirty="0"/>
              <a:t>Aim: to critically investigate the bottom up approach within offender profiling. </a:t>
            </a:r>
          </a:p>
        </p:txBody>
      </p:sp>
      <p:sp>
        <p:nvSpPr>
          <p:cNvPr id="4" name="5-Point Star 3"/>
          <p:cNvSpPr/>
          <p:nvPr/>
        </p:nvSpPr>
        <p:spPr>
          <a:xfrm>
            <a:off x="8861684" y="247663"/>
            <a:ext cx="3102964" cy="2945242"/>
          </a:xfrm>
          <a:prstGeom prst="star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dirty="0"/>
              <a:t>Facts about the offender </a:t>
            </a:r>
          </a:p>
        </p:txBody>
      </p:sp>
      <p:sp>
        <p:nvSpPr>
          <p:cNvPr id="5" name="5-Point Star 4"/>
          <p:cNvSpPr/>
          <p:nvPr/>
        </p:nvSpPr>
        <p:spPr>
          <a:xfrm>
            <a:off x="102433" y="3627620"/>
            <a:ext cx="3450236" cy="3105462"/>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Evidence and analysis of the crime scene</a:t>
            </a:r>
          </a:p>
        </p:txBody>
      </p:sp>
      <p:sp>
        <p:nvSpPr>
          <p:cNvPr id="6" name="Curved Up Arrow 5"/>
          <p:cNvSpPr/>
          <p:nvPr/>
        </p:nvSpPr>
        <p:spPr>
          <a:xfrm rot="20093583">
            <a:off x="2983042" y="4373381"/>
            <a:ext cx="8244590" cy="1663908"/>
          </a:xfrm>
          <a:prstGeom prst="curved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schemeClr val="tx1"/>
              </a:solidFill>
            </a:endParaRPr>
          </a:p>
        </p:txBody>
      </p:sp>
      <p:sp>
        <p:nvSpPr>
          <p:cNvPr id="7" name="Folded Corner 6"/>
          <p:cNvSpPr/>
          <p:nvPr/>
        </p:nvSpPr>
        <p:spPr>
          <a:xfrm>
            <a:off x="1361872" y="2702858"/>
            <a:ext cx="8032960" cy="924762"/>
          </a:xfrm>
          <a:prstGeom prst="foldedCorne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400" dirty="0"/>
              <a:t>STARTER: WHAT ARE 3 LIMITATIONS OF THE TOP DOWN APPROACH? LINK BACK TO LAST LESSON!!</a:t>
            </a:r>
          </a:p>
        </p:txBody>
      </p:sp>
      <p:pic>
        <p:nvPicPr>
          <p:cNvPr id="4098" name="Picture 2" descr="http://www.itstactical.com/wp-content/uploads/2010/05/crimin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92704" y="4691920"/>
            <a:ext cx="2599295" cy="216607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img.timeinc.net/time/daily/2009/0902/360_crime_scene_020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76337" y="3844439"/>
            <a:ext cx="3429000" cy="223837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9846959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710" y="-127388"/>
            <a:ext cx="10058400" cy="1450757"/>
          </a:xfrm>
        </p:spPr>
        <p:txBody>
          <a:bodyPr/>
          <a:lstStyle/>
          <a:p>
            <a:r>
              <a:rPr lang="en-GB" dirty="0" smtClean="0"/>
              <a:t>10 </a:t>
            </a:r>
            <a:r>
              <a:rPr lang="en-GB" dirty="0"/>
              <a:t>minute challenge! </a:t>
            </a:r>
          </a:p>
        </p:txBody>
      </p:sp>
      <p:sp>
        <p:nvSpPr>
          <p:cNvPr id="3" name="Content Placeholder 2"/>
          <p:cNvSpPr>
            <a:spLocks noGrp="1"/>
          </p:cNvSpPr>
          <p:nvPr>
            <p:ph idx="1"/>
          </p:nvPr>
        </p:nvSpPr>
        <p:spPr>
          <a:xfrm>
            <a:off x="369756" y="1690688"/>
            <a:ext cx="7713929" cy="4351338"/>
          </a:xfrm>
        </p:spPr>
        <p:txBody>
          <a:bodyPr/>
          <a:lstStyle/>
          <a:p>
            <a:pPr>
              <a:buFont typeface="Wingdings" panose="05000000000000000000" pitchFamily="2" charset="2"/>
              <a:buChar char="Ø"/>
            </a:pPr>
            <a:r>
              <a:rPr lang="en-GB" sz="3600" dirty="0"/>
              <a:t>Define what is meant by offender profiling (3marks)</a:t>
            </a:r>
          </a:p>
          <a:p>
            <a:pPr marL="0" indent="0">
              <a:buNone/>
            </a:pPr>
            <a:endParaRPr lang="en-GB" sz="3600" dirty="0"/>
          </a:p>
          <a:p>
            <a:pPr>
              <a:buFont typeface="Wingdings" panose="05000000000000000000" pitchFamily="2" charset="2"/>
              <a:buChar char="Ø"/>
            </a:pPr>
            <a:r>
              <a:rPr lang="en-GB" sz="3600" dirty="0"/>
              <a:t>Distinguish between organised and disorganised types of offender </a:t>
            </a:r>
            <a:r>
              <a:rPr lang="en-GB" sz="3600" dirty="0" smtClean="0"/>
              <a:t> (</a:t>
            </a:r>
            <a:r>
              <a:rPr lang="en-GB" sz="3600" dirty="0"/>
              <a:t>4 marks) </a:t>
            </a:r>
          </a:p>
          <a:p>
            <a:pPr marL="514350" indent="-514350">
              <a:buFont typeface="+mj-lt"/>
              <a:buAutoNum type="arabicPeriod"/>
            </a:pPr>
            <a:endParaRPr lang="en-GB" dirty="0"/>
          </a:p>
        </p:txBody>
      </p:sp>
      <p:pic>
        <p:nvPicPr>
          <p:cNvPr id="7170" name="Picture 2" descr="http://comps.canstockphoto.com/can-stock-photo_csp1178172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00605" y="3533457"/>
            <a:ext cx="3039629" cy="214125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photos.gograph.com/thumbs/CSP/CSP646/k646600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47686" y="308582"/>
            <a:ext cx="3397094" cy="285755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306072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78191"/>
            <a:ext cx="6188530" cy="137322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188528" y="5478191"/>
            <a:ext cx="6003471" cy="1373229"/>
          </a:xfrm>
          <a:prstGeom prst="rect">
            <a:avLst/>
          </a:prstGeom>
        </p:spPr>
      </p:pic>
      <p:sp>
        <p:nvSpPr>
          <p:cNvPr id="6" name="Title 1"/>
          <p:cNvSpPr>
            <a:spLocks noGrp="1"/>
          </p:cNvSpPr>
          <p:nvPr>
            <p:ph type="title"/>
          </p:nvPr>
        </p:nvSpPr>
        <p:spPr>
          <a:xfrm>
            <a:off x="628649" y="365126"/>
            <a:ext cx="10033907" cy="1325563"/>
          </a:xfrm>
        </p:spPr>
        <p:txBody>
          <a:bodyPr/>
          <a:lstStyle/>
          <a:p>
            <a:r>
              <a:rPr lang="en-GB" b="1" dirty="0"/>
              <a:t>Learning Objectives</a:t>
            </a:r>
          </a:p>
        </p:txBody>
      </p:sp>
      <p:sp>
        <p:nvSpPr>
          <p:cNvPr id="7" name="Content Placeholder 2"/>
          <p:cNvSpPr>
            <a:spLocks noGrp="1"/>
          </p:cNvSpPr>
          <p:nvPr>
            <p:ph idx="1"/>
          </p:nvPr>
        </p:nvSpPr>
        <p:spPr>
          <a:xfrm>
            <a:off x="628649" y="1825625"/>
            <a:ext cx="10033907" cy="4351338"/>
          </a:xfrm>
        </p:spPr>
        <p:txBody>
          <a:bodyPr>
            <a:normAutofit/>
          </a:bodyPr>
          <a:lstStyle/>
          <a:p>
            <a:pPr marL="742950" indent="-742950">
              <a:buFont typeface="+mj-lt"/>
              <a:buAutoNum type="arabicPeriod"/>
            </a:pPr>
            <a:r>
              <a:rPr lang="en-US" sz="3600" dirty="0"/>
              <a:t>Explain bottom up approach to </a:t>
            </a:r>
            <a:r>
              <a:rPr lang="en-US" sz="3600" dirty="0" err="1"/>
              <a:t>profiling,including</a:t>
            </a:r>
            <a:r>
              <a:rPr lang="en-US" sz="3600" dirty="0"/>
              <a:t> investigative psychology and geographical profiling </a:t>
            </a:r>
          </a:p>
          <a:p>
            <a:pPr marL="742950" indent="-742950">
              <a:buFont typeface="+mj-lt"/>
              <a:buAutoNum type="arabicPeriod"/>
            </a:pPr>
            <a:r>
              <a:rPr lang="en-US" sz="3600" dirty="0"/>
              <a:t>Use research evidence to evaluate the usefulness of offender profiling </a:t>
            </a:r>
            <a:endParaRPr lang="en-GB" sz="3600" dirty="0"/>
          </a:p>
        </p:txBody>
      </p:sp>
    </p:spTree>
    <p:extLst>
      <p:ext uri="{BB962C8B-B14F-4D97-AF65-F5344CB8AC3E}">
        <p14:creationId xmlns:p14="http://schemas.microsoft.com/office/powerpoint/2010/main" val="368408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Bottom-Up Approach to Profiling</a:t>
            </a:r>
          </a:p>
        </p:txBody>
      </p:sp>
      <p:sp>
        <p:nvSpPr>
          <p:cNvPr id="3" name="Content Placeholder 2"/>
          <p:cNvSpPr>
            <a:spLocks noGrp="1"/>
          </p:cNvSpPr>
          <p:nvPr>
            <p:ph idx="1"/>
          </p:nvPr>
        </p:nvSpPr>
        <p:spPr>
          <a:xfrm>
            <a:off x="838200" y="1825625"/>
            <a:ext cx="10515600" cy="3317875"/>
          </a:xfrm>
        </p:spPr>
        <p:txBody>
          <a:bodyPr>
            <a:normAutofit/>
          </a:bodyPr>
          <a:lstStyle/>
          <a:p>
            <a:r>
              <a:rPr lang="en-GB" dirty="0"/>
              <a:t>Is based on scientific theory and research</a:t>
            </a:r>
          </a:p>
          <a:p>
            <a:r>
              <a:rPr lang="en-GB" b="1" i="1" dirty="0">
                <a:hlinkClick r:id="rId3"/>
              </a:rPr>
              <a:t>David Canter </a:t>
            </a:r>
            <a:r>
              <a:rPr lang="en-GB" dirty="0"/>
              <a:t>– Main researcher in this field</a:t>
            </a:r>
          </a:p>
          <a:p>
            <a:pPr marL="0" indent="0">
              <a:buNone/>
            </a:pPr>
            <a:endParaRPr lang="en-GB" b="1" dirty="0"/>
          </a:p>
          <a:p>
            <a:pPr marL="0" indent="0">
              <a:buNone/>
            </a:pPr>
            <a:r>
              <a:rPr lang="en-GB" b="1" dirty="0"/>
              <a:t>Two main approaches in Bottom-Up Profiling</a:t>
            </a:r>
          </a:p>
          <a:p>
            <a:pPr marL="514350" indent="-514350">
              <a:buFont typeface="+mj-lt"/>
              <a:buAutoNum type="arabicPeriod"/>
            </a:pPr>
            <a:r>
              <a:rPr lang="en-GB" dirty="0"/>
              <a:t>Investigative Psychology</a:t>
            </a:r>
          </a:p>
          <a:p>
            <a:pPr marL="514350" indent="-514350">
              <a:buFont typeface="+mj-lt"/>
              <a:buAutoNum type="arabicPeriod"/>
            </a:pPr>
            <a:r>
              <a:rPr lang="en-GB" dirty="0"/>
              <a:t>Geographical Profiling</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5478191"/>
            <a:ext cx="6188530" cy="137322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188528" y="5478191"/>
            <a:ext cx="6003471" cy="1373229"/>
          </a:xfrm>
          <a:prstGeom prst="rect">
            <a:avLst/>
          </a:prstGeom>
        </p:spPr>
      </p:pic>
      <p:pic>
        <p:nvPicPr>
          <p:cNvPr id="6" name="Picture 5"/>
          <p:cNvPicPr>
            <a:picLocks noChangeAspect="1"/>
          </p:cNvPicPr>
          <p:nvPr/>
        </p:nvPicPr>
        <p:blipFill>
          <a:blip r:embed="rId5"/>
          <a:stretch>
            <a:fillRect/>
          </a:stretch>
        </p:blipFill>
        <p:spPr>
          <a:xfrm>
            <a:off x="7801449" y="1690688"/>
            <a:ext cx="4390550" cy="16347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076638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EC81BA-921A-4BCA-82C7-0AE982F39FAD}"/>
              </a:ext>
            </a:extLst>
          </p:cNvPr>
          <p:cNvSpPr>
            <a:spLocks noGrp="1"/>
          </p:cNvSpPr>
          <p:nvPr>
            <p:ph type="title"/>
          </p:nvPr>
        </p:nvSpPr>
        <p:spPr/>
        <p:txBody>
          <a:bodyPr/>
          <a:lstStyle/>
          <a:p>
            <a:r>
              <a:rPr lang="en-GB" b="1" dirty="0"/>
              <a:t>Bottom-up approach</a:t>
            </a:r>
          </a:p>
        </p:txBody>
      </p:sp>
      <p:sp>
        <p:nvSpPr>
          <p:cNvPr id="3" name="Content Placeholder 2">
            <a:extLst>
              <a:ext uri="{FF2B5EF4-FFF2-40B4-BE49-F238E27FC236}">
                <a16:creationId xmlns:a16="http://schemas.microsoft.com/office/drawing/2014/main" xmlns="" id="{62D0829E-A1C4-4039-955E-EBE3E848A97C}"/>
              </a:ext>
            </a:extLst>
          </p:cNvPr>
          <p:cNvSpPr>
            <a:spLocks noGrp="1"/>
          </p:cNvSpPr>
          <p:nvPr>
            <p:ph idx="1"/>
          </p:nvPr>
        </p:nvSpPr>
        <p:spPr/>
        <p:txBody>
          <a:bodyPr/>
          <a:lstStyle/>
          <a:p>
            <a:pPr marL="0" indent="0">
              <a:buNone/>
            </a:pPr>
            <a:r>
              <a:rPr lang="en-GB" sz="4000" b="1" dirty="0"/>
              <a:t>Unlike the FBI top down style of profiling the bottom-up approach does not use fixed typologies.</a:t>
            </a:r>
          </a:p>
          <a:p>
            <a:pPr marL="0" indent="0">
              <a:buNone/>
            </a:pPr>
            <a:endParaRPr lang="en-GB" sz="4000" b="1" dirty="0"/>
          </a:p>
          <a:p>
            <a:pPr marL="0" indent="0">
              <a:buNone/>
            </a:pPr>
            <a:r>
              <a:rPr lang="en-GB" sz="4000" b="1" dirty="0"/>
              <a:t>Instead it is ‘data driven’ which means the profile emerges from detailed crime scene analysis.</a:t>
            </a:r>
          </a:p>
          <a:p>
            <a:pPr marL="0" indent="0">
              <a:buNone/>
            </a:pPr>
            <a:endParaRPr lang="en-GB" sz="4000" b="1"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68900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8089" y="0"/>
            <a:ext cx="6292174" cy="954741"/>
          </a:xfrm>
        </p:spPr>
        <p:txBody>
          <a:bodyPr/>
          <a:lstStyle/>
          <a:p>
            <a:r>
              <a:rPr lang="en-GB" b="1" dirty="0">
                <a:solidFill>
                  <a:srgbClr val="FF0000"/>
                </a:solidFill>
              </a:rPr>
              <a:t>Investigative Psychology</a:t>
            </a:r>
          </a:p>
        </p:txBody>
      </p:sp>
      <p:sp>
        <p:nvSpPr>
          <p:cNvPr id="3" name="Content Placeholder 2"/>
          <p:cNvSpPr>
            <a:spLocks noGrp="1"/>
          </p:cNvSpPr>
          <p:nvPr>
            <p:ph idx="1"/>
          </p:nvPr>
        </p:nvSpPr>
        <p:spPr>
          <a:xfrm>
            <a:off x="433739" y="1223682"/>
            <a:ext cx="11031166" cy="4213033"/>
          </a:xfrm>
        </p:spPr>
        <p:txBody>
          <a:bodyPr>
            <a:normAutofit fontScale="47500" lnSpcReduction="20000"/>
          </a:bodyPr>
          <a:lstStyle/>
          <a:p>
            <a:pPr marL="0" indent="0">
              <a:buNone/>
            </a:pPr>
            <a:r>
              <a:rPr lang="en-GB" sz="6000" dirty="0"/>
              <a:t>Explores </a:t>
            </a:r>
            <a:r>
              <a:rPr lang="en-GB" sz="6000" b="1" dirty="0">
                <a:solidFill>
                  <a:srgbClr val="FF0000"/>
                </a:solidFill>
              </a:rPr>
              <a:t>patterns</a:t>
            </a:r>
            <a:r>
              <a:rPr lang="en-GB" sz="6000" dirty="0"/>
              <a:t> that occur across crime scenes. These patterns are then used to generate data about the offender. </a:t>
            </a:r>
          </a:p>
          <a:p>
            <a:pPr marL="0" indent="0">
              <a:buNone/>
            </a:pPr>
            <a:r>
              <a:rPr lang="en-GB" sz="5100" b="1" i="1" dirty="0"/>
              <a:t>There are 5 key assumptions:</a:t>
            </a:r>
          </a:p>
          <a:p>
            <a:pPr marL="0" indent="0">
              <a:buNone/>
            </a:pPr>
            <a:endParaRPr lang="en-GB" sz="5100" b="1" dirty="0"/>
          </a:p>
          <a:p>
            <a:pPr marL="514350" indent="-514350">
              <a:buFont typeface="+mj-lt"/>
              <a:buAutoNum type="arabicPeriod"/>
            </a:pPr>
            <a:r>
              <a:rPr lang="en-GB" sz="5000" b="1" u="sng" dirty="0"/>
              <a:t>There will be ‘Interpersonal coherence’ </a:t>
            </a:r>
            <a:r>
              <a:rPr lang="en-GB" sz="5000" dirty="0"/>
              <a:t>The offender will behave in the same way in their everyday life as they do at the crime scene. i.e. if they are violent at the crime scene they are likely to be violent in everyday life.</a:t>
            </a:r>
          </a:p>
          <a:p>
            <a:pPr marL="514350" indent="-514350">
              <a:buFont typeface="+mj-lt"/>
              <a:buAutoNum type="arabicPeriod"/>
            </a:pPr>
            <a:endParaRPr lang="en-GB" sz="5000" b="1" u="sng" dirty="0"/>
          </a:p>
          <a:p>
            <a:pPr marL="514350" indent="-514350">
              <a:buFont typeface="+mj-lt"/>
              <a:buAutoNum type="arabicPeriod"/>
            </a:pPr>
            <a:r>
              <a:rPr lang="en-GB" sz="5000" b="1" u="sng" dirty="0"/>
              <a:t>The time and place of the crime is important. </a:t>
            </a:r>
            <a:r>
              <a:rPr lang="en-GB" sz="5000" dirty="0"/>
              <a:t> It may indicate where the offender is living or type of employment, shift work, night work, weekends off etc.</a:t>
            </a:r>
          </a:p>
          <a:p>
            <a:pPr marL="0" indent="0">
              <a:buNone/>
            </a:pPr>
            <a:endParaRPr lang="en-GB" sz="5000" dirty="0"/>
          </a:p>
          <a:p>
            <a:pPr marL="0" indent="0">
              <a:buNone/>
            </a:pPr>
            <a:endParaRPr lang="en-GB" sz="5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78191"/>
            <a:ext cx="6188530" cy="137322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188528" y="5478191"/>
            <a:ext cx="6003471" cy="1373229"/>
          </a:xfrm>
          <a:prstGeom prst="rect">
            <a:avLst/>
          </a:prstGeom>
        </p:spPr>
      </p:pic>
      <p:pic>
        <p:nvPicPr>
          <p:cNvPr id="6" name="Picture 5"/>
          <p:cNvPicPr>
            <a:picLocks noChangeAspect="1"/>
          </p:cNvPicPr>
          <p:nvPr/>
        </p:nvPicPr>
        <p:blipFill>
          <a:blip r:embed="rId4"/>
          <a:stretch>
            <a:fillRect/>
          </a:stretch>
        </p:blipFill>
        <p:spPr>
          <a:xfrm rot="16780894">
            <a:off x="955426" y="6955"/>
            <a:ext cx="1078661" cy="1313237"/>
          </a:xfrm>
          <a:prstGeom prst="rect">
            <a:avLst/>
          </a:prstGeom>
        </p:spPr>
      </p:pic>
      <p:pic>
        <p:nvPicPr>
          <p:cNvPr id="7" name="Picture 2" descr="http://lh3.ggpht.com/_1wtadqGaaPs/TFGhYq_7KJI/AAAAAAAAMaE/Oc5-IU5uvtM/tmpF9_thumb_thumb.jpg?imgmax=8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7489" y="5478191"/>
            <a:ext cx="1693603" cy="1112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2732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1736" y="537023"/>
            <a:ext cx="11517549" cy="6186309"/>
          </a:xfrm>
          <a:prstGeom prst="rect">
            <a:avLst/>
          </a:prstGeom>
        </p:spPr>
        <p:txBody>
          <a:bodyPr wrap="square">
            <a:spAutoFit/>
          </a:bodyPr>
          <a:lstStyle/>
          <a:p>
            <a:r>
              <a:rPr lang="en-GB" sz="3600" b="1" dirty="0"/>
              <a:t>3. </a:t>
            </a:r>
            <a:r>
              <a:rPr lang="en-GB" sz="3600" b="1" u="sng" dirty="0"/>
              <a:t>Criminal characteristics and criminal career  </a:t>
            </a:r>
            <a:r>
              <a:rPr lang="en-GB" sz="3600" dirty="0"/>
              <a:t>- it is assumed that</a:t>
            </a:r>
            <a:r>
              <a:rPr lang="en-GB" sz="3600" b="1" dirty="0"/>
              <a:t> </a:t>
            </a:r>
            <a:r>
              <a:rPr lang="en-GB" sz="3600" dirty="0"/>
              <a:t>crimes follow a pattern which enable predictions of future behaviour</a:t>
            </a:r>
          </a:p>
          <a:p>
            <a:r>
              <a:rPr lang="en-GB" sz="3600" b="1" u="sng" dirty="0"/>
              <a:t>4. Forensic awareness - </a:t>
            </a:r>
            <a:r>
              <a:rPr lang="en-GB" sz="3600" dirty="0"/>
              <a:t>Certain behaviours deduced from the crime scene analysis may reveal awareness of particular police techniques which would aid profiling. E.g. </a:t>
            </a:r>
            <a:r>
              <a:rPr lang="en-GB" sz="3600" b="1" dirty="0">
                <a:solidFill>
                  <a:srgbClr val="FF0000"/>
                </a:solidFill>
              </a:rPr>
              <a:t>Davis et al (1997) </a:t>
            </a:r>
            <a:r>
              <a:rPr lang="en-GB" sz="3600" dirty="0"/>
              <a:t>found that rapists who conceal fingerprints often have a previous conviction for burglary.</a:t>
            </a:r>
          </a:p>
          <a:p>
            <a:r>
              <a:rPr lang="en-GB" sz="3600" b="1" u="sng" dirty="0"/>
              <a:t>5. Small space analysis - </a:t>
            </a:r>
            <a:r>
              <a:rPr lang="en-GB" sz="3600" dirty="0"/>
              <a:t>Data about crime scenes and offender characteristics can be </a:t>
            </a:r>
            <a:r>
              <a:rPr lang="en-GB" sz="3600" b="1" dirty="0"/>
              <a:t>correlated</a:t>
            </a:r>
            <a:r>
              <a:rPr lang="en-GB" sz="3600" dirty="0"/>
              <a:t> and analysed to reveal underlying themes. </a:t>
            </a:r>
          </a:p>
        </p:txBody>
      </p:sp>
    </p:spTree>
    <p:extLst>
      <p:ext uri="{BB962C8B-B14F-4D97-AF65-F5344CB8AC3E}">
        <p14:creationId xmlns:p14="http://schemas.microsoft.com/office/powerpoint/2010/main" val="36158603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4022F6-745A-4875-8291-B493511ECE4C}"/>
              </a:ext>
            </a:extLst>
          </p:cNvPr>
          <p:cNvSpPr>
            <a:spLocks noGrp="1"/>
          </p:cNvSpPr>
          <p:nvPr>
            <p:ph type="title"/>
          </p:nvPr>
        </p:nvSpPr>
        <p:spPr/>
        <p:txBody>
          <a:bodyPr/>
          <a:lstStyle/>
          <a:p>
            <a:r>
              <a:rPr lang="en-GB" b="1" dirty="0"/>
              <a:t>Statistical analysis is large part of Investigative Psychology </a:t>
            </a:r>
          </a:p>
        </p:txBody>
      </p:sp>
      <p:sp>
        <p:nvSpPr>
          <p:cNvPr id="3" name="Content Placeholder 2">
            <a:extLst>
              <a:ext uri="{FF2B5EF4-FFF2-40B4-BE49-F238E27FC236}">
                <a16:creationId xmlns:a16="http://schemas.microsoft.com/office/drawing/2014/main" xmlns="" id="{B1346783-7789-4956-98D3-8EFFED52B444}"/>
              </a:ext>
            </a:extLst>
          </p:cNvPr>
          <p:cNvSpPr>
            <a:spLocks noGrp="1"/>
          </p:cNvSpPr>
          <p:nvPr>
            <p:ph idx="1"/>
          </p:nvPr>
        </p:nvSpPr>
        <p:spPr/>
        <p:txBody>
          <a:bodyPr/>
          <a:lstStyle/>
          <a:p>
            <a:r>
              <a:rPr lang="en-GB" dirty="0"/>
              <a:t>Statistical analysis enables the profiler to detect specific patterns of behaviour.</a:t>
            </a:r>
          </a:p>
          <a:p>
            <a:endParaRPr lang="en-GB" dirty="0"/>
          </a:p>
          <a:p>
            <a:r>
              <a:rPr lang="en-GB" dirty="0"/>
              <a:t>A statistical data base has already been developed, and this is used as a baseline to compare against.</a:t>
            </a:r>
          </a:p>
          <a:p>
            <a:endParaRPr lang="en-GB" dirty="0"/>
          </a:p>
          <a:p>
            <a:r>
              <a:rPr lang="en-GB" dirty="0"/>
              <a:t>Features of an offence can be matched against the data base which will flag up statistically likely probabilities of other characteristics the offender may have, like age, occupation etc </a:t>
            </a:r>
          </a:p>
        </p:txBody>
      </p:sp>
    </p:spTree>
    <p:extLst>
      <p:ext uri="{BB962C8B-B14F-4D97-AF65-F5344CB8AC3E}">
        <p14:creationId xmlns:p14="http://schemas.microsoft.com/office/powerpoint/2010/main" val="622801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solidFill>
                  <a:srgbClr val="00B050"/>
                </a:solidFill>
              </a:rPr>
              <a:t>Geographical Profiling</a:t>
            </a:r>
            <a:br>
              <a:rPr lang="en-GB" b="1" dirty="0">
                <a:solidFill>
                  <a:srgbClr val="00B050"/>
                </a:solidFill>
              </a:rPr>
            </a:br>
            <a:r>
              <a:rPr lang="en-GB" sz="2700" dirty="0"/>
              <a:t>------ 	</a:t>
            </a:r>
            <a:r>
              <a:rPr lang="en-GB" sz="2700" i="1" dirty="0"/>
              <a:t>Criminals reveal themselves by the locations they choose. </a:t>
            </a:r>
            <a:br>
              <a:rPr lang="en-GB" sz="2700" i="1" dirty="0"/>
            </a:br>
            <a:endParaRPr lang="en-GB" sz="2700" dirty="0"/>
          </a:p>
        </p:txBody>
      </p:sp>
      <p:sp>
        <p:nvSpPr>
          <p:cNvPr id="3" name="Content Placeholder 2"/>
          <p:cNvSpPr>
            <a:spLocks noGrp="1"/>
          </p:cNvSpPr>
          <p:nvPr>
            <p:ph idx="1"/>
          </p:nvPr>
        </p:nvSpPr>
        <p:spPr>
          <a:xfrm>
            <a:off x="830036" y="2080222"/>
            <a:ext cx="10515600" cy="4351338"/>
          </a:xfrm>
        </p:spPr>
        <p:txBody>
          <a:bodyPr>
            <a:normAutofit/>
          </a:bodyPr>
          <a:lstStyle/>
          <a:p>
            <a:pPr marL="0" indent="0" algn="ctr">
              <a:buNone/>
            </a:pPr>
            <a:r>
              <a:rPr lang="en-GB" sz="3600" dirty="0"/>
              <a:t>Is a form of bottom up profiling based on the </a:t>
            </a:r>
            <a:r>
              <a:rPr lang="en-GB" sz="3600" b="1" dirty="0"/>
              <a:t>locations</a:t>
            </a:r>
            <a:r>
              <a:rPr lang="en-GB" sz="3600" dirty="0"/>
              <a:t> of a series of crimes. </a:t>
            </a:r>
          </a:p>
          <a:p>
            <a:pPr marL="0" indent="0" algn="ctr">
              <a:buNone/>
            </a:pPr>
            <a:r>
              <a:rPr lang="en-GB" sz="3600" dirty="0"/>
              <a:t>It analyses the </a:t>
            </a:r>
            <a:r>
              <a:rPr lang="en-GB" sz="3600" b="1" dirty="0"/>
              <a:t>spatial relationships </a:t>
            </a:r>
            <a:r>
              <a:rPr lang="en-GB" sz="3600" dirty="0"/>
              <a:t>between different crime scenes and how they might reveal the offender’s place of residence.</a:t>
            </a:r>
          </a:p>
          <a:p>
            <a:pPr marL="0" indent="0" algn="ctr">
              <a:buNone/>
            </a:pPr>
            <a:endParaRPr lang="en-GB" sz="36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78191"/>
            <a:ext cx="6188530" cy="137322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188528" y="5478191"/>
            <a:ext cx="6003471" cy="1373229"/>
          </a:xfrm>
          <a:prstGeom prst="rect">
            <a:avLst/>
          </a:prstGeom>
        </p:spPr>
      </p:pic>
      <p:pic>
        <p:nvPicPr>
          <p:cNvPr id="6" name="Picture 5"/>
          <p:cNvPicPr>
            <a:picLocks noChangeAspect="1"/>
          </p:cNvPicPr>
          <p:nvPr/>
        </p:nvPicPr>
        <p:blipFill>
          <a:blip r:embed="rId4"/>
          <a:stretch>
            <a:fillRect/>
          </a:stretch>
        </p:blipFill>
        <p:spPr>
          <a:xfrm>
            <a:off x="10106441" y="170357"/>
            <a:ext cx="2085558" cy="17150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9930906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486" y="0"/>
            <a:ext cx="10515600" cy="1325563"/>
          </a:xfrm>
        </p:spPr>
        <p:txBody>
          <a:bodyPr/>
          <a:lstStyle/>
          <a:p>
            <a:r>
              <a:rPr lang="en-GB" b="1" u="sng" dirty="0"/>
              <a:t>Geographical Profiling </a:t>
            </a:r>
          </a:p>
        </p:txBody>
      </p:sp>
      <p:sp>
        <p:nvSpPr>
          <p:cNvPr id="3" name="Content Placeholder 2"/>
          <p:cNvSpPr>
            <a:spLocks noGrp="1"/>
          </p:cNvSpPr>
          <p:nvPr>
            <p:ph idx="1"/>
          </p:nvPr>
        </p:nvSpPr>
        <p:spPr>
          <a:xfrm>
            <a:off x="493319" y="1083488"/>
            <a:ext cx="6464072" cy="4351338"/>
          </a:xfrm>
        </p:spPr>
        <p:txBody>
          <a:bodyPr>
            <a:normAutofit/>
          </a:bodyPr>
          <a:lstStyle/>
          <a:p>
            <a:pPr marL="0" indent="0">
              <a:buNone/>
            </a:pPr>
            <a:r>
              <a:rPr lang="en-GB" sz="2800" b="1" dirty="0" err="1">
                <a:solidFill>
                  <a:srgbClr val="FF0000"/>
                </a:solidFill>
                <a:effectLst>
                  <a:outerShdw blurRad="38100" dist="38100" dir="2700000" algn="tl">
                    <a:srgbClr val="000000">
                      <a:alpha val="43137"/>
                    </a:srgbClr>
                  </a:outerShdw>
                </a:effectLst>
              </a:rPr>
              <a:t>Rossmo</a:t>
            </a:r>
            <a:r>
              <a:rPr lang="en-GB" sz="2800" b="1" dirty="0">
                <a:solidFill>
                  <a:srgbClr val="FF0000"/>
                </a:solidFill>
                <a:effectLst>
                  <a:outerShdw blurRad="38100" dist="38100" dir="2700000" algn="tl">
                    <a:srgbClr val="000000">
                      <a:alpha val="43137"/>
                    </a:srgbClr>
                  </a:outerShdw>
                </a:effectLst>
              </a:rPr>
              <a:t> (1997) </a:t>
            </a:r>
            <a:r>
              <a:rPr lang="en-GB" sz="2800" dirty="0">
                <a:solidFill>
                  <a:schemeClr val="tx1"/>
                </a:solidFill>
              </a:rPr>
              <a:t>believed</a:t>
            </a:r>
            <a:r>
              <a:rPr lang="en-GB" sz="2800" dirty="0">
                <a:solidFill>
                  <a:schemeClr val="tx1"/>
                </a:solidFill>
                <a:effectLst>
                  <a:outerShdw blurRad="38100" dist="38100" dir="2700000" algn="tl">
                    <a:srgbClr val="000000">
                      <a:alpha val="43137"/>
                    </a:srgbClr>
                  </a:outerShdw>
                </a:effectLst>
              </a:rPr>
              <a:t> </a:t>
            </a:r>
            <a:r>
              <a:rPr lang="en-GB" sz="2800" dirty="0">
                <a:solidFill>
                  <a:schemeClr val="tx1"/>
                </a:solidFill>
              </a:rPr>
              <a:t>an offender’s operational base for possible future offences are revealed by the geographical location of their previous crimes. </a:t>
            </a:r>
          </a:p>
        </p:txBody>
      </p:sp>
      <p:pic>
        <p:nvPicPr>
          <p:cNvPr id="3074" name="Picture 2" descr="http://www.scenacriminis.com/wp-content/uploads/2014/11/mapnimbus_crim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932" y="2749764"/>
            <a:ext cx="5935846" cy="3787223"/>
          </a:xfrm>
          <a:prstGeom prst="rect">
            <a:avLst/>
          </a:prstGeom>
          <a:noFill/>
          <a:extLst>
            <a:ext uri="{909E8E84-426E-40DD-AFC4-6F175D3DCCD1}">
              <a14:hiddenFill xmlns:a14="http://schemas.microsoft.com/office/drawing/2010/main">
                <a:solidFill>
                  <a:srgbClr val="FFFFFF"/>
                </a:solidFill>
              </a14:hiddenFill>
            </a:ext>
          </a:extLst>
        </p:spPr>
      </p:pic>
      <p:sp>
        <p:nvSpPr>
          <p:cNvPr id="6" name="Folded Corner 5"/>
          <p:cNvSpPr/>
          <p:nvPr/>
        </p:nvSpPr>
        <p:spPr>
          <a:xfrm>
            <a:off x="7186535" y="243849"/>
            <a:ext cx="3732551" cy="6293138"/>
          </a:xfrm>
          <a:prstGeom prst="foldedCorner">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4800" b="1" dirty="0"/>
              <a:t>Key terms</a:t>
            </a:r>
          </a:p>
          <a:p>
            <a:pPr algn="ctr"/>
            <a:r>
              <a:rPr lang="en-GB" sz="2400" dirty="0"/>
              <a:t>Locatedness</a:t>
            </a:r>
          </a:p>
          <a:p>
            <a:pPr algn="ctr"/>
            <a:r>
              <a:rPr lang="en-GB" sz="2400" dirty="0"/>
              <a:t>Crime location choice</a:t>
            </a:r>
          </a:p>
          <a:p>
            <a:pPr algn="ctr"/>
            <a:r>
              <a:rPr lang="en-GB" sz="2400" dirty="0"/>
              <a:t>Centrality </a:t>
            </a:r>
          </a:p>
          <a:p>
            <a:pPr algn="ctr"/>
            <a:r>
              <a:rPr lang="en-GB" sz="2400" dirty="0"/>
              <a:t>Comparative Case analysis</a:t>
            </a:r>
          </a:p>
          <a:p>
            <a:pPr algn="ctr"/>
            <a:endParaRPr lang="en-GB" sz="2400" dirty="0"/>
          </a:p>
          <a:p>
            <a:pPr algn="ctr"/>
            <a:r>
              <a:rPr lang="en-GB" sz="2400" b="1" dirty="0"/>
              <a:t>See tutor2U pack for further information </a:t>
            </a:r>
          </a:p>
        </p:txBody>
      </p:sp>
    </p:spTree>
    <p:extLst>
      <p:ext uri="{BB962C8B-B14F-4D97-AF65-F5344CB8AC3E}">
        <p14:creationId xmlns:p14="http://schemas.microsoft.com/office/powerpoint/2010/main" val="32077817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1810B0-02A2-4926-B286-42E0FBD6C27F}"/>
              </a:ext>
            </a:extLst>
          </p:cNvPr>
          <p:cNvSpPr>
            <a:spLocks noGrp="1"/>
          </p:cNvSpPr>
          <p:nvPr>
            <p:ph type="title"/>
          </p:nvPr>
        </p:nvSpPr>
        <p:spPr>
          <a:xfrm>
            <a:off x="349625" y="629266"/>
            <a:ext cx="3950772" cy="1676603"/>
          </a:xfrm>
        </p:spPr>
        <p:txBody>
          <a:bodyPr>
            <a:normAutofit/>
          </a:bodyPr>
          <a:lstStyle/>
          <a:p>
            <a:r>
              <a:rPr lang="en-GB" b="1" dirty="0"/>
              <a:t>Crime Mapping</a:t>
            </a:r>
          </a:p>
        </p:txBody>
      </p:sp>
      <p:sp>
        <p:nvSpPr>
          <p:cNvPr id="3" name="Content Placeholder 2">
            <a:extLst>
              <a:ext uri="{FF2B5EF4-FFF2-40B4-BE49-F238E27FC236}">
                <a16:creationId xmlns:a16="http://schemas.microsoft.com/office/drawing/2014/main" xmlns="" id="{09A27169-32EE-449D-9CC1-5BCD4FD25194}"/>
              </a:ext>
            </a:extLst>
          </p:cNvPr>
          <p:cNvSpPr>
            <a:spLocks noGrp="1"/>
          </p:cNvSpPr>
          <p:nvPr>
            <p:ph idx="1"/>
          </p:nvPr>
        </p:nvSpPr>
        <p:spPr>
          <a:xfrm>
            <a:off x="447224" y="2012779"/>
            <a:ext cx="4487845" cy="4204447"/>
          </a:xfrm>
        </p:spPr>
        <p:txBody>
          <a:bodyPr>
            <a:normAutofit fontScale="92500" lnSpcReduction="20000"/>
          </a:bodyPr>
          <a:lstStyle/>
          <a:p>
            <a:pPr marL="0" indent="0">
              <a:buNone/>
            </a:pPr>
            <a:r>
              <a:rPr lang="en-GB" sz="3200" dirty="0"/>
              <a:t>The locations of the crime are used to infer the home or operational base of the offender.</a:t>
            </a:r>
          </a:p>
          <a:p>
            <a:pPr marL="0" indent="0">
              <a:buNone/>
            </a:pPr>
            <a:endParaRPr lang="en-GB" sz="3200" dirty="0"/>
          </a:p>
          <a:p>
            <a:pPr marL="0" indent="0">
              <a:buNone/>
            </a:pPr>
            <a:r>
              <a:rPr lang="en-GB" sz="3200" dirty="0"/>
              <a:t>Crime mapping is used alongside investigative psychology to develop hypotheses about the offender and their habitual way of working (modus operandi).</a:t>
            </a:r>
          </a:p>
          <a:p>
            <a:pPr marL="0" indent="0">
              <a:buNone/>
            </a:pPr>
            <a:endParaRPr lang="en-GB" sz="3200" dirty="0"/>
          </a:p>
          <a:p>
            <a:pPr marL="0" indent="0">
              <a:buNone/>
            </a:pPr>
            <a:endParaRPr lang="en-GB" sz="1800" dirty="0"/>
          </a:p>
        </p:txBody>
      </p:sp>
      <p:pic>
        <p:nvPicPr>
          <p:cNvPr id="5" name="Picture 4">
            <a:extLst>
              <a:ext uri="{FF2B5EF4-FFF2-40B4-BE49-F238E27FC236}">
                <a16:creationId xmlns:a16="http://schemas.microsoft.com/office/drawing/2014/main" xmlns="" id="{028B5049-5C56-4665-9E2A-3AA9A388634E}"/>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rcRect r="-2" b="764"/>
          <a:stretch/>
        </p:blipFill>
        <p:spPr>
          <a:xfrm>
            <a:off x="4834646" y="10"/>
            <a:ext cx="7357353" cy="6857990"/>
          </a:xfrm>
          <a:prstGeom prst="rect">
            <a:avLst/>
          </a:prstGeom>
          <a:effectLst/>
        </p:spPr>
      </p:pic>
    </p:spTree>
    <p:custDataLst>
      <p:tags r:id="rId1"/>
    </p:custDataLst>
    <p:extLst>
      <p:ext uri="{BB962C8B-B14F-4D97-AF65-F5344CB8AC3E}">
        <p14:creationId xmlns:p14="http://schemas.microsoft.com/office/powerpoint/2010/main" val="24617571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78191"/>
            <a:ext cx="6188530" cy="137322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188528" y="5478191"/>
            <a:ext cx="6003471" cy="1373229"/>
          </a:xfrm>
          <a:prstGeom prst="rect">
            <a:avLst/>
          </a:prstGeom>
        </p:spPr>
      </p:pic>
      <p:pic>
        <p:nvPicPr>
          <p:cNvPr id="6" name="Picture 5"/>
          <p:cNvPicPr>
            <a:picLocks noChangeAspect="1"/>
          </p:cNvPicPr>
          <p:nvPr/>
        </p:nvPicPr>
        <p:blipFill>
          <a:blip r:embed="rId4">
            <a:duotone>
              <a:schemeClr val="accent5">
                <a:shade val="45000"/>
                <a:satMod val="135000"/>
              </a:schemeClr>
              <a:prstClr val="white"/>
            </a:duotone>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480989" y="1757337"/>
            <a:ext cx="4750621" cy="3365979"/>
          </a:xfrm>
          <a:prstGeom prst="rect">
            <a:avLst/>
          </a:prstGeom>
        </p:spPr>
      </p:pic>
      <p:sp>
        <p:nvSpPr>
          <p:cNvPr id="7" name="Title 1"/>
          <p:cNvSpPr>
            <a:spLocks noGrp="1"/>
          </p:cNvSpPr>
          <p:nvPr>
            <p:ph type="title"/>
          </p:nvPr>
        </p:nvSpPr>
        <p:spPr>
          <a:xfrm>
            <a:off x="252133" y="73612"/>
            <a:ext cx="7886700" cy="1325563"/>
          </a:xfrm>
        </p:spPr>
        <p:txBody>
          <a:bodyPr/>
          <a:lstStyle/>
          <a:p>
            <a:r>
              <a:rPr lang="en-GB" dirty="0"/>
              <a:t>Geographical Profiling</a:t>
            </a:r>
          </a:p>
        </p:txBody>
      </p:sp>
      <p:sp>
        <p:nvSpPr>
          <p:cNvPr id="8" name="Content Placeholder 2"/>
          <p:cNvSpPr>
            <a:spLocks noGrp="1"/>
          </p:cNvSpPr>
          <p:nvPr>
            <p:ph idx="1"/>
          </p:nvPr>
        </p:nvSpPr>
        <p:spPr>
          <a:xfrm>
            <a:off x="6360460" y="678376"/>
            <a:ext cx="5039446" cy="4176011"/>
          </a:xfrm>
        </p:spPr>
        <p:txBody>
          <a:bodyPr/>
          <a:lstStyle/>
          <a:p>
            <a:pPr marL="0" indent="0">
              <a:buNone/>
            </a:pPr>
            <a:r>
              <a:rPr lang="en-GB" sz="3600" b="1" dirty="0"/>
              <a:t>Circle Theory: Canter &amp; Larkin (1993)</a:t>
            </a:r>
          </a:p>
          <a:p>
            <a:pPr marL="0" indent="0">
              <a:buNone/>
            </a:pPr>
            <a:r>
              <a:rPr lang="en-GB" sz="3600" dirty="0"/>
              <a:t>Offenders have a spatial mind-set and they commit crimes within a geographical ‘circle’.</a:t>
            </a:r>
          </a:p>
          <a:p>
            <a:pPr marL="0" indent="0">
              <a:buNone/>
            </a:pPr>
            <a:endParaRPr lang="en-GB" sz="1000" dirty="0"/>
          </a:p>
        </p:txBody>
      </p:sp>
      <p:sp>
        <p:nvSpPr>
          <p:cNvPr id="9" name="Rectangle 8"/>
          <p:cNvSpPr/>
          <p:nvPr/>
        </p:nvSpPr>
        <p:spPr>
          <a:xfrm>
            <a:off x="123879" y="1028561"/>
            <a:ext cx="6972757" cy="400110"/>
          </a:xfrm>
          <a:prstGeom prst="rect">
            <a:avLst/>
          </a:prstGeom>
        </p:spPr>
        <p:txBody>
          <a:bodyPr wrap="square">
            <a:spAutoFit/>
          </a:bodyPr>
          <a:lstStyle/>
          <a:p>
            <a:r>
              <a:rPr lang="en-GB" sz="2000" i="1" dirty="0">
                <a:solidFill>
                  <a:prstClr val="black"/>
                </a:solidFill>
              </a:rPr>
              <a:t>Criminals reveal themselves by the locations they choose. </a:t>
            </a:r>
          </a:p>
        </p:txBody>
      </p:sp>
    </p:spTree>
    <p:extLst>
      <p:ext uri="{BB962C8B-B14F-4D97-AF65-F5344CB8AC3E}">
        <p14:creationId xmlns:p14="http://schemas.microsoft.com/office/powerpoint/2010/main" val="917812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78191"/>
            <a:ext cx="6188530" cy="137322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188528" y="5478191"/>
            <a:ext cx="6003471" cy="1373229"/>
          </a:xfrm>
          <a:prstGeom prst="rect">
            <a:avLst/>
          </a:prstGeom>
        </p:spPr>
      </p:pic>
      <p:sp>
        <p:nvSpPr>
          <p:cNvPr id="11" name="Title 1"/>
          <p:cNvSpPr>
            <a:spLocks noGrp="1"/>
          </p:cNvSpPr>
          <p:nvPr>
            <p:ph type="title"/>
          </p:nvPr>
        </p:nvSpPr>
        <p:spPr>
          <a:xfrm>
            <a:off x="1499848" y="420886"/>
            <a:ext cx="7886700" cy="994172"/>
          </a:xfrm>
        </p:spPr>
        <p:txBody>
          <a:bodyPr/>
          <a:lstStyle/>
          <a:p>
            <a:r>
              <a:rPr lang="en-GB" b="1" dirty="0"/>
              <a:t>Marauders and Commuters</a:t>
            </a:r>
            <a:r>
              <a:rPr lang="en-GB" dirty="0"/>
              <a:t> </a:t>
            </a:r>
          </a:p>
        </p:txBody>
      </p:sp>
      <p:sp>
        <p:nvSpPr>
          <p:cNvPr id="12" name="Content Placeholder 2"/>
          <p:cNvSpPr>
            <a:spLocks noGrp="1"/>
          </p:cNvSpPr>
          <p:nvPr>
            <p:ph idx="1"/>
          </p:nvPr>
        </p:nvSpPr>
        <p:spPr>
          <a:xfrm>
            <a:off x="488031" y="1465504"/>
            <a:ext cx="6003471" cy="4376397"/>
          </a:xfrm>
        </p:spPr>
        <p:txBody>
          <a:bodyPr>
            <a:normAutofit/>
          </a:bodyPr>
          <a:lstStyle/>
          <a:p>
            <a:pPr marL="0" indent="0">
              <a:buNone/>
            </a:pPr>
            <a:r>
              <a:rPr lang="en-GB" sz="2600" b="1" dirty="0"/>
              <a:t>Circle Theory </a:t>
            </a:r>
            <a:r>
              <a:rPr lang="en-GB" sz="2600" dirty="0"/>
              <a:t>proposes two models of offender behaviour. People operate within a limited spatial mind set that creates imagined boundaries in which crimes are likely to be committed. </a:t>
            </a:r>
            <a:r>
              <a:rPr lang="en-GB" sz="2600" u="sng" dirty="0"/>
              <a:t> </a:t>
            </a:r>
          </a:p>
          <a:p>
            <a:pPr marL="0" indent="0">
              <a:buNone/>
            </a:pPr>
            <a:r>
              <a:rPr lang="en-GB" sz="2200" b="1" u="sng" dirty="0">
                <a:solidFill>
                  <a:schemeClr val="accent1">
                    <a:lumMod val="50000"/>
                  </a:schemeClr>
                </a:solidFill>
              </a:rPr>
              <a:t>The Marauder: </a:t>
            </a:r>
            <a:r>
              <a:rPr lang="en-GB" sz="2200" dirty="0">
                <a:solidFill>
                  <a:schemeClr val="accent1">
                    <a:lumMod val="50000"/>
                  </a:schemeClr>
                </a:solidFill>
              </a:rPr>
              <a:t>the offender operates in close proximity to their home base. </a:t>
            </a:r>
            <a:endParaRPr lang="en-GB" sz="2200" u="sng" dirty="0">
              <a:solidFill>
                <a:schemeClr val="accent1">
                  <a:lumMod val="50000"/>
                </a:schemeClr>
              </a:solidFill>
            </a:endParaRPr>
          </a:p>
          <a:p>
            <a:pPr marL="0" indent="0">
              <a:buNone/>
            </a:pPr>
            <a:r>
              <a:rPr lang="en-GB" sz="2200" b="1" u="sng" dirty="0">
                <a:solidFill>
                  <a:srgbClr val="7030A0"/>
                </a:solidFill>
              </a:rPr>
              <a:t>The Commuters: </a:t>
            </a:r>
            <a:r>
              <a:rPr lang="en-GB" sz="2200" dirty="0">
                <a:solidFill>
                  <a:srgbClr val="7030A0"/>
                </a:solidFill>
              </a:rPr>
              <a:t>the offender is likely to have travelled a distance away from their usual residence. </a:t>
            </a:r>
            <a:endParaRPr lang="en-GB" sz="2200" b="1" dirty="0">
              <a:solidFill>
                <a:srgbClr val="7030A0"/>
              </a:solidFill>
            </a:endParaRPr>
          </a:p>
          <a:p>
            <a:pPr marL="0" indent="0">
              <a:buNone/>
            </a:pPr>
            <a:endParaRPr lang="en-GB" b="1" dirty="0"/>
          </a:p>
        </p:txBody>
      </p:sp>
      <p:sp>
        <p:nvSpPr>
          <p:cNvPr id="13" name="AutoShape 6" descr="data:image/jpeg;base64,/9j/4AAQSkZJRgABAQAAAQABAAD/2wCEAAkGBxQSEhUSExQWFhUXGCIYGRgYGR0gIBsfIx8gHiIiHSAfHyshHCInISAiJDEhJikrLjIvHx8zODMsNygtLisBCgoKDg0OGxAQGy8lICU1LS0tLzUtLy8tLS0tLS0tLS0tLy8tLS0tLS0tLS0tLS0tLS0tLS0tLS0tLS0tLS0tLf/AABEIANwA5gMBIgACEQEDEQH/xAAbAAACAgMBAAAAAAAAAAAAAAAEBQMGAAECB//EAD8QAAICAQIGAQMDAwIEAwcFAAECAxESBCEABRMiMUFRBjJhFCNCUnGBM5FDYqGxFRaCU3LB0eHw8SQ0Y3OS/8QAGAEAAwEBAAAAAAAAAAAAAAAAAAECAwT/xAArEQACAgICAQMCBgMBAAAAAAAAAQIRITEDEkFRcfBhkRMigaHR8QQysRT/2gAMAwEAAhEDEQA/AKsIhZjbJJWINOhRwMWXa1BYDyDTUVB3s2t5vkWQMSoAUEbUAVW96B87lSDTZfJqylJJyunjiVjiXHTUZhRQssz9wBc9u+73RrhLzbNSzmKQKtgWD623/kNx5Ye/J4wkzq4o2yf6L00ojkmWBZc36QXEEUFyFkHZcmW2N0EIqzx3zvmz6dUjjA0tt39IdMEsxGRUjb9tVam8Zfji9/S2lGn0cKsMTjkw32ZzZB97XX4r8cB/Uf0/1iZ4kzIGUiDfMDawPbAevYArcAHmU1KeTpcHGFpnnsn1PrZqzmaRKzAkuhRoUQfu9/O/EnL/AKnkalyxbKNlqYqD3C1J2C7bH0LPEjcngbcKFsWCpIu/e3/3XBn039PwfqokKmRWeir0y0EZqojcbVv+Pzx1HI2notXNvqNdRgG68LYE4wzIFok1dqQxFHcbb7WO7iLQyxz6yDH9QCqBQpdCpwBIZzWd+LIO5xvhL9U/T+jad1iRYSgAIPahaxuK9BWsmxe1eKY/k/0VpIysupWSANGCEfUqHYmj+2qYuwvYFmC7ngpVgm2AfWCudXKYZXbbIjvIDL2lVpgLtfGwu9/iPQfTesm71D0SFDygxr5IsM8ndt/6jY2J2BckMcD/AP6GBlZtzPPGdRJZP8c2EMfgDI2fHdsaG1HJdYdQsj6t5XY4ZmmKg/AYnY7bJVe9uDCFljKDkSRydGXWrnajGCJ5O4glbZgqhgAfkgf3Fsvq3mKrH0m0EssSkAu8gAYgijjEMqLCzZX/ACDxUeScr1zvUes3yByYuRVkBlFFWumHnwB4scE885vqivTlliaM7N+wy0AQRYD+KpvI281vR5H4O9LzeRaki5dGoZsA3TkcllOABaSQ7g7Amvf5qRfqOcdgg0yKD1P9HShb37h5BIprqyKPjgXWRcwPcWuIbqywRkZM6/xLWe67uwCoq9uEkUc5JDtjj5LpAALHyQSTRP8A6bvYHh7Fov8ADzPUw9PWTRad4gzWYoYy4OLg/agKkEUTdjcHYE8DTczV3lkOlhKBixCwvnu5WmKahcWs72NhZNA8JeTcmk1EkSyTSNCzOxCOwrAb9oRMWyIo7nyNve+e/TiLrTAWMoNYIWzksrZH7klGgpPj2L/KvIUNtXLy0yYyiSBA2Jx1Me6kHuwYFsdhsrk7ja7oX6z1Wi1w036TWxq0LWv6hZYlIoUOoUK3aj7iPe/C3QcviVxEFYtkVJKpGqlQSd1jLHdWF368GxxrmOhjmtAWMeZKPZBK2Sh7r8gr5H/fh4EN/reDValoVTRsiMf9ZmQxsPuFvEWXGsvJ/kfnhZHptY8887zxxPEskrNHHkFKARkJmd7UEA/j88EaCSbSf6UssaqFBw38WRYBtvgggiiPJ4sc8kephlk1UTxW6RM8Q6ckn2m2tVVx3kMKUiiATQPBjwMpv03ycNMwkk1DNQjURyY/cSzZAUcbC+/kk7DgZOTQyO7KjMSCyq2bk2wZbqzWCuCx/wA71xduTcngqV4ZUmiSOzIv+srhSGaRTTJuq4gWhsn88LeUfTEmoiyVishJAyFLiEI8qSPuPkCzkw3F0N1sEr0b+i/p7TzagZRKFCs9AfNCiRXi/jevXHoOrjbSwSSRHIIjP02Qb4i8VK41deWy485m0+o0MqGQKrEEho3yHaR5BCn37Hof249a08wkjUsNmUEg/kbjjOXqaR9Co/8AnIiURPCbZwARtsWIGzDIkgBqA8MvyeEPMtYZ9RnLMYEEOJh6hKmU9VcG3FUKLdhoj2K4G1WrMephsxtIESOINmRlGTEWIWhZcUTRKgex4E1rwPrDHK8WTTqrAdUAsXxk7Gtab5r2zbjikiWyHmAYLkWDAxB7vKx3Eb217f8AM3jyfJZcv0UJDyPqJYCaUGPJWcKKJPZ3C9vfjzvXAfOdXpZHMhQxqkZuN2lUdzlvETDJcSapt7o0RjwX9RacRlFnj0sXbalGnQeDswRrfet7utq8EMRFziCBYgseoeYCTuM3dicRQAdQlULvyN68txrgTk6af925IJI7Um+uwBOYSgSTRRctyd2IuqvODQDzleoblyaxpSTOyFITjQCg4q5AcgZu4+0kUF8HijJKQ8Zkd6DAscmJxXube7+1Sa8cOOYczxgMJQFDIJDuCUIUeJY2aMAghsfzvseF3KYxJJlE8jUVTZAcSxu2I7CuKlSNvu/xxnLZ08SqFli1H1DqnjljkCLa4/bizdQ4ggZOtYhzkr+Vrhv9Ec5eKLURgK3TRTCGarZsqiG3iwNhZF14rita3laxdKAdMMZB3Rw4A3+2ufdd2W3UEUTsOGY5HKnVgVRLJhk6K+3eVWhmVvsWwSKu/dcKMY0RySlo39QcmlUPqD08Got0R2hmrJgCxKoT5O++9CyQByzRySSEAUERmdmYIqLaqxZzslBmbzZo+eLNybRTawBJxOkMGSs2WPUb7QpIP7rLTArlibBa+M55y9wV00KkQDpkRRNTiy2Ty2p6t4hbPi/C13ap+pjXoQc0n/RPUKdadgrHUSNEK/iMQ7AJdUJH3J2AHjhKsGpkyd4nYt5bNJCW/OLksa/3ocRvzIyYz9TIhmdGJsgWTW/8Qdq8bAcL4XViEEjdjKQoIu1xxOP4AUAV4HiuARvXWls6MjkhFFU1qpCtjQYA5sLuqBJDXwN1FukpKdnNrQAIWNT6o1lRPzYutjOYKsuMjuc5KdgNqsdQEG72GN3/AFrV7ga0cp08yO1ylQtqzmsnTJhdGwuGIFD8jweGA/Gt6Q0LWQEiaeRQ1WGBZQb9ZCh8XwJ9TaxdTMGS1Q4qLB2G5yIF7EN/8x5HDz6ImEkkodBmKkJNGrOwU+ayUkD0fGwACTnfMY/1XWigoxnEZBSCQ+JNBr8WQd7pdgfMeSvBwurmklSBJJJI9kwRzRpYwe4sjHyfuO97j1x39KkjVadHF2zowO4vB2O3jynriKbVxOXmkiXLckh5IwKRca8qhLBu/wAgY/Jo7l+lXTy9Z2dTEGeMSToQ0hDoV2iDmrJNEkE+64fgPILzLlLxatsGSRUfr0irkD1C6pWWQIIHitvF+AVqubq2pbUGBllQ9oZnIJChLxUAZUWBBP8AH/aPmXUNEMa1ZEhRc1ZTYHlZArC395DY19t8CQ6iGTqSdVHkKXErCVjkWjfJiUJsKyi9zbeqPAIl1WqSxKIz1i7OXVdgCDsoeQgm/JxF77cRzalXNiJUYjvYHdzXugAT87eh4reWLl5JcssJGDY4ahwWcL2qF6gsltqxG1++Fhk6bPYlVVODZqSoYesunsfwSfP+OGAbp3lp2BTd+mQWrbEFmNqVqmo7f7+BJrRnCGVW/UmQsIlLFXABVWo9pJYgWBtW4BBpf+qjsq5XIjwTif8AbYnb/t/ngqMqCrGiLBbewRlfde5Hk1fAILE0mnhWQO8RzEMZNraqMiymheRVDtd91knYSaHnMWoDibHTzyPf6iI0GxYkGZEPYG9uBvsxUjfgn6m5l16EkDqI7ABJRQ1EFlOPdVN4/pHrcpNZjIqoD9oIXJMVSyW2aFw9XsLBIDPuTwJg0MefpNGmmWbvfpscsswwL2CHs5ArW/xtx6JopB00r+kf9uKQOawqkGksT6dIwpADKyG6DIW3VgBv6b4HFx57y0dJPDopU2fBH2nL4oEn8VfESRcWULn2seLUSpBLKLcthG71kwybtXwb3Nf8x9ngaT9bIpW5QL72ZjsgIyBUm7xvarr8b8NNRKjIxEjkFQelpgQ1iRjSk4g7EgigTQYEbcdct01GVBDIUagWJXxRX+VAnHFztuDv9oBqxUC/UGi/TyRLmz9pOTLGCKIFKFUAAAjYD2T7NpdRzvUYsBO5enK5iNsRuALIJ3IB/wAjhj9SaueUwl4e1AQXB23xv/ZlokWLo7XwjMMlT4JkI8ZHI8hWAXxlvXTJ8Hz6A3a1kT+g75pzuVJZUMyxi1K3iB4fx4uwV/2HzxnG+XkNqesHjJaKij5qQVEatvgwoMtfnf8ApPGcLQCfmXN3SZiwX1ewUkgBAaFAClUAAVWP545g5olRPi8JbJslaNDkbVd5AEbZG2J/kNjfAnPuXSHE6fpyKQBcdg7fyMbUy+R9uQGP3cdwcwwcREsRH/Eu1GNR3IY6MbZb01qQSPNUc3FXZ2RnN8ainjH3CeZapj1HdizBcLYCyQKo49uz2dtvY4f6ZQEad5pdPpolGTo7AsKEcaqoNGTsYV43yYcKuS8uWedWiXFgxlYyhTHEqktk1NbUCo3A8EXbCn3PJEfoM2nj/RCmgTqmIUSWLsuVMx7DjiCMqul30VJHJO+zNa/6lnDFUKpHTMsYjNUXYbhwGJOJZiask/2EP0iZ3nkcOqBQvUd+4yIA2Ki+5QCWJZmJ8DcDhOYUe8S6BO1SkRdccpGXzICDW+7E2wG540+hJjadZUkQdhAyVwWTIALRrZg1320TsQeGxII0cX6mWJSbdpgc1YWNwwcZKc+0Ei/T38VnNJqmkSUtqVSS0WZjTGNjYawUOR8AAUABR7rtXLeQrp5YZpJ1do43cIFCikQqAtGqUNW+583sAK4oDupGSsSJinb3VKmS57dxz2LLR33FDhJ2DwB8+m/dZBHGrljSxshGAKJQKeEUKaBANb7HYAa4COSNmqMOpOBasSGx8WTex7iSTteP2hw3RkmchQYem8psgGRwqknJ2ZVykI3I8CyT5ClNcYjigBQqR3MPDqnd9gs+KOx870ABQh79H6+ROo8ceak0zXsoXA2WO2wkY43ex+OEX6eW1uM5HazJGGbcD7SwbfY1Xx+OLByrnLHSTRRQlVWBqlBVVDAMCXY0ATQO3x4ArhDFqpI2zELBwav9sshqu4N47bo77MP6lHCGcSTqT027CxVWFWQGbEkDfKr8C/Xzw015piocSD+oFqJtg1qT2nb7V22+QeJNDrtVFhEEXD7gGWNrB7sslfezvd38XtarXK8QcuHWhdkMR8jegP8AHnxwATDVfs4ZNiakCsysAWDMca7kHd4Psk/2e/Qwhd5oJcf3UXpZUe4Z5AA2LAo18D/l4rFE4kgqFsBW9dsf4B3G/dv49VxpPViqN7fIPn422PDatCTosS8gl05P6h4FDXitubq1ZkNDBiGBx7tr/PHEGr1PSYYyKuWchxs5A+W7yBuPiqA/twtTmkzRSgyM2IlUvJkyoGjjAUs2QIu2O2w970RMtWZOmzpKxWJ7jruz+2yCocD38j+1hUA61k2oxKMupUHE2yyCipVgRceI3Sz/AHYVvxrnUaRwwSTqhac9QZxRKypsSjFt2oP4u7UE33AxprpY1yIJbJmDJJKDJQGVMGY4kAN4vyfN8Med6+RFCpqHcSR3sUbC9j5IJv8A6EGqBrhDN6vmn6tbTJlH7uJxxQWFFUbUgmRTtTYsbFVw6+keQQyxs8oLd2I3I2ofkH3xXNEW1JaIRByD4dsRCKIWlVySD377nI2Rwd9E/UrLBqEeMvNFOU6aDzdKLJPaMgws/H+OE9YGt5HHP/pvTRlcGwkftjQts7AE1Z+QL8jcf54sHIuVGKJ0e2Ev3qTdbVS7WPnezZaybvgXk3LyjPqdQyGQgKWurVR25LsoYEtt6BAskFiRq/quJGSNLmkdsVSMqd6J3LEKAACdz/vxNvwVSEv1BpBABJHGyRMGsogVreu4m1KuCD4vem3OPFV0P1KsW0cNOQqs7uSxxGILUBe2xJPwaF2bPrvq5dTBKHgK6ZZFilcv3xuQDkiBCGxJF9wsXtx59zTSNp5WikK2u4INh1P2sp/pKkEH+/FpYIbGum5iZJWDrFkRmMg9FaIdMV8lga8Me6RqsDja6SIyTQxLIrspliDbbqA4Vky7nrIrYFFSCDjZRwylWVlHcpyAPgnwQbF0wtT+GPD7WPHHHDLp0laZG64kYbEUCAzebxGDE72JfO/DYIXfUkTSwwzR0vUFPjtUiWH3rw1hh82T7J4zh9y4QNJIrwtJpJgmpjoABWIoCyQLxJTG7HSH+NcHagqwOFY59RD0umWQ9TMKFJVSAWIiPTclmBJJsUNtyR19Xcu08EDYRlXkBVMbxvySVvH/ADV7/wB+Gf0vPDIsksa2/UIaQlWLE0xpwBaiwBsNwbs7kfm86rMdVIlx6JA62dn1D7RpX8gAuZ/A/PHNmXJR2R/Jx2LpNKNNp20QlEU0gEmpaySO+PGEA3ZVHyIF29L8DiTmXVEcCB+uOkSnRRmAU4jtC5NWw3PiwOK1yovLI7OsrtZZj0zJ3P8AcSMWW23s174arqJLUE6gxiomdldaSt0A7bYgUBv3VfyOhHNyVYZy6GNYp5J9O7q0qRhWDpWClsiaBABY71V8RpGkiNJEssaJiseTEjFjbU9WGsSA95JB8bLwy1hEMsCaSSaUvVqZRWJxxAGNNaqTZPsnfK+C9M4eKDlsuezh3Z8CERVLUxy8ECsje7CiNqCDj6VXQhB1WP6p7RgB3MO+Es2OzKbZ7bYX/wAo4W6rlDQ6iSGaRAVChdiRJuptux8bJXFG2JJ7rXeyaDV8tkUOsUqpGemYI4nxDinZ8ICdgHxJb0Sv8iGr31NrOrqZnFAByq4ivtJUkstZXV2T/wBhYtg9CiY9PDqmJQ5WEWAxrEtalTXcyogks43f54gbTJM5Y62JQyhyXjb7ipZ1ByAOIAog7gj3WTHS6uWOGVv2mV2dxmrM/ZGrMyuSVFm7NE+9vSz/AMPeRgoxDAN2ZLajCmBAUkEoAPyoFWOKjjYTfZ2lX0/uxho9QyacacauIIQ0jsdPKGTvDHfLxTHfahXi7ATa+TvDyZFJCCxQ701KTmCRaqNr+PwOLGdYo5WbkDSUc8iWIDOoceRti1bV/vfFdXXqESrpTl2OwskknchsgST/AH2v7QQXfgVGafmqxsCTHJTeKWywAK/YF8FUs14W+DjzcMrRIEWPJc0BNEqij07BfA9kggb3uQtLzkpToxsMpyZ8ycQFxNqBvjufNk/ggvSlNWDJIpedLNKFVXWqUMyBTXklLJIBobbIYbPpc9OuonwJkcJGpyV9yaKtuxFVipGOK73dmLSchykMRl6JCBqnVS4snZsGVfAHj590eNaiFoNVpVnGMJbNWDFguNOyURltJiANxiRuaPHPOdWJNTMSGUlziHUrkq9oIsCwQP8AtwgG/wD5EBhwE8bZgiSQqKyLrIMaOQBUV93gA++Ek/0gNFGzpqImJKqypkGJyAtSHJBUnL/G+3AenxKOTjigY+KOWSyDc/hyMfkjz6jCUa8++Hn1C16DGPWBHsEq1lhW6r4oKCRhuTZX0zH5yDXVxGSpcVY9PI2FJVRidvBJqrAG/wA+DEwNqBiLNEu2KrsTuaNCtvHkj0eCdPqP05MmcbydQAiOUvGAAu0gCgElvAJB2NXWzEQ8r1oy/rjkXFlNgNiRJRKltsQw93Y29Hs6Lmejlln00dLKiFnOJxOIJvOrbKwTj5P54h12qLO0zKO5ldggoHEKCACfYBHvzw05jrJYUigSdGgUEBUBvY/czEfdeWykVX5FIArQwy6hYxrNTJZu8UQBcR5LuxQg2Bar5O/4JKafT6zTGBmYdVUa5Mqe8SLvEEB1BC+x/fisapeoHsnIqdySW9+zueG3NdWDhqVyNahHJ3IIbCRcQPwnjcHb2SAUOw/mGrMmm5hHjGnT1Kmo1CbZgZNX3MaJJO5+OFvLz+r05gIueAM2nPkum7PF8kgW6Dzsw4f6vpfqdbAqFZJYS2Zc0zACu2gq0Wu7JO/gcUvTGaOWKRexlcOq3R7SKzNjEb2FFlgGHbdcEWDVsGSYE0jW1ZHuAABoWzGgosg2fO1Xe9l0ukK6cM0oZ0nZ1iwsNspcRq5Bbfy5C7GUbA3xFz+KAyx6ldO/6eaB2HQCKEmEgLCS8VpTkLbchl978KnngL9UnmIYOX6mUQZTRodzeKut/wAb+qqxPDon51BEhK9FcLEiCRnACuMgAFdSKHbZb+NVtfG+F2GYjbTCYRhWGMpQKvcCMMWLfNhvBuvPGcQ5RWLNY/4/LJWossGm6qRiVdSsVhQ0coyAbckE2Dlk1WD6A9Cl/wBczkKulumCmeb560i2FP5jiCIP/Vwz+no9HqNQki3aq2omRX7cUGbCQE47l6v+on4PFR1zzaqZnde+aT+obsx/jV352A4iKrJq8ul8/gbaEpGFbCKVgRe0hv8AcIIoHIGhuAGsEj8C08r5usE40zwxCNWyGzWshwYNZ8quTbY2KsnySrh5U8cguSJER8GLF81IVpCMcTlSHIktWP44M5NyUfqWGomMbRIoJVyMSFjAJZ1AYUu2I9keiOLxRhJtybFim2TOiKZ5GY/MZU5E3uSw38bb/HFr5fBBIhXTu0zzxwQyLEilIUC1f2Y0cT5Po1uApH0X0oIZ5YmncldOWUxL0yvdG3+oXYBth5A2LHiPk5i0upinZZKniawRj01kkW+pS9zAm6Hi3NDgeSdD7Rz6aKaeGHTalmBYSYV/SiUvcKUgbHYgqa88VDngiE7L0ZFZmDKmbEnYEhVCX7rbe733ri0ctiTQsE5e51buCHjuOhRUBnwwEYrM5ENfoG+DfqCGGeXBnTqlFeaNGEmJjplpQhc7uNhWXbsb4WmPZSY9HKdPKTppkRAY0jGZ6nUdciVZMzsS3kCqBBCik88Tu8hMcuSAtJa4kAiixLAEbKQSP6a9Di3aT6VSVFlx8ErUkb2SKXc9S92UA2pJN9rFt0A5dPdrp2VyCWISYeQw/wDaeKLV52B3NXxVioYaflKLy5tQUIlaNkYtuSmdBWuz9tfm/d8V8a1/AZgtVWb1/kXud2N/LHi56XTP/wCGTKYyJV6oKDaqJZQF3ssKPn3+eKKsdoXkbphf44tl5IqiAPCsaBJ2r1skxtBcXNpEikhUgrIbNknyBkF32yrcV7NVxn64yWLUYF3wDgUOmMWAO5xohaO3AaKM2uU4BbsRm/8ANmlO1b34/I4ffT2t0yO0YBlV2IdpaPYBWSBVAWzJV2djv+ABXHzPpBY+pSrVI+DAUwrEODjRCmlrevxxGzQlQrqSIlGKUWGIWQAhickpjZ2bdE+TwfpdSokb9MGiSUlBiVUjIqEIxsgj7d7+6/xwD+nJ1CKxdZJbkCAjIll6u4Ydw6ilbo3QO/niiRpBqtOmnCqDHaGMgQo4kZwQGfLt80aLWQF+a4Bhm0wIIiQhlyCum6+PfTUEUQNiT4sk3cMcBVmVlxIahurYswIJNHwoRO5R/wBNuOVQgY5BlRixwIKjImxRUMfuSytgEUa88IA5JoSoDQw5Ej7IwO2t6JOxLX6Pb8EWSOWayAQ9OaCCkW5X+1/sFsoWiScGBxIoYbcJ8yBZXH2d9vP53+D/AJHDTlP088j5O/RLxsY42OLSle5Sy0cFBu8tz3bVwOhqzX05oYHkSF0MxKnIfujHfYs17LV7kAXt8VYvq7lWnjgCAIrFhS/yYVjQxKuQNiaPo+fBq8WodRGsWwBzxq1VlFZFiP3NgrAsAQx2Y/bwu1WpbqKsmfUZgAWIsluwV7sZWNq8VXCq2O6QUumIXEsLFqxU+xsd/i6o/wDwPDnTxM2gXoxBGEYSWdZVjP7RaIiQ2CAALsn2OEeo0rghg3ThYFg0uzNQvyzWMjtYs2wqvUnLNfpup0sCykFlQlhHlWLGi2bkqx+6jQok1wSdKyuPjlOVIt+n5SdSXGohqVIliMyyErkB3ELYGW4IYD2wvbesc6m08ZOnEcRSNiwwJJkpe6ypBDbtYYgErsPfE+n13MdTO4fJoQCAFpU87UB+PORPnhby3kUa63pyZ2Hx+4BVtc1oeCCDiCTZ3FGiRl+Js6f/ADUk5Os0GfSvNklik0McUZaNG1WmHm5EtmA2qyl1d/YLJ4U8v5HNqS8TEIdnVc+5ARR7b2UivHwOLRyCJ9Jq1wjKhJmLAp+10MSVYPjs10CLslm2oCjvqTSaeHUyTmVw4KvEUP8AAqu1kYMGXEb2PiiOBzb0EVGHyvf6+2dla5Zpk0wZZVkKZuuQYFs1IByXEUGBDAi9tz541wybmzvI0+mgiRmrJyjyMQQK8FcbAH/+fxxnE/hN5a/cpf5bjhSx7Eac1mj5dNqSiLNM8elFRuGF/uS5ZDxSjwKFnzxWeXSyhgysiMhBjzxNNaUQGjN1kPgjavt2c/XMheDQQNKGa5JGOGzFpBEpxogf6bbH54Gi5bNp5ViylQqAz4MtqaVrBjU2DvQonbfY1xtFLBzznJWho+pkY2sy9Ki8jmELkwyGXauWQDJTAkjCxY3M8EOo63TqRiVjlARmNDKiwjb9z3uSo2qzVHifmUT6+J9WYhSh48wzqUK7KyqPvpmN5AbBrxIocpzjGObqRhjKACzsExRW7VONlvJ/kLJJ2JoUYgnJ9assr4sGtAMi1hz3Hp2DZdtqA32bxXEuv0sGZaOYSB5GY46ZlIUktYZ3qQ73Yr58Hc/lfNnWKbF3ghKK3WjTIBzV0aAa1T14y3Hwni0OnZGwhlZlkZUH7WW1PYZsnNWaUKf+Jew4TVjhLq7q/c5+jVlO0Kazroq/qOjPEocZkreUgoY5AKKIs/Ixm1x1Wg1ceqlXUJmj5GUiUWWCqnZf8FRt2snbwu736WdICks8cyYzCOJyoUU3siUC/wDUdcl8KtD4LD6u5609xRI2MTrI2xsirDYAZLiw9+1b2AC3LOiVETar6n1qVaAerPSBu1XwZMhRajtsDRocDarm2r9zotEgA0W2JXcLC53KnyT4BJ7RQOlnLsennIVWjSE0PjIL4tfnyAfnjetM0IjyEyl0NopZiChCWVQnHIdNt6sueCgLP9HCdZNQsrhk7MWG4LEG98R5AHr1f8hdS+o4nTUujAsWe1Kqe4NkwN70Rbg1Q2fYAbD21iRVAde9JC6EqQocEgOXrE2bABU/k8NvqXXvOiswUIV7NzveJYUWBYjEn7AQF95EcKqZV2hFHpWYC0A89zGypFg5VlRsV3Eb1fndnyrSAGpUZiVYdOqUnJQKfIk+CwIr7NvngXS6mnO9dRHDOBWJK7MSo27gq38NX4440UBYqQERi6t3ndiHXwFDFt6sEjhsEMkEVmQhEkBEhwzkqTIsQLbpqvg0pB/I8DXMObxF43BkkZIhkT2krXkmm6mYYnyKG1eeI9TpgY43D4viwaIgArWTKB5ejkoB+F9EUJp9IXVG08TvAEWOlViVKFo9733Ug7+KX1Z4QEGrkB1TRRIyrWH8ZWypyCAxNnagLH+odjwJy+ZrngZhGRag6nIMoOY23LBigUhd/R3rdkwjKwSDqtOiI7Be1VK4kszNdDLusdp3r+RI+t5kXNGpGVXUuQSSpFnIEWVqhUg/FE1wxBOidIrZELSqnV6rgZLgcX6UbXiV+TZprvbHgKROt3IQ2ec4Re40dnYtVnwB3VYAoGhUBnaNlnBCyJjIA+xawdt/u27G9jIeeNfUfPNVqhlpyYIWJLUwW9goYtWS2BiVBrb8nhNpFw45T/1VhEOuhVGDVkwxyJLLW5rEEG/tFjcUf7cV/wCpdZ+qdOgpbF3I3sgFiQWPgbBfNV4GwHBHLeRRoyJPLv1AhW8cbAIJFhmWyovxbj88WmPQPptQeiiNAqqWDUpFkgshoLYokgnxXEPkp4N48CS/O/tv+P8AvsVl9KZYFYubgTvCEHsJNGzewoklb/l5NcWDRckj0qQzJFnbDqhVZyVYbFbGZpqJFeL24mSbT6WKUoY5Q5JAWr6d/aSLJRcjVCgvgfKiDWyYHp4aeP8AvgT/AB38zMdqyC+vwRxFOXsXLmUff6fPuX5teFVSQUs0FIs3vsAt2dvXCXnfMIoEeeWNVLqouWmLlSWTGMGiQWuyQRd0Qprg6uQaVYekWMW7ytY2TuWst23AQk+e41uLret5TGdadS4EmndGby5oqO4Cl/GwNDuAHBDhS2ZT529Bg+sRKmcOlm1Mq75TAdOOjt2ra3W38Sb8k0OHWn58+q0Om1iiIzKHgdSoK5Rnt7SP/ZSE+b9CrN8cn5pDAhh00JJVOpSjEHuwa9mkNA7nEkqDW4A4ZLBWkmRdN+nWN1lRtu5pI3jYnEA5KzAHYn4PobKlhIwk28tlO1WcRKtGcT3Kz1RBJK0VBJ/kLFAgf24zhnzHVPktXHjGqLiWQhQoGJN5AZA9pO3vfjOGSKecd0mlaxnHpNO4H/Mf37r4t/8AqeLHybmyarURifRxSMzCMzqrKVNbemvav5irHAPPY/3GiJFJFCFWWzGANMn21+5G3wU33ayftEfKpv0k5mhJkXIrGgfBZNqZmIXuRSQAMSbIJNCyNDt7ZdPpvRNpdZqIOk/6WW2UsCUDUPBP3BgSpF2Cg23PFf59pU0+oeJYljogxtWTFCNiHe3ByyXtYAegNjwoljsKZGJl2Ikai4IohgWsg5CxfxX44L12vfVHqu1kJ0wEKZdpYsACpLDw2RBxXp7MZKCSBsEisygiSXJ0dMlkfMspWVe6mP8AwyB2sbI2J4J1Gokh1MrMlSlhJj/LJSZEu/syVpNrBOwsXQeaDQac6JdWmmxkiOVZNjIVbaRmNNMm2dk7jIbjzX9EmUYxVUlQdQEIi1RUtlRydkemzN7I2/7gAdiGU6a9x+oOckMY6od2QoxBBQql7WpJPaKvyCLBn0rz3pxNpo4idQTjGwUW67hXkLUewWGJv+PkuAY+WlXUTajWMApBEKmz2k2CiYhRe147newRfCfVOYVGtilJdJsXJLAAlL/4lkZClo2t40ARXC+gyfVxSxyHqqEYnqkecrzO9gqxVmcC1uipOOwBGg+nZpIk1BMSx9IulBLFnMUBGqK13ZLH7m87VwsGo1qS6jPqFEDBjSF7RHCIgGKpRYZlicquwnFYl1EB/kgJvuqm9/2IO/8Ace64YBskMpssxTywJULse00FdRVkilJ2U+a4gog5CVGb+LMQ5VgfK7thYLebNqNhx3p9PJIgmjjyIJ6lFVYk2CQpq7K5eQKN+STxFPpmxFsq79ioQ8haslxCkrZxsEt5H+OAENZtSigpCmKuASxJB8m1UGggVgdtyaF+uCPpjm6JqrLMylXaSlJAPaSxCirBG9C6J9cCaiCJ80d1cKOpEK/gApddlUbjxZJuMk++ItCvU6carZWgDRNZZbKgOABykqM57EgXQHEuqyVeSdumyF1a4stgpCBVLEDNyavGmAVlu0OVNxHLrP2xELWMEmlJCnMC1OwZwDYDEAlTux8mbmPLzHMqzvJYsWw+zsVwAL+0lsezaw344rnOuYIp/bIKhQSxHk0L2r0bH+PzsRlFpNO7BRbGCyYAxSPmCCVEpdhkBRHacu5bAoiior7jaqXmDAiNBlVurAfN9xJrEm2BJ/PGtDy95pF6j9O8DRHeQzhQwB9Bq3/+nFq5Zy+SGc9qCOJqe9leOQ2HGXYpStwCT93yLmXJRvDhiln58+IQaf6fkeSL9QLEh7WP2XRIHyxoGvC/k7cNtHoyilXAjkgly6jj9oqBQH2gBSp2AyINEm+CJuZxpEIIh1kVrR3WlUBrQD2+OwB2sDyeEvM53di0haQrv9rUL8VtitnYHa/zxKjKWxz5VFVH5+vkZ6jnEdsQvWd0wcsKiKhiyjCrbENjZxsb8CauWSdh1nJ+B/EG/S+NtvIv88SQ6AY5GZfuKlY42Y2MSR3mMDZxXnz8DjFhhBYETvUbOLkRAaKg7RoX+0k/cftr+2igkc8uRsJ5P0QhBid5MmVSjjZXFntByNjNaAYkR3tjkAU6oUgftIrEdo7TiWXc9mQ7TVsxF0fIHDPkUksHUmUvGohZWkKC7DLiVRipY2WAP2jOztx3zHkkg6U3cAQFdSV7WWlrqFW2K7+Ddnf1xRIm08BI2AcuB2sVsOue60m9Izej4O+ynh1CzKD0dMjYkMrEL/OiorYnGPFbDDehvsALy0U6yEpmD23Ln0yUC0ek5UksW7mX/AvY7mmn6ayyTNHIGgxtAp6ZCjcZbWC2/sgrttumNBx1s2aq80US5t4AJZbBT7ro0H7hdkofezDl6MyzRNM8rtEGCvEwVjG6FiDQDjsLVe2Zqr4B5FrjAow7siCUd6YAKFOMeJIFUQBVtfo7WzmMJdyjpcfQlvZiPsYEGmCix/Vsd9xXC0x7R51rNMS6/uaFSUHbC7CtyftCsR9252FjwLrjOGmk5XrJWY6QxqqnAljDlY3cMwWRieoXO7XvZ334zh2TR1z7QRvMzXC0XRWVnJK6jDoRKmBIxPdjaMp3YWBkOKxpk3B2y9kf7+a/7/jizc21ceWm60StE+ljR5BkrADYv2UAVaMbBL3AFDwhm0jxG8j0vInBV1KbUysNmc3QXYlm8AcULwEA7Vdn+3j8/wDUf7ca5TkZJBC5HZ3Y5As42VBjsWZSxxbbtjLBgpBih5e0bPEZMygyaQnKgLLHYkHY4gL7ON7bGarlix4wXnUZWWqF27vRxY5Mc6JJNCx/LZAd6uQl2Y5d4W+o1sV8rlsPJ71DBSASMV4m+mJFfUFjK6wAgOValMmwEZB/1S6mioDbAbAm+N8veF7g1PUaNiM8cVQdwJnZ7GBayr+LLEfyjDD6mVYbTTx/6UxcCQDIsPKkfaislKaFMCr+7IM76UXc4fNCAYDKTGjbk0SvcbUr35lbyyVaIG9frSkfRiZBQp+jGka5EMQRsWIpkYWNiptmDECLXM0heWRw4lVctlAKv3IUrfEqypiwyBGxNkiDk6RSP0J5HQxKApRluYMSVCjEtkd7IPm/BYkoLC4ebTakrpS0kasMT0mDM3m1JeiAAb7WBKhhdgA7+rA8Usa5uWKg5CRlKsodBQIYC1YnybK2fyBzqbS9ANEP08sbgY0XzUHJZMiLYj7iT6Dg2ADwdy7lEEullndmB7iwskqyjw2W5A2oWFK4mt+DQbE3MZzIzSOoORsrbCwbDKCpFBra9tzR/iBwNrtZ1pH/AHU06HAqChKNZpizZLdKA1nK78jh5ByWNo0d5o4y7FU8kFqsDLb7qBHmxRF3vV9UhiLxsKxkyYmv+YUb3P8AIAA1sNt74aq7Kv8AL1rfnz7emfYbaG4S0cWo0cxdS/dEzYkLTKpDWoLAfne6HjhXFqm0c1xalNQQuzqtYG/H49MPkj4uwzrmDqVYoLx7diQ21X/ejX498MD9PqpDySYxilKDdsse1XO/TBoAE72R88TKUdNbNIcLrs3ogm1Wp5hMT/qylgWOwVKuiSBSgeh/fyb4t/IvpOOA9ST96bzZ+1T/AMoP/c7/ANvHEWgiKrHNpeyJgqGIj7GyOWduCWP2kBWckADhj9Q8wkRMYhIGvuySmpmAGA+aPsewPv24wp0owVLRt2jHMhXzLl2likJIs7MsN0EYHIMGv9oGzY8HegfB4eYasgl2LHuEQdFwogbq4bPwTkAR4o0WpRoNPL+pEsbxlI5A37hsFmQ0POTOQWoC2JF7eeNzATJSx6M2nS6nRbK2qNTZY9wZSAwJ9Vsd+p8UYvEr1nPp8Ryy5W9KkTToEQtK7fauNvHRcjfaJcyoJoAb7E72LZRtAidMmONWep61ORZEY1RLMYypskAD1uPS3mhqMZR6V2SNHSREdWAQEe/yuwGI8khvcvMY9yQXPc8YLbEgCNlA38d7kD1ZHm+BohM6nVIC0YMTAu7VL1WGdYqY6QllA6YNswJBHoEy8saJM5TMYqTHHTw9Mt9h7WABBv8AkfCkixRJXyQr0xIALLKSLB2kjMndRNHt/lTfja245bqFWTvIw6kNgi8wWcMBtvtfiiRYumxJQFg5fLFGkUscIUnUrBJkxltKWqyAH2NuQt7eT7Y/Wjw6pFm0+oRnipe14wpyJNMzbqQAdhv+DxW4Cf0M6D745I5QT6LRvEPO43XcebB8cO+b6eAQOQ8yvksgkZWCGyVCIWuMUsgQ4+wt2Qal7KTwK9VDEoYiRTiQULLqHsAEkt02VSbrYLXnztT3Tcy00ELtLCrr1iEIKPeS3kbpY7wor6xF2d+K3MsSrRDOwAtspGDHywqNqA87n+rx64uXMtPEdEmqhpFUhrVctgWT+TKNsjbG/Z4TBFWk58rPK0SCmYEYMGxKgj7QjCiGNg7D498MeV9ry9LuQaCTIkMXAaMuoLOcG3cbirvuFi+FY5s5OOWoclMbLvv5BOIjIPkA01bLd7kuOQPMseq/beLp6J6VswNmCrj+4P4YisbFfcBQNIlg2m1GsNldRGjE5MGmxN7g2I4iAQRW/wCfjfXHcPKm6jhdV+4lKwhiBrb7bjUbDxvRu9vfGcLA8gPOLbS6aS1GBl07W9gFZAygmrG0lX5Hgg+QNABA0Y6aSFbkcFiFdiVG/bsO1QAAQCga2O/D3knIBq9JNChjRo51lZLOSkBo3+HXKxi5pqWzsaNY1GoGbqz9kREaBACbvEj/AJh6IsD8qRfE31dHR0XInJYfp+461skUjNNpyQZcWETBVIkDUVO/lQSwHglmbdTsvBJsk3vvd2Df8stwQbBBF8YjHYqLyUEhxlHIh3FjwymrHgg2Nu5eJ4HaQKwYdSglsygyYigJNyRIKFS1TWVN0pFnMBSStILUHEPiHN1lRbEbEOQB3b7bV+LHo44m0TaudY5XjtcT2i8iAhQEBwqsAqnyKHjEiXngEXL4NOskcjOMlABOW+YMLLdKPAYg3YHk0Q+bc106aaKGOJCF9lXGL+6UMWYhqYqxOWJrIglVdjqgOXXNM6l3aQupVKr+QIKICMQGGy5BgCF2LMeBAG0k41UXU/TyoyUHDmGS1zQubsWPIPizuFN98w06gGye7z3oWRibR7XZQ+xVgAMrrZlHG0dniKUxP3soLEEqpyxWz24Ha6AAhQbs1MQrfmDHqU5GbESYsNj3UQVNbZEbbb77CuDPpbVRidOsoeMOFaw1BtwjlSBsCdwQPR/gOFM0gXPOQNiAFDMSXQ/bQIJOIJslgKHjccR6Z5JskgUytRVhY8Uask149fOR8nhvQ4xbPR/q/XRaSmjjjkYV2Ef6bA2r3632IsEjHft380bq6mcEbuWssaCiz4J8b/Hv1xaeVmLpRJORM7v0XKEsgNE0z13Nj5ra/jzwrn037McZV42V6YBcQbPiMgASEEB1YWdgCd+MYt6Z1TUFTh8ZyOUJBP0iHZjdOQOxW2V4wDuUagbBNG9hwxQj/Rcl5WzLxLRRZCpBLUwLKSMgvlWI7lrg7S8/CeFUyoSmcos3QsKg33q6B9eNuJ9DqZSyM8hSDNCRC0aLjZskp/EEAMDfmiQdi6bWTOU0n+UEk5gckkBcZMWRlpcwpwcE/dGCDviLyJPoX3zTnJkEZCqxtHMjXaOQwCp/FAjGjeVhiTZ89y6cTEwxuMcurC7AUVrAqADfaCBQrdT5N8A6jTpjgJXlJFEhQiUVPctjInwQQzDgg1oU09h3OOYGWEIqBImXqAADufJry/8AUMqAAIIsm+F06gx5q+TPbLZtgaWSNm918Kdx8kcHNIzxRA9GIhMlGcIxDjI5qWsltjuB73341pNAzxDohGdcc5DJEyj+XfgSYwAQO0m1AsexawZPILroQyggHHu8EntkBkQC7I/maN/7VQOh1DTIwyiRl6THqNhkzgoTuB2XRsZ/x23NWrn3L0XT6cQTCbpEgtGFK3soyxPpTiATVextws1GhR9GrdFpDplIEpFFj1U7Vj7iVxYjIml8/kaRlHrTWb3fjPj7CadipIZegsfU0WLdMrcx2qOhthtYJH4P9m4I5JF0ZTJnopgbjALlBmCy2Rv2/cATXmwNuINBokHUIRMumzZBb8TBvOVDYDwu6g7+hrpRhh2RUyspDChVAkWBd0lD3tVHxwrQqfqGJq0MetYdMmSYx4fqAt9NzIDHcfssSLsV5K2LcaTVaJoXRoyHMBUP3PccVgM2NMgDRizitlV8mgFPLOXIZSmKnqaZ8SQu5eBJPQ83Z2ve698NvpDmckceEcSEPNgXPUJ3wkxCqjD/AIrbMVA7jdXUyrwVGyvaddK2ESJ19gWKQAuTS+Gz6gUOPNWQ1HxfDbUQj9OqtDqxirdNWIRVpsgSzbx9yhrte0i/5cBSatgzRCFhTsjAghSziiqg4X/JlCk1bEbcNdNONUdOJ4VoPSCOFShikpSSxJo5Brwa6NmwNxghTzLXTzCOWQIoCqoOylArobIJcqQxBuvgVvtcfpmPUGKVZHWVupEgyZgOmUzdR2KzMBj9wBs7nauE2s5NrlieSXpFRbvUhHcayKiOIGyR/fYf34LVNQsWn06CUM0LzsBNRLM6xopYtko6a7kLQJUjfg8B5INCmsldozLIuO2UUQohCVFuSLJ7iAPINmtuM4ZfR+heHW6hHV7KA5sp7u7L76Ab7yNvYPjjOM26eC0sCT6Z1ATVRowuJ8tO7gbL1FAwb21eVBvHbamGCPXcmZpSkQCTRApgzM1FayS8QreRu9XkASSeC0ZnUQRlY0I78/tiAc7sxPwd97Z2YWQWPDrmzGT9PqI0lvVqIZAayJUgsZFBCjOOnIFEhm3XEXp4ITp2ipaPmlq6SCTNaUIo/wBI+6BG4O4IOINAGiA3DMosG7oJCSr232y7EqE2JVE2YnfJvuABUEjn+okaIRqg/URHuagSVWt2ofB3PjY0aB4S6CSNkjhJKyZ0C1lUNUwf8E0b+TewY8Qsex0TrkXZb8hmo1jyu0klFyP8V6AFml8gD/O9njNPKEyITuJsNlWPaVIIH3kggAMaW9ttjLPodMvaNRjItXJMD03/AAoB7Svoexe7VYScy1uLUpFLsSf7b0D+D5O5G/FWjFccnkYQaoRHB2tWBABXJmHuIE1irgCqxxYL6AHAM0svVEQDXKMAo8v5xuhRqyDtXdlttUWk5TJIhllboREFxI9l3Vd2aJB3PWxy2AG98XrRc2COYSiqFBKOFUllAouWyvvG/wBqjfHfiZSaNYRh+v7Fa0fI10moQzzIxxAWFb3yOJyJ8BTvQs7fg3JGzRmWLFIUFhShoK4PURqAsqw7SLayKoe9c36LTEwBWDimF9hYkMGUX93vIEX+d+I0SWZhJiHYdhXNQVbx2Am+44mgTs67XXAlexSlRMnMEkkDPCWSQIJR5BZdg6rQqiQLNdo3Argj6giE4SSFGWIYqHZStgsN0U9wKnGgQLvyceBo4+1JHCsHFEHJVHdRx8O5Chh4pWK2BXBWr5w+oQ6bTR4AnKxJ3Y+bAyJa/ZuqYed+H1rRHZvDI9O6qXK3l6VdzgSCy5VdKw3WrAYjt3IAi1LYAKqhaIT0qUvmiayFUfuIFW244K5TrRGpjeBZGAYldgFairM5JrHEUScVGAGw34J1PK2hfOdlNKsl/wDDW72qrZgAWVArA+MRWXDJJdPpJJIgrBkMjFoXKGt9mF1ahiWKmwTbfxbcg8tjMtNDLEJGaygACV4zO6sW8WvyF34L5vqajVEkkIlZpZCVZe47BUvwn3CgTsACxHCGHT4FulSkRsTRIoZR+CN7qwAN/HE02UpJYLbqeRRPGqqWUqFxkULnSriBZG4r5HFa1miXT6hQ5EpZM7lcRhVRh4xXua2ujtsOA9W8qyuplZiHZSbI3v4B2+a9euC9BqFeF4pA0kvUqIsGbGRlXGmNhKLXZI9144hRkvJp3g/FAuo00cUjwSZSIrIGbtVlMoEa4jctsgsith4NCoeZkaYSwyySuQpdcAFDEgAirNlRbEWLBPmtidRyzUxv+pmjdekpxeUiSjkgGNdT0WPjaidvPEOsjZd5Tm37ivmoIbFsBRVcqxv878WkyG4mtRG+mPSeZAJVdi+BoDCipskiwCQL837I4FEcnTTVPhg1gDJg1urIAewhfPm+DZp5WL9URyMpRBkVUA3KdvGVNEKG5JIHs8DiaVoEgxULGC6dpH2xiTua/wD3iPk7fJ4F2BuIx0hlhl0uok2RaW+4uajkQArgDeNeQPHjg36O5udLGciGWamjMeblggxJxC2oAC+vJrz5VanXPIqRyKkvTe6KlvWFyb7i5K8Df3xmk1ZmbSRkyREJ0jKDRdXCikLKRscQW3INbg8JqTWSk43gac5h1BnIUIQ7FkBZQT4JJJXKwaP3Hwp9cd8nDyNNBI65JgwVz1OmwyIYBth5Xbxt4HEXPeakSwywjMKCq5BtyxCmxsdhiQa/lfscLOWcwKzCVo+8swdgx7gw6mNEACqxG4oirPErv1G1DsPJoJtTqSiI7q05GYdCFtvdvkML8AbVsOD5ebumsMrqU05kEdyY0Y1BVCWNkeFarH/U8Q8m5l+lGpmbPAuY4gwAJklykfbAMMI7O5P3L/fhTzfmnVgWSWEiFWz7JO58GK0D2ld97H4/PDuWELrB20MvredmmuAsqSKr9WMSkkgFSuSHZaCkL4Js+b4zhVoOaadYU0onMAj3ElBA25FUxvLe22G+44zg7yWKH+HF5shnRYkYrJ1Aro2LRkFpKbHIE9iqoNC9zgK7WyefQOuGMmnVy001MrMxIDKDiabYFmyVqPtqsR3wki02MRaOR+mGwlJxGXTdrYFjsudAKCNvzXCuKCQOpRmkLdxMSkE75djHKiBVFaBAF/PF9kyOkotMmgjSGRmmhnWpyFKy44qRfSsyLvnuxqyAxvzwPqNDpUjErabWKganfqoPCnzbHuy29e6AO3Fx5vpppYxrh00ksDUxvYCtYwlUlTizCg1D7hsQbuuJ9Q9OB9Pkk5r7mUYU2yp5txtXgCqH44b5PQUOGTF2p0CSplCs6PkhLTTqV3LZfaSzFrFYqT+L8sZtIkEiR9IPMF2mKWEVjSskbGm6blQbBNWdr4S6OIOy9SkEooCxd/cpiAugB6NeB59u/qdZEaNQ5KqhtqGR37gSqnt+3tAA8XdAcR2bdG8+NQji6+f2cCN5nHWQNU+blKYh2cACSxWK9yWC3YVtVrYEyOwQkdsVYw/xABNrubY1Ys+PQA24N/SCEOJZXjOMiyHEg40EBKCiwV2Wq2pyRVE8b0XMtHqC4zkiKHZ1hXOXLyWxVv5KGtrIyN+eKSMHLwRvYQOauM9OwCMl3KH4rZhY+R48CDRMpkFgkk5LVg5rZFEEEZKSPN2EHocEZIRKsLExGOwrlRJlCRQobkFUY/FHwKPAOmKyhjkqotEv5K22IZV8ti1WfX9/NozYaSFLEkMtqVY1YS9rVlxBG1M1hdwi2tcM4OY6mjIp/aUZMGIuz3WbIb7bstQ+0ja+IuWPCr5SKrgbSGQ5sSVxURAAIvgjPEWAlHu2A1EppgocAWSRkSN7Bdvfnx7UgURXCY0GvqGwUqjK7juLKUV2WqaxuV3x2osvsAUdyu8kcbmjHGioBVFcwW/oVQaUXuaLgHwTwXDr5NdEw6ajpKHBBP3bgINqsgMDR2sfPCvlqGQMoBpwQDZIDMVeEn4BkGO/wAPfCQMLgkY6fF2vHpvQIN7PE9r5HcV8k3X4HHCyFi6hQbicUxoH7Sd7Hx7Px5uiNoiWR0tgncygGgxxWVCw8UXYrl+UAGx4M5W0XWHVUOgjkYoSe4BSfQJ81uB5I+eGIj5pLc0jEWDIb/ySfXjyeO9CjLFJKxIyjtKXa5DirA5WGC4nwCMRRNHiNJE1MoH+kkspFE1ilknf1SK3nwduGf1TodL+5FErFmIlMgfIAsPAGY2x3/sdiNqPoP6iufVSdtyPXgB5Honar+782cb/AN+JOlqHPXWNXCyuCpcKxYMIzsylF7yGsk0A3HeniVZVKgRqcqKwRWARlTGyxFAqaNksDZrfcGh00pcugcqF1BforcitgSuRezeY7m+SbPAt5G66qt/t9MffyDJHqYYmnli7D3F0mXKlLZH0TZlPzZDWCCMptE4aZlDK1SdIdwF5I6bAi2NKPtI872DxFoeT6YOg6JfsWbtjUkhSFKYnIsSSWJB9HYigG3KOYBW6k0M0vTBC507mpDRIIAUhgNwaGQ8ADgb9CUn5EGmMmLtkQrFSb3sgRNS34sbk+aAFb2Oy+GnV2QgJ0zuPuKK7mjQBBxB/uT/c96XSFYpHIYKvYAQ/8oko1dLW1sRdX8cQSBemFagXCNiSd/22W9xiBuBV+j87MCxazUxTrHJMJYSkgQEDPqNS2O4XX7YF+D8m+FXJNIzSxLEiyMZGpG7Qx6TWti8aawKvej64mfRTTabqyMzRGMGLFlD5MQw3x2FWvk7An3sZ9PsulhOqnZo5pRKNOMQSoqmlIVQvjtBoA27cJDYR9R6lVMmjjUrFpk2VLILhGLtuCMcmUd38UFV44r2rC9EFVUh0AsKSVJEjUSNrN3Vk7L8bkwRqFlyRZJBaZMDktIAT29uxbe/6tvfC7VxqsKFKuoyRe+XSs5C7AvuHgUwI8m2I4jlOTsJO7YFmY2fN3nFIR6NUP77b5xFrSsMjq5NjFd3HoEHux7t/GwNeuM4OqDs/UNi1EiRPDalT6fPzdn3VE/FEHf8APBWi1J68YiDySLBiWIU/eY3LscrrHYXZJ+eAYZQ0ghLiEOtrIwFtdhcQSCQSPuqtvFEHh9y3XpokEM3+orYFiD3puVcGrCrdHImqbc+8eSvCydHE3tvAmg51qEnLyRM0YLQzo99OSM7Mpeu0+CK+QRZFcD805EsTCWJs9PL+5FNQJKirVvQdK7h7NEVfBWsLySF5wBICQY1rEeAPVm1C7k7jEi9uD+W8xjVG084L6eVlVlFAqxOKyIfCkA7+itg8aRjSonk55Sdla5/CRi5YNVnxi1K2+3oXYB9j588PtRp5G0aM6qxEu5Ygho37fG+PdGBW+++10IfqvRLGitI0ZiILQuhbGZWN9u13Q3W+03seN8m5pp2gkgUIHdMurYFlWUrs5vtIkaj5ryMt1pg32jbYDK80imNnBJjGYCXYzxzs14Wlr1uaAscVvSRvp51LrQJwsjYg7X/0v/HFqhmj7FkdCbAJLOdyaFCPFKBO9liNzvwv5npopY4njkA3NGR2YkABK9hSaXtHjwCaoaWYVY65C2EizZIBHKci7UMXVFI2UljkGI8C/YveKTXdW+mCEfvCs5IAG4zb0ASNgPJG7CiR01yxNJ0+i5Yi4iKVSQ57GLYtRJoCvQscL4nC1ufDAMN/5KQRew8WbPybscTRRbtNHDplMh1CvIY+xEBCjIhgGCgvRIW2ND8cKOZa15YkiEWCEGu0LYJNUTYFWL/JPxZK1Gv0cTFVUuxckB6FNfgDYmj42O1UTe7GKDRFMDJIGFysEAtDQJDDA4/gEXtt44Wh7E3JNXMkcmniUkyIAhC5EFsQaA2AAIY1fuqqxZIOSCOYyahMYGUlsmAbNWtcVRiWN5soW6yWt14VOsUUsbaeUl1p1RvJ3NAjY4kWhajuw9jiyfV/MtPLplkia5kxliXE5GiCVI9Hxt/UAOE2CQs6fLhPJlK5S+qbVenQYgqNs6uRctqIVRvuCrn5gWPShWNI3LphClB8UcrZAzJtRRyH9hwy5hFpll0skXUkilUo9h2JDDqLuRZBYWa2s7bcK9PNFDrY2GeCzqQcGupBjZ233cjxvt88NAyOGMh0LqquGLKrgAKSoZQwJ9LVgmz+TfAXNUxnZc7yCv2uwHcoYULDVvtsaGxJIHDr6raM6xmDSAFwwPTcNvFhQBr2PN+eE3PHlDwnGT/TjiNId3UMMdwPF343u+GhUEcmiuSLOOQLkSz4ys2OJXtJQBO1ifZvED7d23WjaTVCBmkUaWQ2xNkjpncn7vAOW9jez7r/ACt2LI+9ZhyMWzoMHNYRkbge2H/e3vMdWkEpxBYNp3iYNIxa3ffd1LE9xONfx/3HsEScrgSTUacSUY5IHRgwFdsk53DbEDAfjbifTQ6X9W8ZRXgx7KBcbhCtVd7MKIvffzwjm1ZHSREYtF1AGytWLZObxiF0GegGHje+Ov1eTuE08rTOpplkIyaxJsjR4jda33AUeCeFQWONZroCJnRGhWyCqQBs9mz6gDeTh9x8LkD74WTTFY2jRnMYItbRQO5lDL2EG2rsAv7LHyA/M89TMwsh3U13fyzJrbckE/Pg7cb+nomnEjP+1AikyTG6QEDEf/yHqA4oNyTw6FZZuTcoWeIamaRkjitGiyJMjhemMWsdzKBXbtbHfYhNq+cGecuFVg0TJitlYkuPEdtYqoXza15se5v/ADnGgpYJUhiY9FFJAYlVZTNuA7swZj8BdthxG31SmZyi1IjLupRXCrbWPtWIE2TYtvNb7HgyMgljKCVmDAJJIbwUhhigY2SHSr81TeLPBv1HoTDpoOq6upKsoKjFSsWKjuciro0Ks34vgXU/UaxBl/RzsR5eR7YYsXCm4jsDtiRjXra+N6zm0eIWA6zuLkDJQqkhQdhH63obUd/J4Mhgn+nuZRGUhHslLbpxwgkArj9pIoZEePZ+BecDRfU1BWCamytipWxING9kJuq/G5/HGcJxBMM+rdVkwgCsCoDZn2LBGIBo0R/KxanauE+mTaUOpeQqXiYuxIIILirORxUsF/D/ANXEH1fz8SskCxiIR/ZIDkxFD+f9ND7RuTiL2J4V8l10wnjFkupDqRRIoHcg2NhxMI0qNeS5ZH2QoR7AJaxs2wre4pCawo7oW2Fshraio9FnIolaSBVvdlIyffFKKkbnctRFY/1jiIv1A4YjqoeoZ2VmLRntKy4AklSQymrIFWKJO25cUSIrIXZshkxdVVQcSRYvcYqVC4HytYXxoYoM5HrqUwyAy6VoySgssDSxdSBiSAxLnyaYNv8Aif6Z5dLp3jaKdZdHI7XLsNvuKygglJAMuwEGz5IscIOYR9SMEmNcSRQdyxIYKQLiw+4qBvX2nc8dfTesk08sluHjZoxInTLCZDdWlHfuB8WNqrzxEtZNuK8pfPlE6tJFLJEHYmJnRtlXYkhadiqnYA1ZJBb344aFJEeN1lkKMWWpFbASrS15LksuTYtVgN5NcWXnn0+NTK0mmLGWRRK0L7SKCf8AhvsWAP8AEsGHrLYBM3JpchE6zNIVBoqFIutjkZN1B8VtjXwDRiV7SQKKcubG0iCNmIZDRIIBUi2UgjfuBsbnhnNADqHBYBXeQWRYA7nv52Avbcfk7FbrNCsTvKozUri6MyswQYMT+1QtKF0fG9jhoGMcvVYhsXytW2Idf4m/6X2o1v5Ptgcfq4wXZZFJkYlmVsEJNeARk67bZML28XvLpBK1qhEdntVYmRbFUzN5FixXss5PvgTQPEDgA7uf4jyRu3+mgYsPd532iqF2ygkdDjN+yi7hY8QxPhrAZmv7V7j7PzwmCINKG6JzaOIP3JnlS5C7TcC8l8EXZuhXDT6Y1OlH/wC5fDp2yhiFVgx3skBjiwoWQKZBv7WLy9YnUvkylirFisRYAgeCS7kqSQbTcfkWZDqYNM5kVclXPuKerUoc5CHBGJ2Gx28VuMawNOZPDJozBHFKcVaQHEUqhicO6iQQSi7bjG6sEhR6Mz6lYVo4dM38Rri4Zr3uiANhZI2G9Rc0lnk683SxpR1DG8hCKKJDupVc2DgkYmlBJyvjOS/VkmlDxykuOkVgCKDTKP2wSq3ve9mh48E8KsYHfqPPqjQM+oQpEziowWUqAMZCxBth6P8A19+OK1ztoFaNdLYjRe2gV7ryJ9b91H4Ir1xDrcSjviGfEtkdyT5vxd7D3w45hy2WZRSh5FlKuwkVsAyxktuRjVbpRo3QPngWAuyvNPdLbKCpBYUSO5BYuvTHz6v8jguEgxg2aXG789hHkf3UbcD6jlidZx1WmiUELVA+EIIKg35O5FUvuxw05foll/USVAcF6rqVmFBgx2Vnr71btFDbyL3ZJBoRHHPHHe/UjV6JABLGOl9bALuD79njZmYSw9OuoFvsYuMqmHazjusbg+rFXQ4508bZYRR27PHQAtgVeybW23Fdq0AFO29ljLooYOmdYQ8gqLoRsSFpzbTPkSKD7xIbqh2g0HQWdcp5MxmXVl+jpxhLk1Llao3TAyUM5BNkUoO522JPK9Smpm/R9FY9KI2ZIfFEFVZnIIzchvJ9eNjwt1vOOrNHJKquP02ATGkQlzRjQg4gGMWLv8++AYZQkgkRSjBsgVCgm/uUkbshJPbfxv2ikwQb9G8xGlnmSaQV0yWbEXasEN0L/kPPij434G1uH6hiq/tl7Wx/UuRHmtixBH4450JV509u+SB3RXst3lnAAMn21X/MODuechZJlZ9STIVJUWtscmZFKnuJaygxB8AeuF5HtC6TTQqgJDZY2VyJUnuJLgMQ4ahuCRiSB/Hhjz3mbSNJG6qxjeTAFRkKbdcgxGNULYA36obhcz5XiitNNiSmSqWCkDYpkCftNtlQBFKBYFkTmurjcNLgh3IJR5LZyylyoST7MTYsk2VqxwwDm1cAiRUIkkJtkMYHSAAUKoJA/uQTZUeOM4j/APEUMfRX9MY1bJAy6g+Qcje7eT8+Dv64zgED8406FpBKjMVdsqQmgXOJBA2BseSPO1+OBk+kcHxkVgRi2CurSDKwtUe0WLyXOgDdVxaWXGNdQSztIpVw7EgjMECxTALewy9C74V8w10hQd5ChRSKAoAxG3YASBQFEnbgTKYG2hm0LK7/ALkY7zpi/wC5X9TOq01HIKXolbFC8QVJzGOWTGSWXSyOQgSUNujG1J71wQeKRqHkKKyLX6V5BHqY+rM0rEKARmaIAFX7+fBHn+1K/qCFDLqUwXBHVFWtgAYKoHwacrtWwX4vgvIqpAOh1QtblkilZu192CLjE4GJBLEyqFoVdsPF0Fq9ZK2skOZDOLDNvdgSKfQ3UeKHkjauOv8AwKJsFGaB5o0IRjVMwHg2LHkGvPCj6rBg1bgMXqt3qza474gfxAHA1eCuKfR2X/mGndijNIjgxqTI8sYUEHFrBZT63xFXfg8Hcm5ywZTqjp5pFvGRp4xKigMKDIGLbEfezCz/AB9UXkPNGZYlCqoCMNst6YmzbHe2PDMSkkk+v/iDwU0qJbTdj/Q6FczLoWilcggRS5JIuYXGleUo4APcqUfVBhXAj/Qc8EcjtDHKGIZoFUloqo/tZ7ODupUgGvBBPCfmCYKWBJIWxkSax7gBfgX6G3Fy/wDNmpg1zQh84nnKYSdwUYBuy9139A1+L34BFUjddQBHFBZRCrr0vF1fVpUEbAjZiw8nf3xzy3VES5NHiFP+kqKHbNQe0KtAEUT3fGxsX6nzX6Z0+tDzMphmjUFZYDi9f0kmwy/giuPGdbzedZptOZC0ca7DFVv7Rvgqg+t/O397dWgumOho2LqXOFsCVkZEyFC+3/Vs/wDKfTfFEjTiBcCwLyKyNaR7DGjWc37hBbezdgDa9+KMeeSBaVUW2F0PkX8/P/2eJ21krpZlf7hsKA9ewL9/PB1FZ7NyLmH6iOZnRUUuUYXYbtUkkmhTKw2AHgmzfHmfMViSYK7xMVzQ5MvcAwAJOaiyN/P+COLl9I/Q2jeBZJkaZibuR2IGw2ABAr+4J/Pjg/mP0fogXkWBUIAoIWUbkA7KRWw8iuITSZo02jzTT8wjCBc2JwAKhWYePkL/AH3B9H44J5hzFZdOE6UrXIkpdY8atKuyRlYBAY0Nr3quLVyjkcDwQMyG3nSJgJJAKO9gB6B/+nFn+reS6bQ6JzHBHIBEzBZrYftgBQaILAD5J4vZGjyvRQvM4jj0k03mkAAavG5tyKPgkUN/yeLJpNH0OqZ3TTK6lG00EgkkrAJRwxhjb3ZJNse3xxZtLKW1n6M4jTDTrL0VjRUJLMhBCqLHg7+wPVgpvqDTRx61NPFFFHG+nd+2JBTJkQR2+/d342rhdkPqyv8AMvqd0jddIdPpoyCCUYtK+198uxs19oAG58+eBubRTCRAZiCJaBMOALl1oqWZr8Aj0AKHsD13lmmRIY6RScQbKrZsfgDhJ9eyNFErxuyYhtlYgNbRruB77yQRRut/IK72x9KR53z7R6gFX1U8iFlC22AsAmsSABXcT49i/FBZ0IattUxH/wDaP7G/+/549OlUnUalM5MapQJG7P20Nrvsb3//ACbz6Cj66yvKWdsYvLHbqQpM1C9u6Vq+AFHrg7YF1yeZQaaDOP8AdyPUSx1j4MgBGzWDV7gjxd8Muc8sU4MYnhQusZYyzMu7KdjKBYqzYyXwbPFm+ntK00UOc01/tNkH37oUBG/qzl/72+/F25ly6OaExuikC2UlQcWN9y5AgMLNGuBzpgoWjxfmvI0VDaSI4QtjKxJAJfH7dvFeh/1PDH/y3pmZRKBGqyOjEWrHHpG6c0VxZhYyolaNE1a/qjlMEEmiiWJWRiIiGs9vViTyCDdSt+Nh6sE+L6f0x1kuj6IEQjXUDFnUh5GKMAVYdpEamvn/ABR3DqUKTkOjUkKkTjJvumcCsjjRU39tXYPdl4AGWcW/6W5NptQ+oV4BUblVqSX07rvch3pR/wBeM4O9D62f/9k="/>
          <p:cNvSpPr>
            <a:spLocks noChangeAspect="1" noChangeArrowheads="1"/>
          </p:cNvSpPr>
          <p:nvPr/>
        </p:nvSpPr>
        <p:spPr bwMode="auto">
          <a:xfrm>
            <a:off x="1276011" y="-485775"/>
            <a:ext cx="2936081" cy="280749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GB" sz="1350">
              <a:solidFill>
                <a:prstClr val="black"/>
              </a:solidFill>
            </a:endParaRPr>
          </a:p>
        </p:txBody>
      </p:sp>
      <p:pic>
        <p:nvPicPr>
          <p:cNvPr id="14" name="Picture 13"/>
          <p:cNvPicPr>
            <a:picLocks noChangeAspect="1"/>
          </p:cNvPicPr>
          <p:nvPr/>
        </p:nvPicPr>
        <p:blipFill>
          <a:blip r:embed="rId4"/>
          <a:stretch>
            <a:fillRect/>
          </a:stretch>
        </p:blipFill>
        <p:spPr>
          <a:xfrm>
            <a:off x="6690950" y="1415058"/>
            <a:ext cx="3123565" cy="3037483"/>
          </a:xfrm>
          <a:prstGeom prst="rect">
            <a:avLst/>
          </a:prstGeom>
        </p:spPr>
      </p:pic>
      <p:sp>
        <p:nvSpPr>
          <p:cNvPr id="15" name="TextBox 14"/>
          <p:cNvSpPr txBox="1"/>
          <p:nvPr/>
        </p:nvSpPr>
        <p:spPr>
          <a:xfrm>
            <a:off x="6700811" y="4452541"/>
            <a:ext cx="3633932" cy="867930"/>
          </a:xfrm>
          <a:prstGeom prst="rect">
            <a:avLst/>
          </a:prstGeom>
          <a:solidFill>
            <a:schemeClr val="accent3">
              <a:lumMod val="60000"/>
              <a:lumOff val="40000"/>
            </a:schemeClr>
          </a:solidFill>
          <a:ln>
            <a:solidFill>
              <a:schemeClr val="tx1"/>
            </a:solidFill>
          </a:ln>
        </p:spPr>
        <p:txBody>
          <a:bodyPr wrap="square" rtlCol="0">
            <a:spAutoFit/>
          </a:bodyPr>
          <a:lstStyle/>
          <a:p>
            <a:pPr lvl="0">
              <a:lnSpc>
                <a:spcPct val="90000"/>
              </a:lnSpc>
              <a:spcBef>
                <a:spcPts val="1000"/>
              </a:spcBef>
            </a:pPr>
            <a:r>
              <a:rPr lang="en-GB" sz="2800" b="1" dirty="0">
                <a:solidFill>
                  <a:prstClr val="black"/>
                </a:solidFill>
                <a:hlinkClick r:id="rId5"/>
              </a:rPr>
              <a:t>Marauder</a:t>
            </a:r>
            <a:r>
              <a:rPr lang="en-GB" sz="2800" dirty="0">
                <a:solidFill>
                  <a:prstClr val="black"/>
                </a:solidFill>
                <a:hlinkClick r:id="rId5"/>
              </a:rPr>
              <a:t> vs </a:t>
            </a:r>
            <a:r>
              <a:rPr lang="en-GB" sz="2800" b="1" dirty="0">
                <a:solidFill>
                  <a:prstClr val="black"/>
                </a:solidFill>
                <a:hlinkClick r:id="rId5"/>
              </a:rPr>
              <a:t>Commuter</a:t>
            </a:r>
            <a:endParaRPr lang="en-GB" sz="2800" b="1" dirty="0">
              <a:solidFill>
                <a:prstClr val="black"/>
              </a:solidFill>
            </a:endParaRPr>
          </a:p>
        </p:txBody>
      </p:sp>
    </p:spTree>
    <p:extLst>
      <p:ext uri="{BB962C8B-B14F-4D97-AF65-F5344CB8AC3E}">
        <p14:creationId xmlns:p14="http://schemas.microsoft.com/office/powerpoint/2010/main" val="1212001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randombar(horizontal)">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randombar(horizontal)">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1000" fill="hold"/>
                                        <p:tgtEl>
                                          <p:spTgt spid="15"/>
                                        </p:tgtEl>
                                        <p:attrNameLst>
                                          <p:attrName>ppt_w</p:attrName>
                                        </p:attrNameLst>
                                      </p:cBhvr>
                                      <p:tavLst>
                                        <p:tav tm="0">
                                          <p:val>
                                            <p:fltVal val="0"/>
                                          </p:val>
                                        </p:tav>
                                        <p:tav tm="100000">
                                          <p:val>
                                            <p:strVal val="#ppt_w"/>
                                          </p:val>
                                        </p:tav>
                                      </p:tavLst>
                                    </p:anim>
                                    <p:anim calcmode="lin" valueType="num">
                                      <p:cBhvr>
                                        <p:cTn id="23" dur="1000" fill="hold"/>
                                        <p:tgtEl>
                                          <p:spTgt spid="15"/>
                                        </p:tgtEl>
                                        <p:attrNameLst>
                                          <p:attrName>ppt_h</p:attrName>
                                        </p:attrNameLst>
                                      </p:cBhvr>
                                      <p:tavLst>
                                        <p:tav tm="0">
                                          <p:val>
                                            <p:fltVal val="0"/>
                                          </p:val>
                                        </p:tav>
                                        <p:tav tm="100000">
                                          <p:val>
                                            <p:strVal val="#ppt_h"/>
                                          </p:val>
                                        </p:tav>
                                      </p:tavLst>
                                    </p:anim>
                                    <p:anim calcmode="lin" valueType="num">
                                      <p:cBhvr>
                                        <p:cTn id="24" dur="1000" fill="hold"/>
                                        <p:tgtEl>
                                          <p:spTgt spid="15"/>
                                        </p:tgtEl>
                                        <p:attrNameLst>
                                          <p:attrName>style.rotation</p:attrName>
                                        </p:attrNameLst>
                                      </p:cBhvr>
                                      <p:tavLst>
                                        <p:tav tm="0">
                                          <p:val>
                                            <p:fltVal val="90"/>
                                          </p:val>
                                        </p:tav>
                                        <p:tav tm="100000">
                                          <p:val>
                                            <p:fltVal val="0"/>
                                          </p:val>
                                        </p:tav>
                                      </p:tavLst>
                                    </p:anim>
                                    <p:animEffect transition="in" filter="fade">
                                      <p:cBhvr>
                                        <p:cTn id="2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Geographical profiling</a:t>
            </a:r>
          </a:p>
        </p:txBody>
      </p:sp>
      <p:pic>
        <p:nvPicPr>
          <p:cNvPr id="4" name="Picture 3"/>
          <p:cNvPicPr>
            <a:picLocks noChangeAspect="1"/>
          </p:cNvPicPr>
          <p:nvPr/>
        </p:nvPicPr>
        <p:blipFill>
          <a:blip r:embed="rId3"/>
          <a:stretch>
            <a:fillRect/>
          </a:stretch>
        </p:blipFill>
        <p:spPr>
          <a:xfrm>
            <a:off x="543499" y="2483656"/>
            <a:ext cx="11105002" cy="3445932"/>
          </a:xfrm>
          <a:prstGeom prst="rect">
            <a:avLst/>
          </a:prstGeom>
        </p:spPr>
      </p:pic>
    </p:spTree>
    <p:extLst>
      <p:ext uri="{BB962C8B-B14F-4D97-AF65-F5344CB8AC3E}">
        <p14:creationId xmlns:p14="http://schemas.microsoft.com/office/powerpoint/2010/main" val="24595426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hlinkClick r:id="rId2"/>
              </a:rPr>
              <a:t>John Duffy, the “Railway Rapist”</a:t>
            </a:r>
            <a:endParaRPr lang="en-GB" b="1" dirty="0"/>
          </a:p>
        </p:txBody>
      </p:sp>
      <p:sp>
        <p:nvSpPr>
          <p:cNvPr id="3" name="Content Placeholder 2"/>
          <p:cNvSpPr>
            <a:spLocks noGrp="1"/>
          </p:cNvSpPr>
          <p:nvPr>
            <p:ph idx="1"/>
          </p:nvPr>
        </p:nvSpPr>
        <p:spPr>
          <a:xfrm>
            <a:off x="3657600" y="1450871"/>
            <a:ext cx="7696200" cy="4351338"/>
          </a:xfrm>
        </p:spPr>
        <p:txBody>
          <a:bodyPr>
            <a:normAutofit lnSpcReduction="10000"/>
          </a:bodyPr>
          <a:lstStyle/>
          <a:p>
            <a:pPr marL="0" indent="0">
              <a:buNone/>
            </a:pPr>
            <a:r>
              <a:rPr lang="en-GB" dirty="0"/>
              <a:t>Committed 24 sexual attacks in the 1980s  and 3 murders in railway stations across North London. </a:t>
            </a:r>
          </a:p>
          <a:p>
            <a:pPr marL="0" indent="0">
              <a:buNone/>
            </a:pPr>
            <a:endParaRPr lang="en-GB" dirty="0"/>
          </a:p>
          <a:p>
            <a:pPr marL="0" indent="0">
              <a:buNone/>
            </a:pPr>
            <a:r>
              <a:rPr lang="en-GB" dirty="0">
                <a:solidFill>
                  <a:srgbClr val="FF0000"/>
                </a:solidFill>
                <a:effectLst>
                  <a:outerShdw blurRad="38100" dist="38100" dir="2700000" algn="tl">
                    <a:srgbClr val="000000">
                      <a:alpha val="43137"/>
                    </a:srgbClr>
                  </a:outerShdw>
                </a:effectLst>
              </a:rPr>
              <a:t>David Canter </a:t>
            </a:r>
            <a:r>
              <a:rPr lang="en-GB" dirty="0"/>
              <a:t>analysed geographical information from similar crime scenes and details of similar attacks to draw up a surprisingly accurate profile of Duffy using bottom-up profiling techniques. </a:t>
            </a:r>
          </a:p>
          <a:p>
            <a:pPr marL="0" indent="0">
              <a:buNone/>
            </a:pPr>
            <a:endParaRPr lang="en-GB" dirty="0"/>
          </a:p>
          <a:p>
            <a:pPr marL="0" indent="0">
              <a:buNone/>
            </a:pPr>
            <a:r>
              <a:rPr lang="en-GB" b="1" dirty="0"/>
              <a:t>See tutor2U pack and page 356 White mask for his amazingly accurate predictions! </a:t>
            </a:r>
          </a:p>
        </p:txBody>
      </p:sp>
      <p:pic>
        <p:nvPicPr>
          <p:cNvPr id="2050" name="Picture 2" descr="http://murderpedia.org/male.D/images/duffy_john_francis/duffy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457" y="1560005"/>
            <a:ext cx="2895600" cy="37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02373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John Duffy Documentary Clip: </a:t>
            </a:r>
            <a:r>
              <a:rPr lang="en-GB" b="1" dirty="0">
                <a:solidFill>
                  <a:srgbClr val="FF0000"/>
                </a:solidFill>
              </a:rPr>
              <a:t>Warning graphic  </a:t>
            </a:r>
          </a:p>
        </p:txBody>
      </p:sp>
      <p:sp>
        <p:nvSpPr>
          <p:cNvPr id="3" name="Content Placeholder 2"/>
          <p:cNvSpPr>
            <a:spLocks noGrp="1"/>
          </p:cNvSpPr>
          <p:nvPr>
            <p:ph idx="1"/>
          </p:nvPr>
        </p:nvSpPr>
        <p:spPr/>
        <p:txBody>
          <a:bodyPr/>
          <a:lstStyle/>
          <a:p>
            <a:pPr marL="0" indent="0">
              <a:buNone/>
            </a:pPr>
            <a:r>
              <a:rPr lang="en-GB" dirty="0">
                <a:hlinkClick r:id="rId2"/>
              </a:rPr>
              <a:t>https://www.youtube.com/watch?v=P6YuBqIlcGY</a:t>
            </a:r>
            <a:endParaRPr lang="en-GB" dirty="0"/>
          </a:p>
          <a:p>
            <a:pPr marL="0" indent="0">
              <a:buNone/>
            </a:pPr>
            <a:endParaRPr lang="en-GB" dirty="0"/>
          </a:p>
          <a:p>
            <a:pPr marL="0" indent="0">
              <a:buNone/>
            </a:pPr>
            <a:endParaRPr lang="en-GB" dirty="0"/>
          </a:p>
        </p:txBody>
      </p:sp>
      <p:pic>
        <p:nvPicPr>
          <p:cNvPr id="10242" name="Picture 2" descr="http://news.bbc.co.uk/olmedia/1145000/images/_1146657_duffymulcahy3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0286" y="2616613"/>
            <a:ext cx="6536635" cy="39219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48415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xmlns="" id="{68BF4638-A2B4-480D-A4A6-CA12EB6A27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2739" y="2818332"/>
            <a:ext cx="1476375" cy="1150875"/>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5478191"/>
            <a:ext cx="6188530" cy="137322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106228" y="5484771"/>
            <a:ext cx="6003471" cy="1373229"/>
          </a:xfrm>
          <a:prstGeom prst="rect">
            <a:avLst/>
          </a:prstGeom>
        </p:spPr>
      </p:pic>
      <p:sp>
        <p:nvSpPr>
          <p:cNvPr id="6" name="Title 1"/>
          <p:cNvSpPr>
            <a:spLocks noGrp="1"/>
          </p:cNvSpPr>
          <p:nvPr>
            <p:ph type="title"/>
          </p:nvPr>
        </p:nvSpPr>
        <p:spPr>
          <a:xfrm>
            <a:off x="619456" y="0"/>
            <a:ext cx="9520997" cy="1325563"/>
          </a:xfrm>
        </p:spPr>
        <p:txBody>
          <a:bodyPr/>
          <a:lstStyle/>
          <a:p>
            <a:r>
              <a:rPr lang="en-GB" dirty="0"/>
              <a:t>Evaluating the Bottom Up Approach</a:t>
            </a:r>
          </a:p>
        </p:txBody>
      </p:sp>
      <p:sp>
        <p:nvSpPr>
          <p:cNvPr id="7" name="TextBox 6"/>
          <p:cNvSpPr txBox="1"/>
          <p:nvPr/>
        </p:nvSpPr>
        <p:spPr>
          <a:xfrm>
            <a:off x="197606" y="1054648"/>
            <a:ext cx="3015302" cy="1200329"/>
          </a:xfrm>
          <a:prstGeom prst="rect">
            <a:avLst/>
          </a:prstGeom>
          <a:solidFill>
            <a:schemeClr val="accent2">
              <a:lumMod val="60000"/>
              <a:lumOff val="40000"/>
            </a:schemeClr>
          </a:solidFill>
          <a:ln>
            <a:solidFill>
              <a:schemeClr val="tx1"/>
            </a:solidFill>
          </a:ln>
        </p:spPr>
        <p:txBody>
          <a:bodyPr wrap="square" rtlCol="0">
            <a:spAutoFit/>
          </a:bodyPr>
          <a:lstStyle/>
          <a:p>
            <a:pPr algn="ctr"/>
            <a:r>
              <a:rPr lang="en-GB" sz="2400" dirty="0">
                <a:solidFill>
                  <a:prstClr val="black"/>
                </a:solidFill>
              </a:rPr>
              <a:t>It is scientific and therefore objective and more reliable.</a:t>
            </a:r>
          </a:p>
        </p:txBody>
      </p:sp>
      <p:sp>
        <p:nvSpPr>
          <p:cNvPr id="8" name="TextBox 7"/>
          <p:cNvSpPr txBox="1"/>
          <p:nvPr/>
        </p:nvSpPr>
        <p:spPr>
          <a:xfrm>
            <a:off x="2399400" y="3168626"/>
            <a:ext cx="3002508" cy="1569660"/>
          </a:xfrm>
          <a:prstGeom prst="rect">
            <a:avLst/>
          </a:prstGeom>
          <a:solidFill>
            <a:schemeClr val="accent6">
              <a:lumMod val="60000"/>
              <a:lumOff val="40000"/>
            </a:schemeClr>
          </a:solidFill>
          <a:ln>
            <a:solidFill>
              <a:schemeClr val="tx1"/>
            </a:solidFill>
          </a:ln>
        </p:spPr>
        <p:txBody>
          <a:bodyPr wrap="square" rtlCol="0">
            <a:spAutoFit/>
          </a:bodyPr>
          <a:lstStyle/>
          <a:p>
            <a:r>
              <a:rPr lang="en-GB" sz="2400" dirty="0">
                <a:solidFill>
                  <a:prstClr val="black"/>
                </a:solidFill>
              </a:rPr>
              <a:t>48 UK Police Forces were surveyed and 83% said that the process was </a:t>
            </a:r>
            <a:r>
              <a:rPr lang="en-GB" sz="2400" i="1" dirty="0">
                <a:solidFill>
                  <a:prstClr val="black"/>
                </a:solidFill>
              </a:rPr>
              <a:t>useful</a:t>
            </a:r>
            <a:r>
              <a:rPr lang="en-GB" sz="2400" dirty="0">
                <a:solidFill>
                  <a:prstClr val="black"/>
                </a:solidFill>
              </a:rPr>
              <a:t>! </a:t>
            </a:r>
          </a:p>
        </p:txBody>
      </p:sp>
      <p:sp>
        <p:nvSpPr>
          <p:cNvPr id="9" name="TextBox 8"/>
          <p:cNvSpPr txBox="1"/>
          <p:nvPr/>
        </p:nvSpPr>
        <p:spPr>
          <a:xfrm>
            <a:off x="5593860" y="4181327"/>
            <a:ext cx="3043451" cy="1569660"/>
          </a:xfrm>
          <a:prstGeom prst="rect">
            <a:avLst/>
          </a:prstGeom>
          <a:solidFill>
            <a:schemeClr val="accent4">
              <a:lumMod val="60000"/>
              <a:lumOff val="40000"/>
            </a:schemeClr>
          </a:solidFill>
          <a:ln>
            <a:solidFill>
              <a:schemeClr val="tx1"/>
            </a:solidFill>
          </a:ln>
        </p:spPr>
        <p:txBody>
          <a:bodyPr wrap="square" rtlCol="0">
            <a:spAutoFit/>
          </a:bodyPr>
          <a:lstStyle/>
          <a:p>
            <a:pPr algn="ctr"/>
            <a:r>
              <a:rPr lang="en-GB" sz="2400" dirty="0">
                <a:solidFill>
                  <a:prstClr val="black"/>
                </a:solidFill>
              </a:rPr>
              <a:t>BUT…only 3% said that it actually helped to catch the offender.</a:t>
            </a:r>
          </a:p>
        </p:txBody>
      </p:sp>
      <p:sp>
        <p:nvSpPr>
          <p:cNvPr id="10" name="TextBox 9"/>
          <p:cNvSpPr txBox="1"/>
          <p:nvPr/>
        </p:nvSpPr>
        <p:spPr>
          <a:xfrm>
            <a:off x="7850690" y="774567"/>
            <a:ext cx="2806222" cy="3592175"/>
          </a:xfrm>
          <a:prstGeom prst="ellipse">
            <a:avLst/>
          </a:prstGeom>
          <a:solidFill>
            <a:schemeClr val="tx2">
              <a:lumMod val="40000"/>
              <a:lumOff val="60000"/>
            </a:schemeClr>
          </a:solidFill>
          <a:ln>
            <a:solidFill>
              <a:schemeClr val="tx1"/>
            </a:solidFill>
          </a:ln>
        </p:spPr>
        <p:txBody>
          <a:bodyPr wrap="square" rtlCol="0">
            <a:spAutoFit/>
          </a:bodyPr>
          <a:lstStyle/>
          <a:p>
            <a:pPr algn="ctr"/>
            <a:r>
              <a:rPr lang="en-GB" sz="2000" dirty="0">
                <a:solidFill>
                  <a:prstClr val="black"/>
                </a:solidFill>
              </a:rPr>
              <a:t>Canter also found spatial consistency in 120 serial murder cases in the US. This supports his circle theory</a:t>
            </a:r>
          </a:p>
        </p:txBody>
      </p:sp>
      <p:sp>
        <p:nvSpPr>
          <p:cNvPr id="12" name="TextBox 11"/>
          <p:cNvSpPr txBox="1"/>
          <p:nvPr/>
        </p:nvSpPr>
        <p:spPr>
          <a:xfrm>
            <a:off x="398577" y="2354258"/>
            <a:ext cx="1937129" cy="3785652"/>
          </a:xfrm>
          <a:prstGeom prst="rect">
            <a:avLst/>
          </a:prstGeom>
          <a:solidFill>
            <a:srgbClr val="FF66CC"/>
          </a:solidFill>
          <a:ln>
            <a:solidFill>
              <a:schemeClr val="tx1"/>
            </a:solidFill>
          </a:ln>
        </p:spPr>
        <p:txBody>
          <a:bodyPr wrap="square" rtlCol="0">
            <a:spAutoFit/>
          </a:bodyPr>
          <a:lstStyle/>
          <a:p>
            <a:pPr algn="ctr"/>
            <a:r>
              <a:rPr lang="en-GB" sz="2400" dirty="0">
                <a:solidFill>
                  <a:prstClr val="black"/>
                </a:solidFill>
              </a:rPr>
              <a:t>It has wider application as spatial and interpersonal consistency can be found in other crimes like burglary and arson</a:t>
            </a:r>
          </a:p>
        </p:txBody>
      </p:sp>
      <p:sp>
        <p:nvSpPr>
          <p:cNvPr id="13" name="TextBox 12"/>
          <p:cNvSpPr txBox="1"/>
          <p:nvPr/>
        </p:nvSpPr>
        <p:spPr>
          <a:xfrm>
            <a:off x="8916122" y="4524071"/>
            <a:ext cx="3193577" cy="1323439"/>
          </a:xfrm>
          <a:prstGeom prst="rect">
            <a:avLst/>
          </a:prstGeom>
          <a:solidFill>
            <a:schemeClr val="accent5">
              <a:lumMod val="40000"/>
              <a:lumOff val="60000"/>
            </a:schemeClr>
          </a:solidFill>
          <a:ln>
            <a:solidFill>
              <a:schemeClr val="tx1"/>
            </a:solidFill>
          </a:ln>
        </p:spPr>
        <p:txBody>
          <a:bodyPr wrap="square" rtlCol="0">
            <a:spAutoFit/>
          </a:bodyPr>
          <a:lstStyle/>
          <a:p>
            <a:pPr algn="ctr"/>
            <a:r>
              <a:rPr lang="en-GB" sz="2000" dirty="0">
                <a:solidFill>
                  <a:prstClr val="black"/>
                </a:solidFill>
              </a:rPr>
              <a:t>Profiling cannot reliably identify an offender but it can help to narrow down the pool of suspects.</a:t>
            </a:r>
          </a:p>
        </p:txBody>
      </p:sp>
      <p:sp>
        <p:nvSpPr>
          <p:cNvPr id="2" name="Oval 1">
            <a:extLst>
              <a:ext uri="{FF2B5EF4-FFF2-40B4-BE49-F238E27FC236}">
                <a16:creationId xmlns:a16="http://schemas.microsoft.com/office/drawing/2014/main" xmlns="" id="{E9C7CEB0-981F-4545-A6E5-86A2B0A9459D}"/>
              </a:ext>
            </a:extLst>
          </p:cNvPr>
          <p:cNvSpPr/>
          <p:nvPr/>
        </p:nvSpPr>
        <p:spPr>
          <a:xfrm>
            <a:off x="2912182" y="832880"/>
            <a:ext cx="3043451" cy="229379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Supporting evidence comes from Canter &amp; Heritage who showed how useful statistical analysis can be </a:t>
            </a:r>
          </a:p>
        </p:txBody>
      </p:sp>
      <p:sp>
        <p:nvSpPr>
          <p:cNvPr id="3" name="Rectangle 2">
            <a:extLst>
              <a:ext uri="{FF2B5EF4-FFF2-40B4-BE49-F238E27FC236}">
                <a16:creationId xmlns:a16="http://schemas.microsoft.com/office/drawing/2014/main" xmlns="" id="{44994B93-6DBA-4F7A-87C5-452CA51FD4A4}"/>
              </a:ext>
            </a:extLst>
          </p:cNvPr>
          <p:cNvSpPr/>
          <p:nvPr/>
        </p:nvSpPr>
        <p:spPr>
          <a:xfrm>
            <a:off x="5619032" y="1054648"/>
            <a:ext cx="1963571" cy="1881304"/>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They did content analysis of 66 sexual assault cases  and identified some common features </a:t>
            </a:r>
          </a:p>
        </p:txBody>
      </p:sp>
    </p:spTree>
    <p:extLst>
      <p:ext uri="{BB962C8B-B14F-4D97-AF65-F5344CB8AC3E}">
        <p14:creationId xmlns:p14="http://schemas.microsoft.com/office/powerpoint/2010/main" val="4057806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randombar(horizontal)">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down)">
                                      <p:cBhvr>
                                        <p:cTn id="43" dur="580">
                                          <p:stCondLst>
                                            <p:cond delay="0"/>
                                          </p:stCondLst>
                                        </p:cTn>
                                        <p:tgtEl>
                                          <p:spTgt spid="15"/>
                                        </p:tgtEl>
                                      </p:cBhvr>
                                    </p:animEffect>
                                    <p:anim calcmode="lin" valueType="num">
                                      <p:cBhvr>
                                        <p:cTn id="44"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49" dur="26">
                                          <p:stCondLst>
                                            <p:cond delay="650"/>
                                          </p:stCondLst>
                                        </p:cTn>
                                        <p:tgtEl>
                                          <p:spTgt spid="15"/>
                                        </p:tgtEl>
                                      </p:cBhvr>
                                      <p:to x="100000" y="60000"/>
                                    </p:animScale>
                                    <p:animScale>
                                      <p:cBhvr>
                                        <p:cTn id="50" dur="166" decel="50000">
                                          <p:stCondLst>
                                            <p:cond delay="676"/>
                                          </p:stCondLst>
                                        </p:cTn>
                                        <p:tgtEl>
                                          <p:spTgt spid="15"/>
                                        </p:tgtEl>
                                      </p:cBhvr>
                                      <p:to x="100000" y="100000"/>
                                    </p:animScale>
                                    <p:animScale>
                                      <p:cBhvr>
                                        <p:cTn id="51" dur="26">
                                          <p:stCondLst>
                                            <p:cond delay="1312"/>
                                          </p:stCondLst>
                                        </p:cTn>
                                        <p:tgtEl>
                                          <p:spTgt spid="15"/>
                                        </p:tgtEl>
                                      </p:cBhvr>
                                      <p:to x="100000" y="80000"/>
                                    </p:animScale>
                                    <p:animScale>
                                      <p:cBhvr>
                                        <p:cTn id="52" dur="166" decel="50000">
                                          <p:stCondLst>
                                            <p:cond delay="1338"/>
                                          </p:stCondLst>
                                        </p:cTn>
                                        <p:tgtEl>
                                          <p:spTgt spid="15"/>
                                        </p:tgtEl>
                                      </p:cBhvr>
                                      <p:to x="100000" y="100000"/>
                                    </p:animScale>
                                    <p:animScale>
                                      <p:cBhvr>
                                        <p:cTn id="53" dur="26">
                                          <p:stCondLst>
                                            <p:cond delay="1642"/>
                                          </p:stCondLst>
                                        </p:cTn>
                                        <p:tgtEl>
                                          <p:spTgt spid="15"/>
                                        </p:tgtEl>
                                      </p:cBhvr>
                                      <p:to x="100000" y="90000"/>
                                    </p:animScale>
                                    <p:animScale>
                                      <p:cBhvr>
                                        <p:cTn id="54" dur="166" decel="50000">
                                          <p:stCondLst>
                                            <p:cond delay="1668"/>
                                          </p:stCondLst>
                                        </p:cTn>
                                        <p:tgtEl>
                                          <p:spTgt spid="15"/>
                                        </p:tgtEl>
                                      </p:cBhvr>
                                      <p:to x="100000" y="100000"/>
                                    </p:animScale>
                                    <p:animScale>
                                      <p:cBhvr>
                                        <p:cTn id="55" dur="26">
                                          <p:stCondLst>
                                            <p:cond delay="1808"/>
                                          </p:stCondLst>
                                        </p:cTn>
                                        <p:tgtEl>
                                          <p:spTgt spid="15"/>
                                        </p:tgtEl>
                                      </p:cBhvr>
                                      <p:to x="100000" y="95000"/>
                                    </p:animScale>
                                    <p:animScale>
                                      <p:cBhvr>
                                        <p:cTn id="56" dur="166" decel="50000">
                                          <p:stCondLst>
                                            <p:cond delay="1834"/>
                                          </p:stCondLst>
                                        </p:cTn>
                                        <p:tgtEl>
                                          <p:spTgt spid="15"/>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31" presetClass="entr" presetSubtype="0" fill="hold" grpId="0" nodeType="click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p:cTn id="61" dur="1000" fill="hold"/>
                                        <p:tgtEl>
                                          <p:spTgt spid="9"/>
                                        </p:tgtEl>
                                        <p:attrNameLst>
                                          <p:attrName>ppt_w</p:attrName>
                                        </p:attrNameLst>
                                      </p:cBhvr>
                                      <p:tavLst>
                                        <p:tav tm="0">
                                          <p:val>
                                            <p:fltVal val="0"/>
                                          </p:val>
                                        </p:tav>
                                        <p:tav tm="100000">
                                          <p:val>
                                            <p:strVal val="#ppt_w"/>
                                          </p:val>
                                        </p:tav>
                                      </p:tavLst>
                                    </p:anim>
                                    <p:anim calcmode="lin" valueType="num">
                                      <p:cBhvr>
                                        <p:cTn id="62" dur="1000" fill="hold"/>
                                        <p:tgtEl>
                                          <p:spTgt spid="9"/>
                                        </p:tgtEl>
                                        <p:attrNameLst>
                                          <p:attrName>ppt_h</p:attrName>
                                        </p:attrNameLst>
                                      </p:cBhvr>
                                      <p:tavLst>
                                        <p:tav tm="0">
                                          <p:val>
                                            <p:fltVal val="0"/>
                                          </p:val>
                                        </p:tav>
                                        <p:tav tm="100000">
                                          <p:val>
                                            <p:strVal val="#ppt_h"/>
                                          </p:val>
                                        </p:tav>
                                      </p:tavLst>
                                    </p:anim>
                                    <p:anim calcmode="lin" valueType="num">
                                      <p:cBhvr>
                                        <p:cTn id="63" dur="1000" fill="hold"/>
                                        <p:tgtEl>
                                          <p:spTgt spid="9"/>
                                        </p:tgtEl>
                                        <p:attrNameLst>
                                          <p:attrName>style.rotation</p:attrName>
                                        </p:attrNameLst>
                                      </p:cBhvr>
                                      <p:tavLst>
                                        <p:tav tm="0">
                                          <p:val>
                                            <p:fltVal val="90"/>
                                          </p:val>
                                        </p:tav>
                                        <p:tav tm="100000">
                                          <p:val>
                                            <p:fltVal val="0"/>
                                          </p:val>
                                        </p:tav>
                                      </p:tavLst>
                                    </p:anim>
                                    <p:animEffect transition="in" filter="fade">
                                      <p:cBhvr>
                                        <p:cTn id="64" dur="1000"/>
                                        <p:tgtEl>
                                          <p:spTgt spid="9"/>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p:cTn id="69" dur="500" fill="hold"/>
                                        <p:tgtEl>
                                          <p:spTgt spid="13"/>
                                        </p:tgtEl>
                                        <p:attrNameLst>
                                          <p:attrName>ppt_w</p:attrName>
                                        </p:attrNameLst>
                                      </p:cBhvr>
                                      <p:tavLst>
                                        <p:tav tm="0">
                                          <p:val>
                                            <p:fltVal val="0"/>
                                          </p:val>
                                        </p:tav>
                                        <p:tav tm="100000">
                                          <p:val>
                                            <p:strVal val="#ppt_w"/>
                                          </p:val>
                                        </p:tav>
                                      </p:tavLst>
                                    </p:anim>
                                    <p:anim calcmode="lin" valueType="num">
                                      <p:cBhvr>
                                        <p:cTn id="70" dur="500" fill="hold"/>
                                        <p:tgtEl>
                                          <p:spTgt spid="13"/>
                                        </p:tgtEl>
                                        <p:attrNameLst>
                                          <p:attrName>ppt_h</p:attrName>
                                        </p:attrNameLst>
                                      </p:cBhvr>
                                      <p:tavLst>
                                        <p:tav tm="0">
                                          <p:val>
                                            <p:fltVal val="0"/>
                                          </p:val>
                                        </p:tav>
                                        <p:tav tm="100000">
                                          <p:val>
                                            <p:strVal val="#ppt_h"/>
                                          </p:val>
                                        </p:tav>
                                      </p:tavLst>
                                    </p:anim>
                                    <p:animEffect transition="in" filter="fade">
                                      <p:cBhvr>
                                        <p:cTn id="7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animBg="1"/>
      <p:bldP spid="13" grpId="0" animBg="1"/>
      <p:bldP spid="2"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78191"/>
            <a:ext cx="6188530" cy="137322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188528" y="5478191"/>
            <a:ext cx="6003471" cy="1373229"/>
          </a:xfrm>
          <a:prstGeom prst="rect">
            <a:avLst/>
          </a:prstGeom>
        </p:spPr>
      </p:pic>
      <p:sp>
        <p:nvSpPr>
          <p:cNvPr id="6" name="Title 1"/>
          <p:cNvSpPr>
            <a:spLocks noGrp="1"/>
          </p:cNvSpPr>
          <p:nvPr>
            <p:ph type="title"/>
          </p:nvPr>
        </p:nvSpPr>
        <p:spPr>
          <a:xfrm>
            <a:off x="936011" y="3691287"/>
            <a:ext cx="1378428" cy="1045665"/>
          </a:xfrm>
        </p:spPr>
        <p:txBody>
          <a:bodyPr/>
          <a:lstStyle/>
          <a:p>
            <a:r>
              <a:rPr lang="en-GB" b="1" dirty="0">
                <a:solidFill>
                  <a:srgbClr val="FF0066"/>
                </a:solidFill>
              </a:rPr>
              <a:t>Prep</a:t>
            </a:r>
          </a:p>
        </p:txBody>
      </p:sp>
      <p:sp>
        <p:nvSpPr>
          <p:cNvPr id="7" name="Content Placeholder 2"/>
          <p:cNvSpPr>
            <a:spLocks noGrp="1"/>
          </p:cNvSpPr>
          <p:nvPr>
            <p:ph idx="1"/>
          </p:nvPr>
        </p:nvSpPr>
        <p:spPr>
          <a:xfrm>
            <a:off x="936011" y="3775001"/>
            <a:ext cx="9867610" cy="1050634"/>
          </a:xfrm>
        </p:spPr>
        <p:txBody>
          <a:bodyPr>
            <a:noAutofit/>
          </a:bodyPr>
          <a:lstStyle/>
          <a:p>
            <a:pPr marL="0" lvl="0" indent="0" algn="ctr">
              <a:buNone/>
            </a:pPr>
            <a:r>
              <a:rPr lang="en-GB" b="1" i="1" dirty="0"/>
              <a:t>Read GHG digital textbook, and tutor2U pack</a:t>
            </a:r>
          </a:p>
          <a:p>
            <a:pPr marL="0" lvl="0" indent="0" algn="ctr">
              <a:buNone/>
            </a:pPr>
            <a:r>
              <a:rPr lang="en-GB" i="1" dirty="0"/>
              <a:t>Complete pages 1-10 in the Forensic pack</a:t>
            </a:r>
          </a:p>
          <a:p>
            <a:pPr marL="0" lvl="0" indent="0" algn="ctr">
              <a:buNone/>
            </a:pPr>
            <a:r>
              <a:rPr lang="en-GB" i="1" dirty="0"/>
              <a:t>Find out more about a case of O.P: Duffy, </a:t>
            </a:r>
            <a:r>
              <a:rPr lang="en-GB" i="1" dirty="0" err="1"/>
              <a:t>Shawcross</a:t>
            </a:r>
            <a:r>
              <a:rPr lang="en-GB" i="1" dirty="0"/>
              <a:t>, Colin Stagg</a:t>
            </a:r>
          </a:p>
        </p:txBody>
      </p:sp>
      <p:pic>
        <p:nvPicPr>
          <p:cNvPr id="9" name="Picture 8"/>
          <p:cNvPicPr>
            <a:picLocks noChangeAspect="1"/>
          </p:cNvPicPr>
          <p:nvPr/>
        </p:nvPicPr>
        <p:blipFill rotWithShape="1">
          <a:blip r:embed="rId4"/>
          <a:srcRect b="3881"/>
          <a:stretch/>
        </p:blipFill>
        <p:spPr>
          <a:xfrm>
            <a:off x="7803299" y="88028"/>
            <a:ext cx="3766149" cy="24311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a:extLst>
              <a:ext uri="{FF2B5EF4-FFF2-40B4-BE49-F238E27FC236}">
                <a16:creationId xmlns:a16="http://schemas.microsoft.com/office/drawing/2014/main" xmlns="" id="{67BA02C0-1377-4ADD-A2B6-E9240AEA54D0}"/>
              </a:ext>
            </a:extLst>
          </p:cNvPr>
          <p:cNvSpPr txBox="1"/>
          <p:nvPr/>
        </p:nvSpPr>
        <p:spPr>
          <a:xfrm>
            <a:off x="649483" y="395503"/>
            <a:ext cx="5879905" cy="2554545"/>
          </a:xfrm>
          <a:prstGeom prst="rect">
            <a:avLst/>
          </a:prstGeom>
          <a:solidFill>
            <a:srgbClr val="FF66CC">
              <a:alpha val="38039"/>
            </a:srgbClr>
          </a:solidFill>
          <a:ln>
            <a:solidFill>
              <a:schemeClr val="tx1"/>
            </a:solidFill>
          </a:ln>
        </p:spPr>
        <p:txBody>
          <a:bodyPr wrap="square" rtlCol="0">
            <a:spAutoFit/>
          </a:bodyPr>
          <a:lstStyle/>
          <a:p>
            <a:pPr algn="ctr"/>
            <a:r>
              <a:rPr lang="en-GB" sz="3200" b="1" dirty="0">
                <a:solidFill>
                  <a:prstClr val="black"/>
                </a:solidFill>
              </a:rPr>
              <a:t>Use your text books to add detail to the evaluation issues </a:t>
            </a:r>
          </a:p>
          <a:p>
            <a:pPr algn="ctr"/>
            <a:r>
              <a:rPr lang="en-GB" sz="3200" b="1" dirty="0">
                <a:solidFill>
                  <a:prstClr val="black"/>
                </a:solidFill>
              </a:rPr>
              <a:t>then</a:t>
            </a:r>
          </a:p>
          <a:p>
            <a:pPr algn="ctr"/>
            <a:r>
              <a:rPr lang="en-GB" sz="3200" b="1" dirty="0">
                <a:solidFill>
                  <a:prstClr val="black"/>
                </a:solidFill>
              </a:rPr>
              <a:t>Complete p9-10 of your Forensic pack</a:t>
            </a:r>
          </a:p>
        </p:txBody>
      </p:sp>
    </p:spTree>
    <p:extLst>
      <p:ext uri="{BB962C8B-B14F-4D97-AF65-F5344CB8AC3E}">
        <p14:creationId xmlns:p14="http://schemas.microsoft.com/office/powerpoint/2010/main" val="1271368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867" y="-142875"/>
            <a:ext cx="10515600" cy="1325563"/>
          </a:xfrm>
        </p:spPr>
        <p:txBody>
          <a:bodyPr>
            <a:normAutofit/>
          </a:bodyPr>
          <a:lstStyle/>
          <a:p>
            <a:r>
              <a:rPr lang="en-GB" sz="6000" b="1" dirty="0"/>
              <a:t>Top down or bottom up?!</a:t>
            </a:r>
          </a:p>
        </p:txBody>
      </p:sp>
      <p:sp>
        <p:nvSpPr>
          <p:cNvPr id="3" name="Content Placeholder 2"/>
          <p:cNvSpPr>
            <a:spLocks noGrp="1"/>
          </p:cNvSpPr>
          <p:nvPr>
            <p:ph idx="1"/>
          </p:nvPr>
        </p:nvSpPr>
        <p:spPr>
          <a:xfrm>
            <a:off x="296333" y="1761067"/>
            <a:ext cx="8915398" cy="5262563"/>
          </a:xfrm>
        </p:spPr>
        <p:txBody>
          <a:bodyPr>
            <a:normAutofit lnSpcReduction="10000"/>
          </a:bodyPr>
          <a:lstStyle/>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514350" indent="-514350">
              <a:buFont typeface="+mj-lt"/>
              <a:buAutoNum type="arabicPeriod"/>
            </a:pPr>
            <a:r>
              <a:rPr lang="en-GB" dirty="0"/>
              <a:t>What was the </a:t>
            </a:r>
            <a:r>
              <a:rPr lang="en-GB" b="1" dirty="0"/>
              <a:t>experimental</a:t>
            </a:r>
            <a:r>
              <a:rPr lang="en-GB" dirty="0"/>
              <a:t> </a:t>
            </a:r>
            <a:r>
              <a:rPr lang="en-GB" b="1" dirty="0"/>
              <a:t>design</a:t>
            </a:r>
            <a:r>
              <a:rPr lang="en-GB" dirty="0"/>
              <a:t> and why? (2marks)</a:t>
            </a:r>
          </a:p>
          <a:p>
            <a:pPr marL="514350" indent="-514350">
              <a:buFont typeface="+mj-lt"/>
              <a:buAutoNum type="arabicPeriod"/>
            </a:pPr>
            <a:r>
              <a:rPr lang="en-GB" dirty="0"/>
              <a:t>What is a </a:t>
            </a:r>
            <a:r>
              <a:rPr lang="en-GB" b="1" dirty="0"/>
              <a:t>limitation</a:t>
            </a:r>
            <a:r>
              <a:rPr lang="en-GB" dirty="0"/>
              <a:t> of the design above. Explain it (3marks)</a:t>
            </a:r>
          </a:p>
          <a:p>
            <a:pPr marL="514350" indent="-514350">
              <a:buFont typeface="+mj-lt"/>
              <a:buAutoNum type="arabicPeriod"/>
            </a:pPr>
            <a:r>
              <a:rPr lang="en-GB" dirty="0"/>
              <a:t>Explain how the independent judges could have assessed the </a:t>
            </a:r>
            <a:r>
              <a:rPr lang="en-GB" b="1" dirty="0"/>
              <a:t>reliability</a:t>
            </a:r>
            <a:r>
              <a:rPr lang="en-GB" dirty="0"/>
              <a:t> of the ratings (3marks)</a:t>
            </a:r>
          </a:p>
          <a:p>
            <a:pPr marL="514350" indent="-514350">
              <a:buFont typeface="+mj-lt"/>
              <a:buAutoNum type="arabicPeriod"/>
            </a:pPr>
            <a:r>
              <a:rPr lang="en-GB" dirty="0"/>
              <a:t>Which </a:t>
            </a:r>
            <a:r>
              <a:rPr lang="en-GB" b="1" dirty="0"/>
              <a:t>statistical</a:t>
            </a:r>
            <a:r>
              <a:rPr lang="en-GB" dirty="0"/>
              <a:t> test could be used and why? (3marks)</a:t>
            </a:r>
          </a:p>
        </p:txBody>
      </p:sp>
      <p:pic>
        <p:nvPicPr>
          <p:cNvPr id="8194" name="Picture 2" descr="https://upload.wikimedia.org/wikipedia/commons/thumb/1/17/Union_flag_1606_%28Kings_Colors%29.svg/2000px-Union_flag_1606_%28Kings_Colors%29.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11733" y="5070929"/>
            <a:ext cx="2980267" cy="178707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www.mapsofworld.com/images/world-countries-flags/united-states-flag.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11732" y="3045875"/>
            <a:ext cx="2980267" cy="20250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rot="21391031">
            <a:off x="455953" y="863123"/>
            <a:ext cx="11751732" cy="269870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GB" sz="2800" b="1" dirty="0"/>
              <a:t>10 professional profilers in the UK (bottom up approach) and 10 USA profilers (top down approach) were given details of a murder case that they had never seen before. All were asked to write a profile on the offender based on the information they were given. The accuracy of the profiles were rated by two independent judges and the difference in accuracy between the UK/US profiles was analysed. </a:t>
            </a:r>
          </a:p>
        </p:txBody>
      </p:sp>
    </p:spTree>
    <p:extLst>
      <p:ext uri="{BB962C8B-B14F-4D97-AF65-F5344CB8AC3E}">
        <p14:creationId xmlns:p14="http://schemas.microsoft.com/office/powerpoint/2010/main" val="30523779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 Practice: 20mins</a:t>
            </a:r>
          </a:p>
        </p:txBody>
      </p:sp>
      <p:sp>
        <p:nvSpPr>
          <p:cNvPr id="3" name="Content Placeholder 2"/>
          <p:cNvSpPr>
            <a:spLocks noGrp="1"/>
          </p:cNvSpPr>
          <p:nvPr>
            <p:ph idx="1"/>
          </p:nvPr>
        </p:nvSpPr>
        <p:spPr/>
        <p:txBody>
          <a:bodyPr/>
          <a:lstStyle/>
          <a:p>
            <a:pPr marL="0" indent="0">
              <a:buNone/>
            </a:pPr>
            <a:r>
              <a:rPr lang="en-GB" sz="4400" b="1" dirty="0"/>
              <a:t>Discuss investigative psychology and/or geographical profiling. Refer to evidence in your answer. (16)</a:t>
            </a:r>
          </a:p>
          <a:p>
            <a:pPr marL="0" indent="0">
              <a:buNone/>
            </a:pPr>
            <a:endParaRPr lang="en-GB" dirty="0"/>
          </a:p>
        </p:txBody>
      </p:sp>
      <p:pic>
        <p:nvPicPr>
          <p:cNvPr id="1032" name="Picture 8" descr="https://encrypted-tbn1.gstatic.com/images?q=tbn:ANd9GcTYYI2JIoTKjOExQ9HZ93oYinnbWxuatCkXLUZnqZKX1Qlxu2T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3174" y="3326893"/>
            <a:ext cx="4060826" cy="3239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6039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3.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4.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5.xml><?xml version="1.0" encoding="utf-8"?>
<a:theme xmlns:a="http://schemas.openxmlformats.org/drawingml/2006/main" name="Retrospect">
  <a:themeElements>
    <a:clrScheme name="Retrospect">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777</TotalTime>
  <Words>1215</Words>
  <Application>Microsoft Office PowerPoint</Application>
  <PresentationFormat>Widescreen</PresentationFormat>
  <Paragraphs>124</Paragraphs>
  <Slides>21</Slides>
  <Notes>12</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21</vt:i4>
      </vt:variant>
    </vt:vector>
  </HeadingPairs>
  <TitlesOfParts>
    <vt:vector size="32" baseType="lpstr">
      <vt:lpstr>Arial</vt:lpstr>
      <vt:lpstr>Calibri</vt:lpstr>
      <vt:lpstr>Calibri Light</vt:lpstr>
      <vt:lpstr>Century Gothic</vt:lpstr>
      <vt:lpstr>Corbel</vt:lpstr>
      <vt:lpstr>Wingdings</vt:lpstr>
      <vt:lpstr>Office Theme</vt:lpstr>
      <vt:lpstr>1_Office Theme</vt:lpstr>
      <vt:lpstr>Vapor Trail</vt:lpstr>
      <vt:lpstr>Basis</vt:lpstr>
      <vt:lpstr>Retrospect</vt:lpstr>
      <vt:lpstr>Recap top-down profiling </vt:lpstr>
      <vt:lpstr>The Bottom-Up Approach to Offender Profiling  </vt:lpstr>
      <vt:lpstr>10 minute challenge! </vt:lpstr>
      <vt:lpstr>Learning Objectives</vt:lpstr>
      <vt:lpstr>Bottom-Up Approach to Profiling</vt:lpstr>
      <vt:lpstr>Bottom-up approach</vt:lpstr>
      <vt:lpstr>Investigative Psychology</vt:lpstr>
      <vt:lpstr>PowerPoint Presentation</vt:lpstr>
      <vt:lpstr>Statistical analysis is large part of Investigative Psychology </vt:lpstr>
      <vt:lpstr>Geographical Profiling ------  Criminals reveal themselves by the locations they choose.  </vt:lpstr>
      <vt:lpstr>Geographical Profiling </vt:lpstr>
      <vt:lpstr>Crime Mapping</vt:lpstr>
      <vt:lpstr>Geographical Profiling</vt:lpstr>
      <vt:lpstr>Marauders and Commuters </vt:lpstr>
      <vt:lpstr>Geographical profiling</vt:lpstr>
      <vt:lpstr>John Duffy, the “Railway Rapist”</vt:lpstr>
      <vt:lpstr>John Duffy Documentary Clip: Warning graphic  </vt:lpstr>
      <vt:lpstr>Evaluating the Bottom Up Approach</vt:lpstr>
      <vt:lpstr>Prep</vt:lpstr>
      <vt:lpstr>Top down or bottom up?!</vt:lpstr>
      <vt:lpstr>Exam Practice: 20mins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Bottom Up Approach</dc:title>
  <dc:creator>Christine Downes</dc:creator>
  <cp:lastModifiedBy>Fran Alexander</cp:lastModifiedBy>
  <cp:revision>41</cp:revision>
  <dcterms:created xsi:type="dcterms:W3CDTF">2016-08-10T12:50:56Z</dcterms:created>
  <dcterms:modified xsi:type="dcterms:W3CDTF">2018-11-21T12:43:38Z</dcterms:modified>
</cp:coreProperties>
</file>