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4" r:id="rId9"/>
    <p:sldId id="270" r:id="rId10"/>
    <p:sldId id="269" r:id="rId11"/>
    <p:sldId id="272" r:id="rId12"/>
    <p:sldId id="265" r:id="rId13"/>
    <p:sldId id="266" r:id="rId14"/>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5E995B71-03A2-DA48-85D3-6EE8CF7B9C52}" type="datetimeFigureOut">
              <a:rPr lang="en-GB" smtClean="0"/>
              <a:t>31/10/2018</a:t>
            </a:fld>
            <a:endParaRPr lang="en-GB"/>
          </a:p>
        </p:txBody>
      </p:sp>
      <p:sp>
        <p:nvSpPr>
          <p:cNvPr id="4" name="Footer Placeholder 3"/>
          <p:cNvSpPr>
            <a:spLocks noGrp="1"/>
          </p:cNvSpPr>
          <p:nvPr>
            <p:ph type="ftr" sz="quarter" idx="2"/>
          </p:nvPr>
        </p:nvSpPr>
        <p:spPr>
          <a:xfrm>
            <a:off x="0" y="9377317"/>
            <a:ext cx="2889938" cy="49534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377317"/>
            <a:ext cx="2889938" cy="495347"/>
          </a:xfrm>
          <a:prstGeom prst="rect">
            <a:avLst/>
          </a:prstGeom>
        </p:spPr>
        <p:txBody>
          <a:bodyPr vert="horz" lIns="91440" tIns="45720" rIns="91440" bIns="45720" rtlCol="0" anchor="b"/>
          <a:lstStyle>
            <a:lvl1pPr algn="r">
              <a:defRPr sz="1200"/>
            </a:lvl1pPr>
          </a:lstStyle>
          <a:p>
            <a:fld id="{CB0AD485-202C-2B44-91E9-5B623DFFBFF6}" type="slidenum">
              <a:rPr lang="en-GB" smtClean="0"/>
              <a:t>‹#›</a:t>
            </a:fld>
            <a:endParaRPr lang="en-GB"/>
          </a:p>
        </p:txBody>
      </p:sp>
    </p:spTree>
    <p:extLst>
      <p:ext uri="{BB962C8B-B14F-4D97-AF65-F5344CB8AC3E}">
        <p14:creationId xmlns:p14="http://schemas.microsoft.com/office/powerpoint/2010/main" val="18673004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5093B575-621A-524B-B99C-D862A274B5C0}" type="datetimeFigureOut">
              <a:rPr lang="en-GB" smtClean="0"/>
              <a:t>31/10/2018</a:t>
            </a:fld>
            <a:endParaRPr lang="en-GB"/>
          </a:p>
        </p:txBody>
      </p:sp>
      <p:sp>
        <p:nvSpPr>
          <p:cNvPr id="4" name="Slide Image Placeholder 3"/>
          <p:cNvSpPr>
            <a:spLocks noGrp="1" noRot="1" noChangeAspect="1"/>
          </p:cNvSpPr>
          <p:nvPr>
            <p:ph type="sldImg" idx="2"/>
          </p:nvPr>
        </p:nvSpPr>
        <p:spPr>
          <a:xfrm>
            <a:off x="1114425" y="1233488"/>
            <a:ext cx="4440238"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6700CE15-3234-3C4F-991A-4B3396E2E069}" type="slidenum">
              <a:rPr lang="en-GB" smtClean="0"/>
              <a:t>‹#›</a:t>
            </a:fld>
            <a:endParaRPr lang="en-GB"/>
          </a:p>
        </p:txBody>
      </p:sp>
    </p:spTree>
    <p:extLst>
      <p:ext uri="{BB962C8B-B14F-4D97-AF65-F5344CB8AC3E}">
        <p14:creationId xmlns:p14="http://schemas.microsoft.com/office/powerpoint/2010/main" val="69364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00B2B0F-B102-41CF-AAB8-4DBBF279EA54}" type="datetimeFigureOut">
              <a:rPr lang="en-GB" smtClean="0"/>
              <a:t>31/10/2018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156766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00B2B0F-B102-41CF-AAB8-4DBBF279EA54}" type="datetimeFigureOut">
              <a:rPr lang="en-GB" smtClean="0"/>
              <a:t>31/10/2018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833019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00B2B0F-B102-41CF-AAB8-4DBBF279EA54}" type="datetimeFigureOut">
              <a:rPr lang="en-GB" smtClean="0"/>
              <a:t>31/10/2018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3154420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00B2B0F-B102-41CF-AAB8-4DBBF279EA54}" type="datetimeFigureOut">
              <a:rPr lang="en-GB" smtClean="0"/>
              <a:t>31/10/2018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3483673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0B2B0F-B102-41CF-AAB8-4DBBF279EA54}" type="datetimeFigureOut">
              <a:rPr lang="en-GB" smtClean="0"/>
              <a:t>31/10/2018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3407377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00B2B0F-B102-41CF-AAB8-4DBBF279EA54}" type="datetimeFigureOut">
              <a:rPr lang="en-GB" smtClean="0"/>
              <a:t>31/10/2018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387473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00B2B0F-B102-41CF-AAB8-4DBBF279EA54}" type="datetimeFigureOut">
              <a:rPr lang="en-GB" smtClean="0"/>
              <a:t>31/10/2018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2622251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00B2B0F-B102-41CF-AAB8-4DBBF279EA54}" type="datetimeFigureOut">
              <a:rPr lang="en-GB" smtClean="0"/>
              <a:t>31/10/2018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3595094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0B2B0F-B102-41CF-AAB8-4DBBF279EA54}" type="datetimeFigureOut">
              <a:rPr lang="en-GB" smtClean="0"/>
              <a:t>31/10/2018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469278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0B2B0F-B102-41CF-AAB8-4DBBF279EA54}" type="datetimeFigureOut">
              <a:rPr lang="en-GB" smtClean="0"/>
              <a:t>31/10/2018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4271063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0B2B0F-B102-41CF-AAB8-4DBBF279EA54}" type="datetimeFigureOut">
              <a:rPr lang="en-GB" smtClean="0"/>
              <a:t>31/10/2018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C3DF14-FA9A-424D-9F02-80C7CFCB797B}" type="slidenum">
              <a:rPr lang="en-GB" smtClean="0"/>
              <a:t>‹#›</a:t>
            </a:fld>
            <a:endParaRPr lang="en-GB"/>
          </a:p>
        </p:txBody>
      </p:sp>
    </p:spTree>
    <p:extLst>
      <p:ext uri="{BB962C8B-B14F-4D97-AF65-F5344CB8AC3E}">
        <p14:creationId xmlns:p14="http://schemas.microsoft.com/office/powerpoint/2010/main" val="1729348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B2B0F-B102-41CF-AAB8-4DBBF279EA54}" type="datetimeFigureOut">
              <a:rPr lang="en-GB" smtClean="0"/>
              <a:t>31/10/2018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3DF14-FA9A-424D-9F02-80C7CFCB797B}" type="slidenum">
              <a:rPr lang="en-GB" smtClean="0"/>
              <a:t>‹#›</a:t>
            </a:fld>
            <a:endParaRPr lang="en-GB"/>
          </a:p>
        </p:txBody>
      </p:sp>
    </p:spTree>
    <p:extLst>
      <p:ext uri="{BB962C8B-B14F-4D97-AF65-F5344CB8AC3E}">
        <p14:creationId xmlns:p14="http://schemas.microsoft.com/office/powerpoint/2010/main" val="672572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38" y="1"/>
            <a:ext cx="9139661" cy="692696"/>
          </a:xfrm>
          <a:solidFill>
            <a:srgbClr val="FFFF00"/>
          </a:solidFill>
        </p:spPr>
        <p:txBody>
          <a:bodyPr>
            <a:normAutofit fontScale="90000"/>
          </a:bodyPr>
          <a:lstStyle/>
          <a:p>
            <a:r>
              <a:rPr lang="en-GB" b="1" u="sng" dirty="0" smtClean="0"/>
              <a:t>Biological Rhythms - Circadian Rhythms</a:t>
            </a:r>
            <a:endParaRPr lang="en-GB" b="1" u="sng" dirty="0"/>
          </a:p>
        </p:txBody>
      </p:sp>
      <p:sp>
        <p:nvSpPr>
          <p:cNvPr id="3" name="Subtitle 2"/>
          <p:cNvSpPr>
            <a:spLocks noGrp="1"/>
          </p:cNvSpPr>
          <p:nvPr>
            <p:ph type="subTitle" idx="1"/>
          </p:nvPr>
        </p:nvSpPr>
        <p:spPr>
          <a:xfrm>
            <a:off x="0" y="692696"/>
            <a:ext cx="9144000" cy="576064"/>
          </a:xfrm>
          <a:solidFill>
            <a:schemeClr val="accent5">
              <a:lumMod val="20000"/>
              <a:lumOff val="80000"/>
            </a:schemeClr>
          </a:solidFill>
        </p:spPr>
        <p:txBody>
          <a:bodyPr>
            <a:normAutofit lnSpcReduction="10000"/>
          </a:bodyPr>
          <a:lstStyle/>
          <a:p>
            <a:r>
              <a:rPr lang="en-GB" dirty="0" smtClean="0">
                <a:solidFill>
                  <a:schemeClr val="tx1"/>
                </a:solidFill>
              </a:rPr>
              <a:t>Link to spec 4.2.2</a:t>
            </a:r>
            <a:endParaRPr lang="en-GB" dirty="0">
              <a:solidFill>
                <a:schemeClr val="tx1"/>
              </a:solidFill>
            </a:endParaRPr>
          </a:p>
        </p:txBody>
      </p:sp>
      <p:sp>
        <p:nvSpPr>
          <p:cNvPr id="4" name="Rectangle 3"/>
          <p:cNvSpPr/>
          <p:nvPr/>
        </p:nvSpPr>
        <p:spPr>
          <a:xfrm>
            <a:off x="216024" y="2348880"/>
            <a:ext cx="4355976" cy="1944216"/>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A biological rhythm is a change in the body processes or behaviour in response to cyclical changes within the environment. </a:t>
            </a:r>
          </a:p>
        </p:txBody>
      </p:sp>
      <p:pic>
        <p:nvPicPr>
          <p:cNvPr id="1026" name="Picture 2" descr="Image result for circadian rhyth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7" y="1378350"/>
            <a:ext cx="4820846" cy="54796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6864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Complete the </a:t>
            </a:r>
            <a:r>
              <a:rPr lang="en-GB" dirty="0" err="1" smtClean="0"/>
              <a:t>Gapfill</a:t>
            </a:r>
            <a:endParaRPr lang="en-GB" dirty="0"/>
          </a:p>
        </p:txBody>
      </p:sp>
      <p:sp>
        <p:nvSpPr>
          <p:cNvPr id="3" name="Subtitle 2"/>
          <p:cNvSpPr>
            <a:spLocks noGrp="1"/>
          </p:cNvSpPr>
          <p:nvPr>
            <p:ph type="subTitle" idx="1"/>
          </p:nvPr>
        </p:nvSpPr>
        <p:spPr/>
        <p:txBody>
          <a:bodyPr/>
          <a:lstStyle/>
          <a:p>
            <a:endParaRPr lang="en-GB"/>
          </a:p>
        </p:txBody>
      </p:sp>
    </p:spTree>
    <p:custDataLst>
      <p:tags r:id="rId1"/>
    </p:custDataLst>
    <p:extLst>
      <p:ext uri="{BB962C8B-B14F-4D97-AF65-F5344CB8AC3E}">
        <p14:creationId xmlns:p14="http://schemas.microsoft.com/office/powerpoint/2010/main" val="3443085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38" y="1"/>
            <a:ext cx="9139661" cy="692696"/>
          </a:xfrm>
          <a:solidFill>
            <a:srgbClr val="FFFF00"/>
          </a:solidFill>
        </p:spPr>
        <p:txBody>
          <a:bodyPr>
            <a:normAutofit fontScale="90000"/>
          </a:bodyPr>
          <a:lstStyle/>
          <a:p>
            <a:r>
              <a:rPr lang="en-GB" b="1" u="sng" dirty="0" smtClean="0"/>
              <a:t>Biological Rhythms - Circadian Rhythms</a:t>
            </a:r>
            <a:endParaRPr lang="en-GB" b="1" u="sng" dirty="0"/>
          </a:p>
        </p:txBody>
      </p:sp>
      <p:sp>
        <p:nvSpPr>
          <p:cNvPr id="3" name="Subtitle 2"/>
          <p:cNvSpPr>
            <a:spLocks noGrp="1"/>
          </p:cNvSpPr>
          <p:nvPr>
            <p:ph type="subTitle" idx="1"/>
          </p:nvPr>
        </p:nvSpPr>
        <p:spPr>
          <a:xfrm>
            <a:off x="0" y="692696"/>
            <a:ext cx="9144000" cy="576064"/>
          </a:xfrm>
          <a:solidFill>
            <a:schemeClr val="accent5">
              <a:lumMod val="20000"/>
              <a:lumOff val="80000"/>
            </a:schemeClr>
          </a:solidFill>
        </p:spPr>
        <p:txBody>
          <a:bodyPr>
            <a:normAutofit lnSpcReduction="10000"/>
          </a:bodyPr>
          <a:lstStyle/>
          <a:p>
            <a:r>
              <a:rPr lang="en-GB" dirty="0" smtClean="0">
                <a:solidFill>
                  <a:schemeClr val="tx1"/>
                </a:solidFill>
              </a:rPr>
              <a:t>Link to spec 4.2.2 – Part two</a:t>
            </a:r>
            <a:endParaRPr lang="en-GB" dirty="0">
              <a:solidFill>
                <a:schemeClr val="tx1"/>
              </a:solidFill>
            </a:endParaRPr>
          </a:p>
        </p:txBody>
      </p:sp>
      <p:sp>
        <p:nvSpPr>
          <p:cNvPr id="4" name="Rectangle 3"/>
          <p:cNvSpPr/>
          <p:nvPr/>
        </p:nvSpPr>
        <p:spPr>
          <a:xfrm>
            <a:off x="0" y="1268760"/>
            <a:ext cx="4355976" cy="1944216"/>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A biological rhythm is a change in the body processes or behaviour in response to cyclical changes within the environment. </a:t>
            </a:r>
          </a:p>
        </p:txBody>
      </p:sp>
      <p:pic>
        <p:nvPicPr>
          <p:cNvPr id="1026" name="Picture 2" descr="Image result for circadian rhyth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7" y="1378350"/>
            <a:ext cx="4820846" cy="54796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3239050"/>
            <a:ext cx="4355976" cy="361895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smtClean="0">
              <a:solidFill>
                <a:schemeClr val="tx1"/>
              </a:solidFill>
            </a:endParaRPr>
          </a:p>
          <a:p>
            <a:pPr algn="ctr"/>
            <a:endParaRPr lang="en-GB" sz="2000" dirty="0">
              <a:solidFill>
                <a:schemeClr val="tx1"/>
              </a:solidFill>
            </a:endParaRPr>
          </a:p>
        </p:txBody>
      </p:sp>
    </p:spTree>
    <p:custDataLst>
      <p:tags r:id="rId1"/>
    </p:custDataLst>
    <p:extLst>
      <p:ext uri="{BB962C8B-B14F-4D97-AF65-F5344CB8AC3E}">
        <p14:creationId xmlns:p14="http://schemas.microsoft.com/office/powerpoint/2010/main" val="314181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 y="0"/>
            <a:ext cx="9140017" cy="692696"/>
          </a:xfrm>
          <a:solidFill>
            <a:srgbClr val="FFFF00"/>
          </a:solidFill>
        </p:spPr>
        <p:txBody>
          <a:bodyPr>
            <a:normAutofit fontScale="90000"/>
          </a:bodyPr>
          <a:lstStyle/>
          <a:p>
            <a:r>
              <a:rPr lang="en-GB" b="1" u="sng" dirty="0" smtClean="0"/>
              <a:t>Evaluation of Circadian Rhythms</a:t>
            </a:r>
            <a:endParaRPr lang="en-GB" b="1" u="sng" dirty="0"/>
          </a:p>
        </p:txBody>
      </p:sp>
      <p:sp>
        <p:nvSpPr>
          <p:cNvPr id="3" name="Content Placeholder 2"/>
          <p:cNvSpPr>
            <a:spLocks noGrp="1"/>
          </p:cNvSpPr>
          <p:nvPr>
            <p:ph idx="1"/>
          </p:nvPr>
        </p:nvSpPr>
        <p:spPr>
          <a:xfrm>
            <a:off x="0" y="692696"/>
            <a:ext cx="9144000" cy="6165304"/>
          </a:xfrm>
        </p:spPr>
        <p:txBody>
          <a:bodyPr>
            <a:normAutofit/>
          </a:bodyPr>
          <a:lstStyle/>
          <a:p>
            <a:pPr marL="0" indent="0">
              <a:buNone/>
            </a:pPr>
            <a:r>
              <a:rPr lang="en-GB" b="1" u="sng" dirty="0" smtClean="0"/>
              <a:t>Practical application AO2 - Shift work</a:t>
            </a:r>
          </a:p>
          <a:p>
            <a:pPr marL="0" indent="0">
              <a:buNone/>
            </a:pPr>
            <a:r>
              <a:rPr lang="en-GB" i="1" dirty="0" err="1" smtClean="0">
                <a:solidFill>
                  <a:srgbClr val="FF0000"/>
                </a:solidFill>
              </a:rPr>
              <a:t>Desynchronisation</a:t>
            </a:r>
            <a:r>
              <a:rPr lang="en-GB" i="1" dirty="0" smtClean="0">
                <a:solidFill>
                  <a:srgbClr val="FF0000"/>
                </a:solidFill>
              </a:rPr>
              <a:t>: Disruption of circadian rhythms</a:t>
            </a:r>
          </a:p>
          <a:p>
            <a:pPr marL="0" indent="0">
              <a:buNone/>
            </a:pPr>
            <a:endParaRPr lang="en-GB" dirty="0" smtClean="0"/>
          </a:p>
          <a:p>
            <a:pPr marL="0" indent="0">
              <a:buNone/>
            </a:pPr>
            <a:r>
              <a:rPr lang="en-GB" sz="2800" dirty="0" smtClean="0"/>
              <a:t>Read the report from Consolidated Widgets’ shift system.</a:t>
            </a:r>
          </a:p>
          <a:p>
            <a:pPr marL="0" indent="0">
              <a:buNone/>
            </a:pPr>
            <a:endParaRPr lang="en-GB" dirty="0" smtClean="0"/>
          </a:p>
          <a:p>
            <a:pPr marL="0" indent="0">
              <a:buNone/>
            </a:pPr>
            <a:r>
              <a:rPr lang="en-GB" dirty="0" smtClean="0"/>
              <a:t>TASK: Write a report identifying the problems with Consolidated Widgets’ shift system. </a:t>
            </a:r>
          </a:p>
          <a:p>
            <a:pPr marL="0" indent="0">
              <a:buNone/>
            </a:pPr>
            <a:r>
              <a:rPr lang="en-GB" sz="1600" i="1" dirty="0" smtClean="0"/>
              <a:t>NOTE: The quality of your report will determine the future of the Dudley Widget Works. If the management are convinced to implement the changes you suggest, and the changes work, then the workers can look forward to many more </a:t>
            </a:r>
            <a:r>
              <a:rPr lang="en-GB" sz="1600" i="1" dirty="0"/>
              <a:t>years of happy widget </a:t>
            </a:r>
            <a:r>
              <a:rPr lang="en-GB" sz="1600" i="1" dirty="0" smtClean="0"/>
              <a:t>making </a:t>
            </a:r>
            <a:r>
              <a:rPr lang="en-GB" sz="1600" i="1" dirty="0" smtClean="0">
                <a:sym typeface="Wingdings" panose="05000000000000000000" pitchFamily="2" charset="2"/>
              </a:rPr>
              <a:t></a:t>
            </a:r>
            <a:endParaRPr lang="en-GB" sz="1600" i="1" dirty="0"/>
          </a:p>
        </p:txBody>
      </p:sp>
      <p:sp>
        <p:nvSpPr>
          <p:cNvPr id="4" name="Rectangle 3"/>
          <p:cNvSpPr/>
          <p:nvPr/>
        </p:nvSpPr>
        <p:spPr>
          <a:xfrm>
            <a:off x="2051720" y="6021288"/>
            <a:ext cx="6984776" cy="720080"/>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There is a success criteria for this………..</a:t>
            </a:r>
            <a:endParaRPr lang="en-GB" sz="3200" dirty="0">
              <a:solidFill>
                <a:schemeClr val="tx1"/>
              </a:solidFill>
            </a:endParaRPr>
          </a:p>
        </p:txBody>
      </p:sp>
    </p:spTree>
    <p:custDataLst>
      <p:tags r:id="rId1"/>
    </p:custDataLst>
    <p:extLst>
      <p:ext uri="{BB962C8B-B14F-4D97-AF65-F5344CB8AC3E}">
        <p14:creationId xmlns:p14="http://schemas.microsoft.com/office/powerpoint/2010/main" val="2238556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a:solidFill>
            <a:srgbClr val="FFFF00"/>
          </a:solidFill>
        </p:spPr>
        <p:txBody>
          <a:bodyPr/>
          <a:lstStyle/>
          <a:p>
            <a:r>
              <a:rPr lang="en-GB" dirty="0" smtClean="0"/>
              <a:t>Success Criteria: AQA style………</a:t>
            </a:r>
            <a:endParaRPr lang="en-GB" dirty="0"/>
          </a:p>
        </p:txBody>
      </p:sp>
      <p:sp>
        <p:nvSpPr>
          <p:cNvPr id="3" name="Content Placeholder 2"/>
          <p:cNvSpPr>
            <a:spLocks noGrp="1"/>
          </p:cNvSpPr>
          <p:nvPr>
            <p:ph idx="1"/>
          </p:nvPr>
        </p:nvSpPr>
        <p:spPr>
          <a:xfrm>
            <a:off x="179512" y="908720"/>
            <a:ext cx="8712968" cy="4525963"/>
          </a:xfrm>
        </p:spPr>
        <p:txBody>
          <a:bodyPr>
            <a:noAutofit/>
          </a:bodyPr>
          <a:lstStyle/>
          <a:p>
            <a:r>
              <a:rPr lang="en-GB" sz="3600" dirty="0" smtClean="0"/>
              <a:t>Explain the problems that night-shift workers experience and </a:t>
            </a:r>
            <a:r>
              <a:rPr lang="en-GB" sz="3600" dirty="0"/>
              <a:t>u</a:t>
            </a:r>
            <a:r>
              <a:rPr lang="en-GB" sz="3600" dirty="0" smtClean="0"/>
              <a:t>se evidence from psychological studies to back up the claims you make.</a:t>
            </a:r>
          </a:p>
          <a:p>
            <a:endParaRPr lang="en-GB" sz="3600" dirty="0"/>
          </a:p>
          <a:p>
            <a:r>
              <a:rPr lang="en-GB" sz="3600" dirty="0" smtClean="0"/>
              <a:t>Suggest changes that the company could make to reduce their current problems and </a:t>
            </a:r>
            <a:r>
              <a:rPr lang="en-GB" sz="3600" dirty="0"/>
              <a:t>e</a:t>
            </a:r>
            <a:r>
              <a:rPr lang="en-GB" sz="3600" dirty="0" smtClean="0"/>
              <a:t>xplain why the changes you suggest would work, using evidence where possible.</a:t>
            </a:r>
            <a:endParaRPr lang="en-GB" sz="3600" dirty="0"/>
          </a:p>
        </p:txBody>
      </p:sp>
    </p:spTree>
    <p:custDataLst>
      <p:tags r:id="rId1"/>
    </p:custDataLst>
    <p:extLst>
      <p:ext uri="{BB962C8B-B14F-4D97-AF65-F5344CB8AC3E}">
        <p14:creationId xmlns:p14="http://schemas.microsoft.com/office/powerpoint/2010/main" val="10345719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GB" dirty="0" smtClean="0"/>
              <a:t>What do you need to know?</a:t>
            </a:r>
            <a:endParaRPr lang="en-GB" dirty="0"/>
          </a:p>
        </p:txBody>
      </p:sp>
      <p:sp>
        <p:nvSpPr>
          <p:cNvPr id="3" name="Content Placeholder 2"/>
          <p:cNvSpPr>
            <a:spLocks noGrp="1"/>
          </p:cNvSpPr>
          <p:nvPr>
            <p:ph idx="1"/>
          </p:nvPr>
        </p:nvSpPr>
        <p:spPr/>
        <p:txBody>
          <a:bodyPr>
            <a:noAutofit/>
          </a:bodyPr>
          <a:lstStyle/>
          <a:p>
            <a:r>
              <a:rPr lang="en-GB" sz="3600" dirty="0" smtClean="0"/>
              <a:t>Biological </a:t>
            </a:r>
            <a:r>
              <a:rPr lang="en-GB" sz="3600" dirty="0" smtClean="0"/>
              <a:t>rhythms</a:t>
            </a:r>
            <a:endParaRPr lang="en-GB" sz="3600" dirty="0" smtClean="0"/>
          </a:p>
          <a:p>
            <a:r>
              <a:rPr lang="en-GB" sz="3600" dirty="0" smtClean="0"/>
              <a:t>Circadian rhythms - The sleep/wake cycle</a:t>
            </a:r>
          </a:p>
          <a:p>
            <a:r>
              <a:rPr lang="en-GB" sz="3600" dirty="0" smtClean="0"/>
              <a:t>Research into the sleep/wake cycle</a:t>
            </a:r>
          </a:p>
          <a:p>
            <a:r>
              <a:rPr lang="en-GB" sz="3600" dirty="0" smtClean="0"/>
              <a:t>Practical application of research findings - shift work and drug treatments</a:t>
            </a:r>
          </a:p>
          <a:p>
            <a:r>
              <a:rPr lang="en-GB" sz="3600" dirty="0" smtClean="0"/>
              <a:t>Evaluation of research</a:t>
            </a:r>
          </a:p>
        </p:txBody>
      </p:sp>
    </p:spTree>
    <p:custDataLst>
      <p:tags r:id="rId1"/>
    </p:custDataLst>
    <p:extLst>
      <p:ext uri="{BB962C8B-B14F-4D97-AF65-F5344CB8AC3E}">
        <p14:creationId xmlns:p14="http://schemas.microsoft.com/office/powerpoint/2010/main" val="64921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0" y="0"/>
            <a:ext cx="9150780" cy="692696"/>
          </a:xfrm>
          <a:solidFill>
            <a:srgbClr val="FFFF00"/>
          </a:solidFill>
        </p:spPr>
        <p:txBody>
          <a:bodyPr>
            <a:normAutofit fontScale="90000"/>
          </a:bodyPr>
          <a:lstStyle/>
          <a:p>
            <a:r>
              <a:rPr lang="en-GB" b="1" u="sng" dirty="0" smtClean="0"/>
              <a:t>Biological Rhythms - Introduction</a:t>
            </a:r>
            <a:endParaRPr lang="en-GB" b="1" u="sng" dirty="0"/>
          </a:p>
        </p:txBody>
      </p:sp>
      <p:sp>
        <p:nvSpPr>
          <p:cNvPr id="3" name="Content Placeholder 2"/>
          <p:cNvSpPr>
            <a:spLocks noGrp="1"/>
          </p:cNvSpPr>
          <p:nvPr>
            <p:ph idx="1"/>
          </p:nvPr>
        </p:nvSpPr>
        <p:spPr>
          <a:xfrm>
            <a:off x="0" y="692696"/>
            <a:ext cx="9144000" cy="6165304"/>
          </a:xfrm>
        </p:spPr>
        <p:txBody>
          <a:bodyPr>
            <a:normAutofit/>
          </a:bodyPr>
          <a:lstStyle/>
          <a:p>
            <a:pPr marL="0" indent="0">
              <a:buNone/>
            </a:pPr>
            <a:r>
              <a:rPr lang="en-GB" sz="2800" dirty="0" smtClean="0"/>
              <a:t>All living organisms - plants, animals and people - are subject to biological rhythms and these exert an important influence on the ways in which the body system behaves. </a:t>
            </a:r>
          </a:p>
          <a:p>
            <a:pPr marL="0" indent="0">
              <a:buNone/>
            </a:pPr>
            <a:r>
              <a:rPr lang="en-GB" sz="2800" dirty="0" smtClean="0"/>
              <a:t>All biological rhythms are regulated and governed by two things:</a:t>
            </a:r>
          </a:p>
          <a:p>
            <a:pPr marL="514350" indent="-514350">
              <a:buAutoNum type="arabicPeriod"/>
            </a:pPr>
            <a:r>
              <a:rPr lang="en-GB" sz="2800" b="1" dirty="0" smtClean="0"/>
              <a:t>Endogenous pacemakers </a:t>
            </a:r>
            <a:r>
              <a:rPr lang="en-GB" sz="2800" dirty="0" smtClean="0"/>
              <a:t>- The body’s internal body clocks that regulate biological rhythms e.g. suprachiasmatic nucleus - detects light, even when eyes are closed. </a:t>
            </a:r>
          </a:p>
          <a:p>
            <a:pPr marL="514350" indent="-514350">
              <a:buAutoNum type="arabicPeriod"/>
            </a:pPr>
            <a:endParaRPr lang="en-GB" sz="2800" dirty="0" smtClean="0"/>
          </a:p>
          <a:p>
            <a:pPr marL="514350" indent="-514350">
              <a:buAutoNum type="arabicPeriod"/>
            </a:pPr>
            <a:r>
              <a:rPr lang="en-GB" sz="2800" b="1" dirty="0" smtClean="0"/>
              <a:t>Exogenous </a:t>
            </a:r>
            <a:r>
              <a:rPr lang="en-GB" sz="2800" b="1" dirty="0" err="1" smtClean="0"/>
              <a:t>zeitgebers</a:t>
            </a:r>
            <a:r>
              <a:rPr lang="en-GB" sz="2800" b="1" dirty="0" smtClean="0"/>
              <a:t> </a:t>
            </a:r>
            <a:r>
              <a:rPr lang="en-GB" sz="2800" dirty="0" smtClean="0"/>
              <a:t>- External factors in the environment which reset our biological clocks e.g. light, social </a:t>
            </a:r>
            <a:r>
              <a:rPr lang="en-GB" sz="2800" dirty="0"/>
              <a:t>c</a:t>
            </a:r>
            <a:r>
              <a:rPr lang="en-GB" sz="2800" dirty="0" smtClean="0"/>
              <a:t>ues</a:t>
            </a:r>
            <a:endParaRPr lang="en-GB" sz="2800" dirty="0"/>
          </a:p>
        </p:txBody>
      </p:sp>
    </p:spTree>
    <p:custDataLst>
      <p:tags r:id="rId1"/>
    </p:custDataLst>
    <p:extLst>
      <p:ext uri="{BB962C8B-B14F-4D97-AF65-F5344CB8AC3E}">
        <p14:creationId xmlns:p14="http://schemas.microsoft.com/office/powerpoint/2010/main" val="212457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 y="0"/>
            <a:ext cx="9142753" cy="764704"/>
          </a:xfrm>
          <a:solidFill>
            <a:srgbClr val="FFFF00"/>
          </a:solidFill>
        </p:spPr>
        <p:txBody>
          <a:bodyPr/>
          <a:lstStyle/>
          <a:p>
            <a:r>
              <a:rPr lang="en-GB" dirty="0" smtClean="0"/>
              <a:t>Circadian Rhythms - 24 hour cycles</a:t>
            </a:r>
            <a:endParaRPr lang="en-GB" dirty="0"/>
          </a:p>
        </p:txBody>
      </p:sp>
      <p:sp>
        <p:nvSpPr>
          <p:cNvPr id="3" name="Content Placeholder 2"/>
          <p:cNvSpPr>
            <a:spLocks noGrp="1"/>
          </p:cNvSpPr>
          <p:nvPr>
            <p:ph idx="1"/>
          </p:nvPr>
        </p:nvSpPr>
        <p:spPr>
          <a:xfrm>
            <a:off x="0" y="764705"/>
            <a:ext cx="9144000" cy="2592288"/>
          </a:xfrm>
        </p:spPr>
        <p:txBody>
          <a:bodyPr/>
          <a:lstStyle/>
          <a:p>
            <a:pPr marL="0" indent="0">
              <a:buNone/>
            </a:pPr>
            <a:r>
              <a:rPr lang="en-GB" dirty="0" smtClean="0"/>
              <a:t>Two examples of circadian rhythms:</a:t>
            </a:r>
          </a:p>
          <a:p>
            <a:r>
              <a:rPr lang="en-GB" dirty="0" smtClean="0"/>
              <a:t>Sleep/wake cycle </a:t>
            </a:r>
          </a:p>
          <a:p>
            <a:r>
              <a:rPr lang="en-GB" dirty="0" smtClean="0"/>
              <a:t>Core body temperature </a:t>
            </a:r>
            <a:endParaRPr lang="en-GB" dirty="0"/>
          </a:p>
        </p:txBody>
      </p:sp>
      <p:sp>
        <p:nvSpPr>
          <p:cNvPr id="7" name="Rectangle 6"/>
          <p:cNvSpPr/>
          <p:nvPr/>
        </p:nvSpPr>
        <p:spPr>
          <a:xfrm>
            <a:off x="0" y="2776034"/>
            <a:ext cx="4320480" cy="40819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smtClean="0">
                <a:solidFill>
                  <a:schemeClr val="tx1"/>
                </a:solidFill>
              </a:rPr>
              <a:t>The sleep/wake cycle:</a:t>
            </a:r>
          </a:p>
          <a:p>
            <a:pPr algn="ctr"/>
            <a:r>
              <a:rPr lang="en-GB" sz="2800" dirty="0" smtClean="0">
                <a:solidFill>
                  <a:schemeClr val="tx1"/>
                </a:solidFill>
              </a:rPr>
              <a:t>Feeling drowsy at night time and alert during the day demonstrates the effect of daylight. </a:t>
            </a:r>
          </a:p>
          <a:p>
            <a:pPr algn="ctr"/>
            <a:r>
              <a:rPr lang="en-GB" sz="2800" dirty="0" smtClean="0">
                <a:solidFill>
                  <a:schemeClr val="tx1"/>
                </a:solidFill>
              </a:rPr>
              <a:t>But what if we tried to change this? What is the biological clock was ‘left to its own devices’?</a:t>
            </a:r>
          </a:p>
          <a:p>
            <a:pPr algn="ctr"/>
            <a:endParaRPr lang="en-GB" dirty="0">
              <a:solidFill>
                <a:schemeClr val="tx1"/>
              </a:solidFill>
            </a:endParaRPr>
          </a:p>
        </p:txBody>
      </p:sp>
      <p:pic>
        <p:nvPicPr>
          <p:cNvPr id="2050" name="Picture 2" descr="Image result for morning sunsh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20143"/>
            <a:ext cx="4509178" cy="271696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4320480" y="4941168"/>
            <a:ext cx="4823520" cy="1340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i="1" dirty="0" smtClean="0">
                <a:solidFill>
                  <a:schemeClr val="tx1"/>
                </a:solidFill>
              </a:rPr>
              <a:t>What if we were exposed to NO light and had no idea what time of day it was?</a:t>
            </a:r>
            <a:endParaRPr lang="en-GB" sz="2800" i="1" dirty="0">
              <a:solidFill>
                <a:schemeClr val="tx1"/>
              </a:solidFill>
            </a:endParaRPr>
          </a:p>
        </p:txBody>
      </p:sp>
    </p:spTree>
    <p:custDataLst>
      <p:tags r:id="rId1"/>
    </p:custDataLst>
    <p:extLst>
      <p:ext uri="{BB962C8B-B14F-4D97-AF65-F5344CB8AC3E}">
        <p14:creationId xmlns:p14="http://schemas.microsoft.com/office/powerpoint/2010/main" val="411397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a:solidFill>
            <a:srgbClr val="FFFF00"/>
          </a:solidFill>
        </p:spPr>
        <p:txBody>
          <a:bodyPr>
            <a:normAutofit fontScale="90000"/>
          </a:bodyPr>
          <a:lstStyle/>
          <a:p>
            <a:r>
              <a:rPr lang="en-GB" dirty="0" smtClean="0"/>
              <a:t>Michel </a:t>
            </a:r>
            <a:r>
              <a:rPr lang="en-GB" dirty="0" err="1" smtClean="0"/>
              <a:t>Siffre</a:t>
            </a:r>
            <a:r>
              <a:rPr lang="en-GB" dirty="0" smtClean="0"/>
              <a:t> - The Cave Study</a:t>
            </a:r>
            <a:endParaRPr lang="en-GB" dirty="0"/>
          </a:p>
        </p:txBody>
      </p:sp>
      <p:pic>
        <p:nvPicPr>
          <p:cNvPr id="3074" name="Picture 2" descr="Image result for michel siff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707831"/>
            <a:ext cx="3707904" cy="272116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ichel siff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5400" y="707831"/>
            <a:ext cx="3963840" cy="272116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7091" y="3645024"/>
            <a:ext cx="8880921" cy="3108543"/>
          </a:xfrm>
          <a:prstGeom prst="rect">
            <a:avLst/>
          </a:prstGeom>
        </p:spPr>
        <p:txBody>
          <a:bodyPr wrap="square">
            <a:spAutoFit/>
          </a:bodyPr>
          <a:lstStyle/>
          <a:p>
            <a:r>
              <a:rPr lang="en-GB" sz="2800" dirty="0" smtClean="0"/>
              <a:t>In 1962, </a:t>
            </a:r>
            <a:r>
              <a:rPr lang="en-GB" sz="2800" dirty="0" smtClean="0"/>
              <a:t>Michel </a:t>
            </a:r>
            <a:r>
              <a:rPr lang="en-GB" sz="2800" dirty="0" err="1" smtClean="0"/>
              <a:t>Siffre</a:t>
            </a:r>
            <a:r>
              <a:rPr lang="en-GB" sz="2800" dirty="0" smtClean="0"/>
              <a:t> spent two months living in total isolation in a subterranean cave, without access to </a:t>
            </a:r>
            <a:r>
              <a:rPr lang="en-GB" sz="2800" dirty="0" smtClean="0"/>
              <a:t>a clock</a:t>
            </a:r>
            <a:r>
              <a:rPr lang="en-GB" sz="2800" dirty="0" smtClean="0"/>
              <a:t>, </a:t>
            </a:r>
            <a:r>
              <a:rPr lang="en-GB" sz="2800" dirty="0" smtClean="0"/>
              <a:t>a calendar</a:t>
            </a:r>
            <a:r>
              <a:rPr lang="en-GB" sz="2800" dirty="0" smtClean="0"/>
              <a:t>, or </a:t>
            </a:r>
            <a:r>
              <a:rPr lang="en-GB" sz="2800" dirty="0" smtClean="0"/>
              <a:t>sun light. </a:t>
            </a:r>
            <a:endParaRPr lang="en-GB" sz="2800" dirty="0" smtClean="0"/>
          </a:p>
          <a:p>
            <a:endParaRPr lang="en-GB" sz="2800" dirty="0"/>
          </a:p>
          <a:p>
            <a:r>
              <a:rPr lang="en-GB" sz="2800" dirty="0" smtClean="0"/>
              <a:t>Sleeping and eating only when his body told him to, his goal was to discover how the natural rhythms of human life would be affected by living “beyond time.”</a:t>
            </a:r>
            <a:endParaRPr lang="en-GB" sz="2800" dirty="0"/>
          </a:p>
        </p:txBody>
      </p:sp>
    </p:spTree>
    <p:custDataLst>
      <p:tags r:id="rId1"/>
    </p:custDataLst>
    <p:extLst>
      <p:ext uri="{BB962C8B-B14F-4D97-AF65-F5344CB8AC3E}">
        <p14:creationId xmlns:p14="http://schemas.microsoft.com/office/powerpoint/2010/main" val="90228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a:solidFill>
            <a:srgbClr val="FFFF00"/>
          </a:solidFill>
        </p:spPr>
        <p:txBody>
          <a:bodyPr>
            <a:normAutofit fontScale="90000"/>
          </a:bodyPr>
          <a:lstStyle/>
          <a:p>
            <a:r>
              <a:rPr lang="en-GB" dirty="0" smtClean="0"/>
              <a:t>Michel </a:t>
            </a:r>
            <a:r>
              <a:rPr lang="en-GB" dirty="0" err="1" smtClean="0"/>
              <a:t>Siffre</a:t>
            </a:r>
            <a:r>
              <a:rPr lang="en-GB" dirty="0" smtClean="0"/>
              <a:t> - The Cave Study</a:t>
            </a:r>
            <a:endParaRPr lang="en-GB" dirty="0"/>
          </a:p>
        </p:txBody>
      </p:sp>
      <p:sp>
        <p:nvSpPr>
          <p:cNvPr id="3" name="Content Placeholder 2"/>
          <p:cNvSpPr>
            <a:spLocks noGrp="1"/>
          </p:cNvSpPr>
          <p:nvPr>
            <p:ph idx="1"/>
          </p:nvPr>
        </p:nvSpPr>
        <p:spPr>
          <a:xfrm>
            <a:off x="-12251" y="692696"/>
            <a:ext cx="9144000" cy="5904656"/>
          </a:xfrm>
        </p:spPr>
        <p:txBody>
          <a:bodyPr>
            <a:normAutofit/>
          </a:bodyPr>
          <a:lstStyle/>
          <a:p>
            <a:pPr marL="0" indent="0">
              <a:buNone/>
            </a:pPr>
            <a:r>
              <a:rPr lang="en-GB" dirty="0" smtClean="0"/>
              <a:t>After a 2 month cave stay, he then lived in a cave for 6 months! His findings were:</a:t>
            </a:r>
          </a:p>
          <a:p>
            <a:r>
              <a:rPr lang="en-GB" dirty="0" smtClean="0"/>
              <a:t>He settled into a sleep/wake cycle of 25 to 30 hours - usually just beyond the usual 24 hour cycle</a:t>
            </a:r>
          </a:p>
          <a:p>
            <a:pPr marL="0" indent="0">
              <a:buNone/>
            </a:pPr>
            <a:r>
              <a:rPr lang="en-GB" b="1" i="1" dirty="0" smtClean="0">
                <a:latin typeface="Bradley Hand ITC" panose="03070402050302030203" pitchFamily="66" charset="0"/>
              </a:rPr>
              <a:t>“My sleep was perfect! My body chose by itself when to sleep and when to eat.”</a:t>
            </a:r>
          </a:p>
          <a:p>
            <a:r>
              <a:rPr lang="en-GB" dirty="0" smtClean="0"/>
              <a:t>Supports the assumption that endogenous pacemakers exert an influence on circadian rhythms</a:t>
            </a:r>
          </a:p>
          <a:p>
            <a:endParaRPr lang="en-GB" dirty="0" smtClean="0"/>
          </a:p>
        </p:txBody>
      </p:sp>
      <p:sp>
        <p:nvSpPr>
          <p:cNvPr id="4" name="Rectangle 3"/>
          <p:cNvSpPr/>
          <p:nvPr/>
        </p:nvSpPr>
        <p:spPr>
          <a:xfrm>
            <a:off x="0" y="5085184"/>
            <a:ext cx="5364088" cy="1772816"/>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NOTE: In follow up experiments, the findings varied - Ps managed 48 HOURS CYCLES! 36 hrs active and 8-12 hours sleeping.</a:t>
            </a:r>
            <a:endParaRPr lang="en-GB" sz="2400" dirty="0">
              <a:solidFill>
                <a:schemeClr val="tx1"/>
              </a:solidFill>
            </a:endParaRPr>
          </a:p>
        </p:txBody>
      </p:sp>
      <p:pic>
        <p:nvPicPr>
          <p:cNvPr id="4098" name="Picture 2" descr="Image result for german soldier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5024570"/>
            <a:ext cx="3312368" cy="183343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6919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a:solidFill>
            <a:srgbClr val="FFFF00"/>
          </a:solidFill>
        </p:spPr>
        <p:txBody>
          <a:bodyPr/>
          <a:lstStyle/>
          <a:p>
            <a:pPr algn="l"/>
            <a:r>
              <a:rPr lang="en-GB" b="1" u="sng" dirty="0" smtClean="0"/>
              <a:t>Other research….</a:t>
            </a:r>
            <a:endParaRPr lang="en-GB" b="1" u="sng" dirty="0"/>
          </a:p>
        </p:txBody>
      </p:sp>
      <p:sp>
        <p:nvSpPr>
          <p:cNvPr id="4" name="Content Placeholder 3"/>
          <p:cNvSpPr>
            <a:spLocks noGrp="1"/>
          </p:cNvSpPr>
          <p:nvPr>
            <p:ph idx="1"/>
          </p:nvPr>
        </p:nvSpPr>
        <p:spPr>
          <a:xfrm>
            <a:off x="0" y="764704"/>
            <a:ext cx="5868144" cy="6093296"/>
          </a:xfrm>
        </p:spPr>
        <p:txBody>
          <a:bodyPr>
            <a:normAutofit fontScale="92500"/>
          </a:bodyPr>
          <a:lstStyle/>
          <a:p>
            <a:pPr marL="0" indent="0">
              <a:buNone/>
            </a:pPr>
            <a:r>
              <a:rPr lang="en-GB" b="1" dirty="0" err="1" smtClean="0"/>
              <a:t>Aschoff</a:t>
            </a:r>
            <a:r>
              <a:rPr lang="en-GB" b="1" dirty="0" smtClean="0"/>
              <a:t> and </a:t>
            </a:r>
            <a:r>
              <a:rPr lang="en-GB" b="1" dirty="0" err="1" smtClean="0"/>
              <a:t>Rutger</a:t>
            </a:r>
            <a:r>
              <a:rPr lang="en-GB" b="1" dirty="0" smtClean="0"/>
              <a:t> (1976)</a:t>
            </a:r>
          </a:p>
          <a:p>
            <a:pPr marL="0" indent="0">
              <a:buNone/>
            </a:pPr>
            <a:r>
              <a:rPr lang="en-GB" dirty="0"/>
              <a:t>P</a:t>
            </a:r>
            <a:r>
              <a:rPr lang="en-GB" dirty="0" smtClean="0"/>
              <a:t>laced participants in a bunker for 4 weeks with no natural light. </a:t>
            </a:r>
            <a:endParaRPr lang="en-GB" dirty="0"/>
          </a:p>
          <a:p>
            <a:pPr marL="0" indent="0">
              <a:buNone/>
            </a:pPr>
            <a:endParaRPr lang="en-GB" dirty="0" smtClean="0"/>
          </a:p>
          <a:p>
            <a:pPr marL="0" indent="0">
              <a:buNone/>
            </a:pPr>
            <a:r>
              <a:rPr lang="en-GB" dirty="0" smtClean="0"/>
              <a:t>They settled into a sleep/wake cycle of between 25 and 27 hours (apart from one which extended to 29 hours).</a:t>
            </a:r>
          </a:p>
          <a:p>
            <a:pPr marL="0" indent="0">
              <a:buNone/>
            </a:pPr>
            <a:endParaRPr lang="en-GB" dirty="0"/>
          </a:p>
          <a:p>
            <a:pPr marL="0" indent="0">
              <a:buNone/>
            </a:pPr>
            <a:r>
              <a:rPr lang="en-GB" dirty="0" smtClean="0"/>
              <a:t>This suggests that </a:t>
            </a:r>
            <a:r>
              <a:rPr lang="en-GB" b="1" dirty="0" smtClean="0">
                <a:effectLst>
                  <a:outerShdw blurRad="38100" dist="38100" dir="2700000" algn="tl">
                    <a:srgbClr val="000000">
                      <a:alpha val="43137"/>
                    </a:srgbClr>
                  </a:outerShdw>
                </a:effectLst>
              </a:rPr>
              <a:t>endogenous pacemakers control the sleep/wake cycle in the absence of light cues. </a:t>
            </a:r>
            <a:endParaRPr lang="en-GB" b="1" dirty="0">
              <a:effectLst>
                <a:outerShdw blurRad="38100" dist="38100" dir="2700000" algn="tl">
                  <a:srgbClr val="000000">
                    <a:alpha val="43137"/>
                  </a:srgbClr>
                </a:outerShdw>
              </a:effectLst>
            </a:endParaRPr>
          </a:p>
        </p:txBody>
      </p:sp>
      <p:pic>
        <p:nvPicPr>
          <p:cNvPr id="6146" name="Picture 2" descr="Image result for Aschoff and Rutger bun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0"/>
            <a:ext cx="3131840" cy="29969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68144" y="3140968"/>
            <a:ext cx="3275856" cy="3717032"/>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i="1" dirty="0" smtClean="0">
                <a:solidFill>
                  <a:schemeClr val="tx1"/>
                </a:solidFill>
              </a:rPr>
              <a:t>But what about the role of exogenous </a:t>
            </a:r>
            <a:r>
              <a:rPr lang="en-GB" sz="2600" i="1" dirty="0" err="1" smtClean="0">
                <a:solidFill>
                  <a:schemeClr val="tx1"/>
                </a:solidFill>
              </a:rPr>
              <a:t>zeitgebers</a:t>
            </a:r>
            <a:r>
              <a:rPr lang="en-GB" sz="2600" i="1" dirty="0" smtClean="0">
                <a:solidFill>
                  <a:schemeClr val="tx1"/>
                </a:solidFill>
              </a:rPr>
              <a:t>? </a:t>
            </a:r>
          </a:p>
          <a:p>
            <a:pPr algn="ctr"/>
            <a:endParaRPr lang="en-GB" sz="2600" i="1" dirty="0">
              <a:solidFill>
                <a:schemeClr val="tx1"/>
              </a:solidFill>
            </a:endParaRPr>
          </a:p>
          <a:p>
            <a:pPr algn="ctr"/>
            <a:r>
              <a:rPr lang="en-GB" sz="2600" i="1" dirty="0" smtClean="0">
                <a:solidFill>
                  <a:schemeClr val="tx1"/>
                </a:solidFill>
              </a:rPr>
              <a:t>They still used artificial light, typical meal times….perhaps these were confounding variables?</a:t>
            </a:r>
            <a:endParaRPr lang="en-GB" sz="2600" i="1" dirty="0">
              <a:solidFill>
                <a:schemeClr val="tx1"/>
              </a:solidFill>
            </a:endParaRPr>
          </a:p>
        </p:txBody>
      </p:sp>
    </p:spTree>
    <p:custDataLst>
      <p:tags r:id="rId1"/>
    </p:custDataLst>
    <p:extLst>
      <p:ext uri="{BB962C8B-B14F-4D97-AF65-F5344CB8AC3E}">
        <p14:creationId xmlns:p14="http://schemas.microsoft.com/office/powerpoint/2010/main" val="3154087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0" y="0"/>
            <a:ext cx="9139839" cy="1163782"/>
          </a:xfrm>
          <a:solidFill>
            <a:srgbClr val="FFFF00"/>
          </a:solidFill>
        </p:spPr>
        <p:txBody>
          <a:bodyPr>
            <a:normAutofit fontScale="90000"/>
          </a:bodyPr>
          <a:lstStyle/>
          <a:p>
            <a:r>
              <a:rPr lang="en-GB" dirty="0" smtClean="0"/>
              <a:t>Research: Circadian rhythms cannot easily be overridden by external environment</a:t>
            </a:r>
            <a:endParaRPr lang="en-GB" dirty="0"/>
          </a:p>
        </p:txBody>
      </p:sp>
      <p:sp>
        <p:nvSpPr>
          <p:cNvPr id="3" name="Content Placeholder 2"/>
          <p:cNvSpPr>
            <a:spLocks noGrp="1"/>
          </p:cNvSpPr>
          <p:nvPr>
            <p:ph idx="1"/>
          </p:nvPr>
        </p:nvSpPr>
        <p:spPr>
          <a:xfrm>
            <a:off x="0" y="1196752"/>
            <a:ext cx="5292080" cy="5661248"/>
          </a:xfrm>
        </p:spPr>
        <p:txBody>
          <a:bodyPr>
            <a:normAutofit fontScale="92500" lnSpcReduction="20000"/>
          </a:bodyPr>
          <a:lstStyle/>
          <a:p>
            <a:r>
              <a:rPr lang="en-GB" b="1" dirty="0" err="1" smtClean="0"/>
              <a:t>Folkard</a:t>
            </a:r>
            <a:r>
              <a:rPr lang="en-GB" b="1" dirty="0" smtClean="0"/>
              <a:t> et al (1985)  </a:t>
            </a:r>
            <a:r>
              <a:rPr lang="en-GB" dirty="0" smtClean="0"/>
              <a:t>isolated 12 participants from natural light for 3 weeks (dark cave), manipulating the clocks so that only 22 hours passed a day. </a:t>
            </a:r>
          </a:p>
          <a:p>
            <a:r>
              <a:rPr lang="en-GB" dirty="0" smtClean="0"/>
              <a:t>None of the </a:t>
            </a:r>
            <a:r>
              <a:rPr lang="en-GB" dirty="0" err="1" smtClean="0"/>
              <a:t>Ppts</a:t>
            </a:r>
            <a:r>
              <a:rPr lang="en-GB" dirty="0" smtClean="0"/>
              <a:t> </a:t>
            </a:r>
            <a:r>
              <a:rPr lang="en-GB" dirty="0" smtClean="0"/>
              <a:t>could adjust conformably to the pace of the clock, showing the strength of the circadian rhythm as a free-running cycle and questions the extent to which it can be overridden by exogenous </a:t>
            </a:r>
            <a:r>
              <a:rPr lang="en-GB" dirty="0" err="1" smtClean="0"/>
              <a:t>zeitgebers</a:t>
            </a:r>
            <a:r>
              <a:rPr lang="en-GB" dirty="0" smtClean="0"/>
              <a:t>.</a:t>
            </a:r>
          </a:p>
          <a:p>
            <a:endParaRPr lang="en-GB" dirty="0"/>
          </a:p>
        </p:txBody>
      </p:sp>
      <p:sp>
        <p:nvSpPr>
          <p:cNvPr id="4" name="Rectangle 3"/>
          <p:cNvSpPr/>
          <p:nvPr/>
        </p:nvSpPr>
        <p:spPr>
          <a:xfrm>
            <a:off x="5292080" y="1196752"/>
            <a:ext cx="3851920" cy="5661248"/>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Evaluation: It is difficult to generalise the findings from studies of the sleep/wake cycle because individual cycles can vary, in some cases from 13-65 hours!</a:t>
            </a:r>
          </a:p>
          <a:p>
            <a:pPr algn="ctr"/>
            <a:r>
              <a:rPr lang="en-GB" sz="2800" dirty="0" smtClean="0">
                <a:solidFill>
                  <a:schemeClr val="tx1"/>
                </a:solidFill>
              </a:rPr>
              <a:t>There are also age differences in the sleep/wake cycle: </a:t>
            </a:r>
          </a:p>
          <a:p>
            <a:pPr algn="ctr"/>
            <a:r>
              <a:rPr lang="en-GB" sz="2800" i="1" dirty="0" smtClean="0">
                <a:solidFill>
                  <a:srgbClr val="FF0000"/>
                </a:solidFill>
              </a:rPr>
              <a:t>Read and answer the apply it on page 47.</a:t>
            </a:r>
          </a:p>
          <a:p>
            <a:pPr algn="ctr"/>
            <a:endParaRPr lang="en-GB" dirty="0">
              <a:solidFill>
                <a:schemeClr val="tx1"/>
              </a:solidFill>
            </a:endParaRPr>
          </a:p>
        </p:txBody>
      </p:sp>
    </p:spTree>
    <p:custDataLst>
      <p:tags r:id="rId1"/>
    </p:custDataLst>
    <p:extLst>
      <p:ext uri="{BB962C8B-B14F-4D97-AF65-F5344CB8AC3E}">
        <p14:creationId xmlns:p14="http://schemas.microsoft.com/office/powerpoint/2010/main" val="3896834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8229600" cy="1143000"/>
          </a:xfrm>
        </p:spPr>
        <p:txBody>
          <a:bodyPr>
            <a:normAutofit fontScale="90000"/>
          </a:bodyPr>
          <a:lstStyle/>
          <a:p>
            <a:r>
              <a:rPr lang="en-GB" dirty="0" smtClean="0"/>
              <a:t>Look </a:t>
            </a:r>
            <a:r>
              <a:rPr lang="en-GB" dirty="0" smtClean="0"/>
              <a:t>at the evidence</a:t>
            </a:r>
            <a:br>
              <a:rPr lang="en-GB" dirty="0" smtClean="0"/>
            </a:br>
            <a:endParaRPr lang="en-GB" dirty="0"/>
          </a:p>
        </p:txBody>
      </p:sp>
      <p:sp>
        <p:nvSpPr>
          <p:cNvPr id="3" name="Content Placeholder 2"/>
          <p:cNvSpPr>
            <a:spLocks noGrp="1"/>
          </p:cNvSpPr>
          <p:nvPr>
            <p:ph idx="1"/>
          </p:nvPr>
        </p:nvSpPr>
        <p:spPr>
          <a:xfrm>
            <a:off x="457200" y="1988840"/>
            <a:ext cx="8229600" cy="4525963"/>
          </a:xfrm>
        </p:spPr>
        <p:txBody>
          <a:bodyPr>
            <a:normAutofit fontScale="85000" lnSpcReduction="10000"/>
          </a:bodyPr>
          <a:lstStyle/>
          <a:p>
            <a:r>
              <a:rPr lang="en-GB" b="1" dirty="0" err="1" smtClean="0"/>
              <a:t>Achoff</a:t>
            </a:r>
            <a:r>
              <a:rPr lang="en-GB" b="1" dirty="0" smtClean="0"/>
              <a:t> </a:t>
            </a:r>
            <a:r>
              <a:rPr lang="en-GB" b="1" dirty="0"/>
              <a:t>and Weaver</a:t>
            </a:r>
            <a:r>
              <a:rPr lang="en-GB" dirty="0"/>
              <a:t> – cave students more than 24 hours (students)</a:t>
            </a:r>
          </a:p>
          <a:p>
            <a:r>
              <a:rPr lang="en-GB" b="1" dirty="0" err="1"/>
              <a:t>Folkard</a:t>
            </a:r>
            <a:r>
              <a:rPr lang="en-GB" dirty="0"/>
              <a:t> – more than 24 hour clock</a:t>
            </a:r>
          </a:p>
          <a:p>
            <a:r>
              <a:rPr lang="en-GB" b="1" dirty="0" err="1"/>
              <a:t>Boivin</a:t>
            </a:r>
            <a:r>
              <a:rPr lang="en-GB" b="1" dirty="0"/>
              <a:t> – shift work </a:t>
            </a:r>
            <a:endParaRPr lang="en-GB" dirty="0"/>
          </a:p>
          <a:p>
            <a:r>
              <a:rPr lang="en-GB" b="1" dirty="0" err="1"/>
              <a:t>Knutsson</a:t>
            </a:r>
            <a:r>
              <a:rPr lang="en-GB" b="1" dirty="0"/>
              <a:t> – heart disease</a:t>
            </a:r>
            <a:endParaRPr lang="en-GB" dirty="0"/>
          </a:p>
          <a:p>
            <a:r>
              <a:rPr lang="en-GB" b="1" dirty="0" err="1"/>
              <a:t>Baraldo</a:t>
            </a:r>
            <a:r>
              <a:rPr lang="en-GB" b="1" dirty="0"/>
              <a:t> - Real world applications – pharmacokinetics</a:t>
            </a:r>
            <a:endParaRPr lang="en-GB" dirty="0"/>
          </a:p>
          <a:p>
            <a:r>
              <a:rPr lang="en-GB" b="1" dirty="0"/>
              <a:t>Duffy – individual difference = larks and owls </a:t>
            </a:r>
            <a:endParaRPr lang="en-GB" dirty="0"/>
          </a:p>
          <a:p>
            <a:r>
              <a:rPr lang="en-GB" b="1" dirty="0"/>
              <a:t>Core Body temperature</a:t>
            </a:r>
            <a:r>
              <a:rPr lang="en-GB" dirty="0"/>
              <a:t> (</a:t>
            </a:r>
            <a:r>
              <a:rPr lang="en-GB" dirty="0" err="1"/>
              <a:t>Folkard</a:t>
            </a:r>
            <a:r>
              <a:rPr lang="en-GB" dirty="0"/>
              <a:t>, Gupta)</a:t>
            </a:r>
          </a:p>
          <a:p>
            <a:r>
              <a:rPr lang="en-GB" b="1" dirty="0"/>
              <a:t>IDA:</a:t>
            </a:r>
            <a:r>
              <a:rPr lang="en-GB" dirty="0"/>
              <a:t> Biological approach is testable and objective thus scientific </a:t>
            </a: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38" y="71653"/>
            <a:ext cx="1522472" cy="1917187"/>
          </a:xfrm>
          <a:prstGeom prst="rect">
            <a:avLst/>
          </a:prstGeom>
        </p:spPr>
      </p:pic>
    </p:spTree>
    <p:custDataLst>
      <p:tags r:id="rId1"/>
    </p:custDataLst>
    <p:extLst>
      <p:ext uri="{BB962C8B-B14F-4D97-AF65-F5344CB8AC3E}">
        <p14:creationId xmlns:p14="http://schemas.microsoft.com/office/powerpoint/2010/main" val="39519757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871</Words>
  <Application>Microsoft Office PowerPoint</Application>
  <PresentationFormat>On-screen Show (4:3)</PresentationFormat>
  <Paragraphs>75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Bradley Hand ITC</vt:lpstr>
      <vt:lpstr>Calibri</vt:lpstr>
      <vt:lpstr>Wingdings</vt:lpstr>
      <vt:lpstr>Office Theme</vt:lpstr>
      <vt:lpstr>Biological Rhythms - Circadian Rhythms</vt:lpstr>
      <vt:lpstr>What do you need to know?</vt:lpstr>
      <vt:lpstr>Biological Rhythms - Introduction</vt:lpstr>
      <vt:lpstr>Circadian Rhythms - 24 hour cycles</vt:lpstr>
      <vt:lpstr>Michel Siffre - The Cave Study</vt:lpstr>
      <vt:lpstr>Michel Siffre - The Cave Study</vt:lpstr>
      <vt:lpstr>Other research….</vt:lpstr>
      <vt:lpstr>Research: Circadian rhythms cannot easily be overridden by external environment</vt:lpstr>
      <vt:lpstr>Look at the evidence </vt:lpstr>
      <vt:lpstr>Complete the Gapfill</vt:lpstr>
      <vt:lpstr>Biological Rhythms - Circadian Rhythms</vt:lpstr>
      <vt:lpstr>Evaluation of Circadian Rhythms</vt:lpstr>
      <vt:lpstr>Success Criteria: AQA style………</vt:lpstr>
    </vt:vector>
  </TitlesOfParts>
  <Company>Ernest Bevin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Biological Rhythms</dc:title>
  <dc:creator>Ernest Bevin College</dc:creator>
  <cp:lastModifiedBy>Fran Alexander</cp:lastModifiedBy>
  <cp:revision>24</cp:revision>
  <cp:lastPrinted>2016-11-23T08:05:31Z</cp:lastPrinted>
  <dcterms:created xsi:type="dcterms:W3CDTF">2016-09-28T12:50:32Z</dcterms:created>
  <dcterms:modified xsi:type="dcterms:W3CDTF">2018-10-31T10:20:56Z</dcterms:modified>
</cp:coreProperties>
</file>