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4" r:id="rId2"/>
    <p:sldId id="286" r:id="rId3"/>
    <p:sldId id="333" r:id="rId4"/>
    <p:sldId id="316" r:id="rId5"/>
    <p:sldId id="285" r:id="rId6"/>
    <p:sldId id="287" r:id="rId7"/>
    <p:sldId id="288" r:id="rId8"/>
    <p:sldId id="290" r:id="rId9"/>
    <p:sldId id="291" r:id="rId10"/>
    <p:sldId id="292" r:id="rId11"/>
    <p:sldId id="298" r:id="rId12"/>
    <p:sldId id="301" r:id="rId13"/>
    <p:sldId id="303" r:id="rId14"/>
    <p:sldId id="302" r:id="rId15"/>
    <p:sldId id="304" r:id="rId16"/>
    <p:sldId id="305" r:id="rId17"/>
    <p:sldId id="325" r:id="rId18"/>
    <p:sldId id="326" r:id="rId19"/>
    <p:sldId id="327" r:id="rId20"/>
    <p:sldId id="300" r:id="rId21"/>
    <p:sldId id="334" r:id="rId22"/>
    <p:sldId id="307" r:id="rId23"/>
    <p:sldId id="308" r:id="rId24"/>
    <p:sldId id="309" r:id="rId25"/>
    <p:sldId id="310" r:id="rId26"/>
    <p:sldId id="311" r:id="rId27"/>
    <p:sldId id="312" r:id="rId28"/>
    <p:sldId id="318" r:id="rId29"/>
    <p:sldId id="31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4B9B972-6105-4061-898F-C9D8F0FF28D7}">
          <p14:sldIdLst>
            <p14:sldId id="284"/>
            <p14:sldId id="286"/>
            <p14:sldId id="333"/>
            <p14:sldId id="316"/>
            <p14:sldId id="285"/>
            <p14:sldId id="287"/>
            <p14:sldId id="288"/>
            <p14:sldId id="290"/>
            <p14:sldId id="291"/>
            <p14:sldId id="292"/>
            <p14:sldId id="298"/>
            <p14:sldId id="301"/>
            <p14:sldId id="303"/>
            <p14:sldId id="302"/>
            <p14:sldId id="304"/>
            <p14:sldId id="305"/>
            <p14:sldId id="325"/>
            <p14:sldId id="326"/>
            <p14:sldId id="327"/>
            <p14:sldId id="300"/>
            <p14:sldId id="334"/>
            <p14:sldId id="307"/>
            <p14:sldId id="308"/>
            <p14:sldId id="309"/>
            <p14:sldId id="310"/>
            <p14:sldId id="311"/>
            <p14:sldId id="312"/>
            <p14:sldId id="318"/>
            <p14:sldId id="31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1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41806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89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051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2650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56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7815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648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781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679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088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1962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C891F11-F4DB-4487-A9AB-8478A34457B9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583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fGwsAdS9Dc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perry (1968) - Split Brain Study Evalu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0726" y="1362370"/>
            <a:ext cx="5126736" cy="312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1903" y="530352"/>
            <a:ext cx="5478364" cy="53644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000" dirty="0"/>
              <a:t>What ppts saw in their right visual field went to which hemisphere?</a:t>
            </a:r>
          </a:p>
          <a:p>
            <a:r>
              <a:rPr lang="en-GB" sz="3000" dirty="0"/>
              <a:t>Left</a:t>
            </a:r>
          </a:p>
          <a:p>
            <a:endParaRPr lang="en-GB" sz="3000" dirty="0"/>
          </a:p>
          <a:p>
            <a:pPr marL="0" indent="0">
              <a:buNone/>
            </a:pPr>
            <a:r>
              <a:rPr lang="en-GB" sz="3000" dirty="0"/>
              <a:t>Could they verbally describe this?</a:t>
            </a:r>
          </a:p>
          <a:p>
            <a:r>
              <a:rPr lang="en-GB" sz="3000" dirty="0"/>
              <a:t>Yes</a:t>
            </a:r>
          </a:p>
          <a:p>
            <a:endParaRPr lang="en-GB" sz="3000" dirty="0"/>
          </a:p>
          <a:p>
            <a:pPr marL="0" indent="0">
              <a:buNone/>
            </a:pPr>
            <a:r>
              <a:rPr lang="en-GB" sz="3000" dirty="0"/>
              <a:t>Why?</a:t>
            </a:r>
          </a:p>
          <a:p>
            <a:r>
              <a:rPr lang="en-GB" sz="3000" dirty="0"/>
              <a:t>The left hemisphere is responsible for language</a:t>
            </a:r>
          </a:p>
          <a:p>
            <a:endParaRPr lang="en-GB" sz="3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311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perry (1968) - Split Brain Study Evalu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4632" y="1787621"/>
            <a:ext cx="5126736" cy="312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1903" y="530352"/>
            <a:ext cx="5235490" cy="536442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000" dirty="0"/>
              <a:t>What they saw in their left visual field went to which hemisphere?</a:t>
            </a:r>
          </a:p>
          <a:p>
            <a:r>
              <a:rPr lang="en-GB" sz="3000" dirty="0"/>
              <a:t>Right</a:t>
            </a:r>
          </a:p>
          <a:p>
            <a:endParaRPr lang="en-GB" sz="3000" dirty="0"/>
          </a:p>
          <a:p>
            <a:pPr marL="0" indent="0">
              <a:buNone/>
            </a:pPr>
            <a:r>
              <a:rPr lang="en-GB" sz="3000" dirty="0"/>
              <a:t>Could they verbally describe this?</a:t>
            </a:r>
          </a:p>
          <a:p>
            <a:r>
              <a:rPr lang="en-GB" sz="3000" dirty="0"/>
              <a:t>No</a:t>
            </a:r>
          </a:p>
          <a:p>
            <a:r>
              <a:rPr lang="en-GB" sz="3000" dirty="0"/>
              <a:t>Why?</a:t>
            </a:r>
          </a:p>
          <a:p>
            <a:r>
              <a:rPr lang="en-GB" sz="3000" dirty="0"/>
              <a:t>Because the language centre is not normally located in this hemisphere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352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perry (1968) - Split Brain Study Evalu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4632" y="1787621"/>
            <a:ext cx="5126736" cy="312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1903" y="530352"/>
            <a:ext cx="5235490" cy="53644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000" dirty="0"/>
              <a:t>Why?</a:t>
            </a:r>
          </a:p>
          <a:p>
            <a:r>
              <a:rPr lang="en-GB" sz="3000" dirty="0"/>
              <a:t>Because the information in the right hemisphere could not reach the language centre in the left hemisphere as there was no corpus callosum</a:t>
            </a:r>
          </a:p>
          <a:p>
            <a:endParaRPr lang="en-GB" sz="3000" dirty="0"/>
          </a:p>
          <a:p>
            <a:pPr marL="0" indent="0">
              <a:buNone/>
            </a:pPr>
            <a:r>
              <a:rPr lang="en-GB" sz="3000" dirty="0"/>
              <a:t>Can they report seeing anything at all?</a:t>
            </a:r>
          </a:p>
          <a:p>
            <a:r>
              <a:rPr lang="en-GB" sz="3000" dirty="0"/>
              <a:t>They may be able to recognise a picture and point to it using their left hand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352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 and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Be able to outline the Sperry study – Part two</a:t>
            </a:r>
          </a:p>
          <a:p>
            <a:r>
              <a:rPr lang="en-GB" sz="3600" dirty="0"/>
              <a:t>Be able to discuss the strengths and weaknesses of Sperry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300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98" y="577047"/>
            <a:ext cx="5024103" cy="825508"/>
          </a:xfrm>
        </p:spPr>
        <p:txBody>
          <a:bodyPr/>
          <a:lstStyle/>
          <a:p>
            <a:r>
              <a:rPr lang="en-GB" dirty="0"/>
              <a:t>Sperry (1968) TASK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98" y="1855298"/>
            <a:ext cx="12174411" cy="43617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	     Tactile task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Connected with the sense of touch</a:t>
            </a:r>
          </a:p>
          <a:p>
            <a:pPr marL="0" indent="0">
              <a:buNone/>
            </a:pPr>
            <a:r>
              <a:rPr lang="en-GB" sz="2800" dirty="0"/>
              <a:t>Participants placed their hands under the </a:t>
            </a:r>
            <a:r>
              <a:rPr lang="en-GB" sz="2800" b="1" dirty="0"/>
              <a:t>tachistocope</a:t>
            </a:r>
            <a:r>
              <a:rPr lang="en-GB" sz="2800" dirty="0"/>
              <a:t> so that they could reach the objects</a:t>
            </a:r>
          </a:p>
          <a:p>
            <a:pPr marL="0" indent="0">
              <a:buNone/>
            </a:pPr>
            <a:r>
              <a:rPr lang="en-GB" sz="2800" dirty="0"/>
              <a:t>The participants hands and the objects were covered</a:t>
            </a:r>
          </a:p>
          <a:p>
            <a:pPr marL="0" indent="0">
              <a:buNone/>
            </a:pPr>
            <a:r>
              <a:rPr lang="en-GB" sz="2800" dirty="0"/>
              <a:t>This was a control to ensure there was no visual stimuli going to either hemisphere and thus could not confound the results</a:t>
            </a:r>
          </a:p>
          <a:p>
            <a:endParaRPr lang="en-GB" sz="2800" dirty="0"/>
          </a:p>
        </p:txBody>
      </p:sp>
      <p:sp>
        <p:nvSpPr>
          <p:cNvPr id="5" name="Down Arrow 4"/>
          <p:cNvSpPr/>
          <p:nvPr/>
        </p:nvSpPr>
        <p:spPr>
          <a:xfrm>
            <a:off x="2330882" y="1402555"/>
            <a:ext cx="604434" cy="480447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122" name="Picture 2" descr="https://futurethoughtblog.files.wordpress.com/2016/04/split-brain-test-p.jpg?w=667&amp;h=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704" y="124304"/>
            <a:ext cx="56673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293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faculty.washington.edu/chudler/gif/cross3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37800" y="2012865"/>
            <a:ext cx="3948427" cy="4164098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374754"/>
            <a:ext cx="6536961" cy="5802209"/>
          </a:xfrm>
        </p:spPr>
        <p:txBody>
          <a:bodyPr anchor="ctr">
            <a:no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Participants were introduced to objects by an experimenter, who placed them in the participants’ hands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>
                <a:solidFill>
                  <a:schemeClr val="tx1"/>
                </a:solidFill>
              </a:rPr>
              <a:t>Objects placed in the right hand of the participant are processed in the left hemisphere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>
                <a:solidFill>
                  <a:schemeClr val="tx1"/>
                </a:solidFill>
              </a:rPr>
              <a:t>Objects placed in the left hand of the participant are processed in the right hemisphere</a:t>
            </a:r>
          </a:p>
          <a:p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" name="Explosion 1 3"/>
          <p:cNvSpPr/>
          <p:nvPr/>
        </p:nvSpPr>
        <p:spPr>
          <a:xfrm>
            <a:off x="7375160" y="169941"/>
            <a:ext cx="2763008" cy="2081463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On the brain worksheet, illustrate this</a:t>
            </a:r>
          </a:p>
        </p:txBody>
      </p:sp>
    </p:spTree>
    <p:extLst>
      <p:ext uri="{BB962C8B-B14F-4D97-AF65-F5344CB8AC3E}">
        <p14:creationId xmlns:p14="http://schemas.microsoft.com/office/powerpoint/2010/main" val="319120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831" y="210090"/>
            <a:ext cx="4332157" cy="914173"/>
          </a:xfrm>
        </p:spPr>
        <p:txBody>
          <a:bodyPr>
            <a:normAutofit fontScale="90000"/>
          </a:bodyPr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TASK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831" y="1541051"/>
            <a:ext cx="5797801" cy="48995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Objects placed in participants right hand (__________ hemisphere?)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These objects could be described in speech or writing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Why?</a:t>
            </a:r>
          </a:p>
          <a:p>
            <a:pPr marL="0" indent="0">
              <a:buNone/>
            </a:pPr>
            <a:r>
              <a:rPr lang="en-GB" sz="2800" dirty="0"/>
              <a:t>The left hemisphere is responsible for language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Cloud 3"/>
          <p:cNvSpPr/>
          <p:nvPr/>
        </p:nvSpPr>
        <p:spPr>
          <a:xfrm>
            <a:off x="1729984" y="2005420"/>
            <a:ext cx="1371600" cy="658368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LEFT</a:t>
            </a:r>
          </a:p>
        </p:txBody>
      </p:sp>
      <p:pic>
        <p:nvPicPr>
          <p:cNvPr id="7" name="SPERRY5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01223" y="1382025"/>
            <a:ext cx="5365490" cy="438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4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4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3" grpId="0" uiExpand="1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6080" y="284814"/>
            <a:ext cx="3570057" cy="1104101"/>
          </a:xfrm>
        </p:spPr>
        <p:txBody>
          <a:bodyPr>
            <a:normAutofit fontScale="90000"/>
          </a:bodyPr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TASK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99" y="284814"/>
            <a:ext cx="5383343" cy="53674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If an object was placed in their left hand (__________ hemisphere?)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 participants did not know what they were holding and could only guess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Why?</a:t>
            </a:r>
          </a:p>
          <a:p>
            <a:pPr marL="0" indent="0">
              <a:buNone/>
            </a:pPr>
            <a:r>
              <a:rPr lang="en-GB" sz="2800" dirty="0"/>
              <a:t>Because the information in the right hemisphere could not reach the language centre in the left hemisphere as there was no corpus callosum</a:t>
            </a:r>
          </a:p>
        </p:txBody>
      </p:sp>
      <p:sp>
        <p:nvSpPr>
          <p:cNvPr id="5" name="Cloud 4"/>
          <p:cNvSpPr/>
          <p:nvPr/>
        </p:nvSpPr>
        <p:spPr>
          <a:xfrm>
            <a:off x="1662970" y="730547"/>
            <a:ext cx="1371600" cy="658368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RIGHT</a:t>
            </a:r>
          </a:p>
        </p:txBody>
      </p:sp>
      <p:pic>
        <p:nvPicPr>
          <p:cNvPr id="8" name="SPERRY exp clip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5558" y="1621797"/>
            <a:ext cx="5567426" cy="455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1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4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3" grpId="0" uiExpand="1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1549" y="200193"/>
            <a:ext cx="7729728" cy="1188720"/>
          </a:xfrm>
        </p:spPr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TASK TWO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049" y="1663683"/>
            <a:ext cx="10960210" cy="3101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From objects placed in the right hand, information was sent to the….</a:t>
            </a:r>
          </a:p>
          <a:p>
            <a:r>
              <a:rPr lang="en-GB" sz="2800" dirty="0"/>
              <a:t>Left hemisphere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This allowed the individual to describe in speech or writing </a:t>
            </a:r>
            <a:r>
              <a:rPr lang="en-GB" sz="2800" b="1" dirty="0"/>
              <a:t>OR</a:t>
            </a:r>
            <a:r>
              <a:rPr lang="en-GB" sz="2800" dirty="0"/>
              <a:t> guess?</a:t>
            </a:r>
          </a:p>
          <a:p>
            <a:r>
              <a:rPr lang="en-GB" sz="2800" dirty="0"/>
              <a:t> describe in speech or writing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Why?</a:t>
            </a:r>
          </a:p>
          <a:p>
            <a:r>
              <a:rPr lang="en-GB" sz="2800" dirty="0"/>
              <a:t>Language centre is in left hemisphere!</a:t>
            </a:r>
          </a:p>
        </p:txBody>
      </p:sp>
    </p:spTree>
    <p:extLst>
      <p:ext uri="{BB962C8B-B14F-4D97-AF65-F5344CB8AC3E}">
        <p14:creationId xmlns:p14="http://schemas.microsoft.com/office/powerpoint/2010/main" val="29569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200194"/>
            <a:ext cx="7729728" cy="1188720"/>
          </a:xfrm>
        </p:spPr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TASK TWO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495" y="1648694"/>
            <a:ext cx="11252616" cy="27434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From objects placed in the left hand, information was sent to the….</a:t>
            </a:r>
          </a:p>
          <a:p>
            <a:r>
              <a:rPr lang="en-GB" sz="2800" dirty="0"/>
              <a:t>right hemisphere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This allowed the individual to describe in speech or writing </a:t>
            </a:r>
            <a:r>
              <a:rPr lang="en-GB" sz="2800" b="1" dirty="0"/>
              <a:t>OR</a:t>
            </a:r>
            <a:r>
              <a:rPr lang="en-GB" sz="2800" dirty="0"/>
              <a:t> guess?</a:t>
            </a:r>
          </a:p>
          <a:p>
            <a:r>
              <a:rPr lang="en-GB" sz="2800" dirty="0"/>
              <a:t> guess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Why?</a:t>
            </a:r>
          </a:p>
          <a:p>
            <a:r>
              <a:rPr lang="en-GB" sz="2800" dirty="0"/>
              <a:t>In the absence of a corpus callosum, information cannot reach the language centre</a:t>
            </a:r>
          </a:p>
        </p:txBody>
      </p:sp>
    </p:spTree>
    <p:extLst>
      <p:ext uri="{BB962C8B-B14F-4D97-AF65-F5344CB8AC3E}">
        <p14:creationId xmlns:p14="http://schemas.microsoft.com/office/powerpoint/2010/main" val="319814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8583" y="434713"/>
            <a:ext cx="4219631" cy="939209"/>
          </a:xfrm>
        </p:spPr>
        <p:txBody>
          <a:bodyPr/>
          <a:lstStyle/>
          <a:p>
            <a:r>
              <a:rPr lang="en-GB" dirty="0"/>
              <a:t>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573655" cy="4351338"/>
          </a:xfrm>
        </p:spPr>
        <p:txBody>
          <a:bodyPr>
            <a:normAutofit/>
          </a:bodyPr>
          <a:lstStyle/>
          <a:p>
            <a:r>
              <a:rPr lang="en-GB" sz="2800" dirty="0"/>
              <a:t>Line up in pairs</a:t>
            </a:r>
          </a:p>
          <a:p>
            <a:endParaRPr lang="en-GB" sz="2800" dirty="0"/>
          </a:p>
          <a:p>
            <a:r>
              <a:rPr lang="en-GB" sz="2800" dirty="0"/>
              <a:t>Individuals on the left, you are now the left hemisphere</a:t>
            </a:r>
          </a:p>
          <a:p>
            <a:endParaRPr lang="en-GB" sz="2800" dirty="0"/>
          </a:p>
          <a:p>
            <a:r>
              <a:rPr lang="en-GB" sz="2800" dirty="0"/>
              <a:t>Individuals on the right, you are now the right hemisphere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855" y="-633705"/>
            <a:ext cx="2762944" cy="6413977"/>
          </a:xfrm>
          <a:prstGeom prst="rect">
            <a:avLst/>
          </a:prstGeom>
        </p:spPr>
      </p:pic>
      <p:sp>
        <p:nvSpPr>
          <p:cNvPr id="7" name="Lightning Bolt 6"/>
          <p:cNvSpPr/>
          <p:nvPr/>
        </p:nvSpPr>
        <p:spPr>
          <a:xfrm rot="13171449">
            <a:off x="9691777" y="3175955"/>
            <a:ext cx="2236278" cy="258493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09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0268" y="742984"/>
            <a:ext cx="8446857" cy="3101983"/>
          </a:xfrm>
        </p:spPr>
        <p:txBody>
          <a:bodyPr>
            <a:normAutofit/>
          </a:bodyPr>
          <a:lstStyle/>
          <a:p>
            <a:r>
              <a:rPr lang="en-GB" sz="2800" dirty="0"/>
              <a:t>Right hemisphere…. Close your eyes!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Left hemisphere look at the screen and write on your white board what you see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847" y="2161453"/>
            <a:ext cx="4705350" cy="436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35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883" y="1019106"/>
            <a:ext cx="10300641" cy="3417983"/>
          </a:xfrm>
        </p:spPr>
        <p:txBody>
          <a:bodyPr>
            <a:noAutofit/>
          </a:bodyPr>
          <a:lstStyle/>
          <a:p>
            <a:r>
              <a:rPr lang="en-GB" sz="3200" dirty="0"/>
              <a:t>Can the left hemisphere tell the class what they saw?</a:t>
            </a:r>
          </a:p>
          <a:p>
            <a:endParaRPr lang="en-GB" sz="3200" dirty="0"/>
          </a:p>
          <a:p>
            <a:r>
              <a:rPr lang="en-GB" sz="3200" dirty="0"/>
              <a:t>The left hemisphere was able to report what they saw… why is this?</a:t>
            </a:r>
          </a:p>
          <a:p>
            <a:endParaRPr lang="en-GB" sz="3200" dirty="0"/>
          </a:p>
          <a:p>
            <a:r>
              <a:rPr lang="en-GB" sz="3200" dirty="0"/>
              <a:t>Because the left hemisphere controls language and speech</a:t>
            </a:r>
          </a:p>
        </p:txBody>
      </p:sp>
    </p:spTree>
    <p:extLst>
      <p:ext uri="{BB962C8B-B14F-4D97-AF65-F5344CB8AC3E}">
        <p14:creationId xmlns:p14="http://schemas.microsoft.com/office/powerpoint/2010/main" val="67684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775" y="989126"/>
            <a:ext cx="7729728" cy="3101983"/>
          </a:xfrm>
        </p:spPr>
        <p:txBody>
          <a:bodyPr>
            <a:normAutofit/>
          </a:bodyPr>
          <a:lstStyle/>
          <a:p>
            <a:r>
              <a:rPr lang="en-GB" sz="3200" dirty="0"/>
              <a:t>Left hemisphere…. Close your eyes!</a:t>
            </a:r>
          </a:p>
          <a:p>
            <a:r>
              <a:rPr lang="en-GB" sz="3200" dirty="0"/>
              <a:t>Right hemisphere look at the screen and write on your whiteboard what you see</a:t>
            </a:r>
          </a:p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pic>
        <p:nvPicPr>
          <p:cNvPr id="5122" name="Picture 2" descr="Image result for elephant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7" y="2777709"/>
            <a:ext cx="4762500" cy="36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66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246" y="689324"/>
            <a:ext cx="10810307" cy="2848356"/>
          </a:xfrm>
        </p:spPr>
        <p:txBody>
          <a:bodyPr>
            <a:noAutofit/>
          </a:bodyPr>
          <a:lstStyle/>
          <a:p>
            <a:r>
              <a:rPr lang="en-GB" sz="3200" dirty="0"/>
              <a:t>If the left hemisphere is responsible for speech, how will the right hemisphere transfer that information over to allow information to be spoken??</a:t>
            </a:r>
          </a:p>
          <a:p>
            <a:endParaRPr lang="en-GB" sz="3200" dirty="0"/>
          </a:p>
          <a:p>
            <a:r>
              <a:rPr lang="en-GB" sz="3200" dirty="0"/>
              <a:t>It cant!</a:t>
            </a:r>
          </a:p>
          <a:p>
            <a:endParaRPr lang="en-GB" sz="3200" dirty="0"/>
          </a:p>
          <a:p>
            <a:r>
              <a:rPr lang="en-GB" sz="3200" dirty="0"/>
              <a:t>Not without a corpus callosum</a:t>
            </a:r>
          </a:p>
          <a:p>
            <a:endParaRPr lang="en-GB" sz="3200" dirty="0"/>
          </a:p>
          <a:p>
            <a:r>
              <a:rPr lang="en-GB" sz="3200" dirty="0"/>
              <a:t>Left hemisphere… what did the right hemisphere see?</a:t>
            </a:r>
          </a:p>
        </p:txBody>
      </p:sp>
    </p:spTree>
    <p:extLst>
      <p:ext uri="{BB962C8B-B14F-4D97-AF65-F5344CB8AC3E}">
        <p14:creationId xmlns:p14="http://schemas.microsoft.com/office/powerpoint/2010/main" val="326827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168" y="554412"/>
            <a:ext cx="11050149" cy="4302401"/>
          </a:xfrm>
        </p:spPr>
        <p:txBody>
          <a:bodyPr>
            <a:noAutofit/>
          </a:bodyPr>
          <a:lstStyle/>
          <a:p>
            <a:r>
              <a:rPr lang="en-GB" sz="3200" dirty="0"/>
              <a:t>While the right hemisphere saw something and was able to report it, it cannot be passed over to the language centre to be reported</a:t>
            </a:r>
          </a:p>
          <a:p>
            <a:endParaRPr lang="en-GB" sz="3200" dirty="0"/>
          </a:p>
          <a:p>
            <a:r>
              <a:rPr lang="en-GB" sz="3200" dirty="0"/>
              <a:t>This means the left hemisphere does not know what the right hemisphere has seen</a:t>
            </a:r>
          </a:p>
          <a:p>
            <a:endParaRPr lang="en-GB" sz="3200" dirty="0"/>
          </a:p>
          <a:p>
            <a:r>
              <a:rPr lang="en-GB" sz="3200" dirty="0"/>
              <a:t>This is why participants thought they had not seen anything or just guessed!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72563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234" y="185204"/>
            <a:ext cx="7729728" cy="1188720"/>
          </a:xfrm>
        </p:spPr>
        <p:txBody>
          <a:bodyPr/>
          <a:lstStyle/>
          <a:p>
            <a:r>
              <a:rPr lang="en-GB" dirty="0"/>
              <a:t>Combining visual and tactile…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99" y="1528772"/>
            <a:ext cx="10075789" cy="28033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When shown a word on the right side of the screen (RVF)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The individual is able to verbally identify what they have seen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Why?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Because information from your right visual field is sent to your left hemisphere – where language and speech are controlled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8731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884" y="1169008"/>
            <a:ext cx="9835946" cy="44073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When shown a word on the left side of the screen (RVF)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The individual is not able to verbally identify what they have seen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They may appear to have ‘missed’ it or simply claim to not have seen anything</a:t>
            </a:r>
          </a:p>
        </p:txBody>
      </p:sp>
    </p:spTree>
    <p:extLst>
      <p:ext uri="{BB962C8B-B14F-4D97-AF65-F5344CB8AC3E}">
        <p14:creationId xmlns:p14="http://schemas.microsoft.com/office/powerpoint/2010/main" val="393493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452" y="956190"/>
            <a:ext cx="3575054" cy="1104991"/>
          </a:xfrm>
        </p:spPr>
        <p:txBody>
          <a:bodyPr/>
          <a:lstStyle/>
          <a:p>
            <a:r>
              <a:rPr lang="en-GB" dirty="0"/>
              <a:t>However…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022" y="2753687"/>
            <a:ext cx="9960864" cy="37144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The interesting thing is….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When asked to </a:t>
            </a:r>
            <a:r>
              <a:rPr lang="en-US" sz="3200" b="1" dirty="0"/>
              <a:t>draw</a:t>
            </a:r>
            <a:r>
              <a:rPr lang="en-US" sz="3200" dirty="0"/>
              <a:t> what they saw in their left visual field (processed in the </a:t>
            </a:r>
            <a:r>
              <a:rPr lang="en-US" sz="3200" dirty="0">
                <a:sym typeface="Wingdings" panose="05000000000000000000" pitchFamily="2" charset="2"/>
              </a:rPr>
              <a:t>right hemisphere) </a:t>
            </a:r>
            <a:r>
              <a:rPr lang="en-US" sz="3200" dirty="0"/>
              <a:t>with their left hand (controlled by the </a:t>
            </a:r>
            <a:r>
              <a:rPr lang="en-US" sz="3200" dirty="0">
                <a:sym typeface="Wingdings" panose="05000000000000000000" pitchFamily="2" charset="2"/>
              </a:rPr>
              <a:t>right hemisphere)</a:t>
            </a:r>
            <a:r>
              <a:rPr lang="en-US" sz="3200" dirty="0"/>
              <a:t> they are able to draw the object they didn’t even know they’d seen!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/>
            </a:r>
            <a:br>
              <a:rPr lang="en-US" sz="3200" dirty="0"/>
            </a:br>
            <a:endParaRPr lang="en-GB" sz="3200" dirty="0"/>
          </a:p>
        </p:txBody>
      </p:sp>
      <p:sp>
        <p:nvSpPr>
          <p:cNvPr id="4" name="Action Button: Movie 3">
            <a:hlinkClick r:id="rId2" highlightClick="1"/>
          </p:cNvPr>
          <p:cNvSpPr/>
          <p:nvPr/>
        </p:nvSpPr>
        <p:spPr>
          <a:xfrm>
            <a:off x="8991709" y="389852"/>
            <a:ext cx="1560086" cy="1118834"/>
          </a:xfrm>
          <a:prstGeom prst="actionButtonMovi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6AA878-D005-47E0-9C19-3CA52449387F}"/>
              </a:ext>
            </a:extLst>
          </p:cNvPr>
          <p:cNvSpPr/>
          <p:nvPr/>
        </p:nvSpPr>
        <p:spPr>
          <a:xfrm>
            <a:off x="8364956" y="2168912"/>
            <a:ext cx="2813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000"/>
              </a:spcBef>
              <a:buClr>
                <a:srgbClr val="9BAFB5"/>
              </a:buClr>
            </a:pPr>
            <a:r>
              <a:rPr lang="en-US" sz="3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Video 2.12-4.40</a:t>
            </a: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xmlns="" id="{60A7C10E-BD0E-4EC5-A27F-6E90BE828641}"/>
              </a:ext>
            </a:extLst>
          </p:cNvPr>
          <p:cNvSpPr/>
          <p:nvPr/>
        </p:nvSpPr>
        <p:spPr>
          <a:xfrm>
            <a:off x="9387437" y="1508686"/>
            <a:ext cx="768627" cy="66022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77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1213" y="494131"/>
            <a:ext cx="8941099" cy="1188720"/>
          </a:xfrm>
        </p:spPr>
        <p:txBody>
          <a:bodyPr/>
          <a:lstStyle/>
          <a:p>
            <a:r>
              <a:rPr lang="en-GB" b="1" dirty="0"/>
              <a:t>What was Sperry’s conclusion?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281" y="1798820"/>
            <a:ext cx="10328223" cy="44031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/>
              <a:t>Sperry highlights the different functioning of the two hemispheres. This research supports the idea of localisation of function.</a:t>
            </a:r>
          </a:p>
          <a:p>
            <a:pPr marL="0" indent="0">
              <a:buNone/>
            </a:pPr>
            <a:r>
              <a:rPr lang="en-GB" sz="3200" dirty="0"/>
              <a:t>The LEFT hemisphere is specialised for speech, writing and language</a:t>
            </a:r>
          </a:p>
          <a:p>
            <a:pPr marL="0" indent="0">
              <a:buNone/>
            </a:pPr>
            <a:r>
              <a:rPr lang="en-GB" sz="3200" dirty="0"/>
              <a:t>It can communicate about the visual experiences of right visual field and about the experiences of the right half of the body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4827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1214" y="335105"/>
            <a:ext cx="7729728" cy="1188720"/>
          </a:xfrm>
        </p:spPr>
        <p:txBody>
          <a:bodyPr/>
          <a:lstStyle/>
          <a:p>
            <a:r>
              <a:rPr lang="en-GB" b="1" dirty="0"/>
              <a:t>What conclusion can Sperry draw?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281" y="1798820"/>
            <a:ext cx="10328223" cy="3941207"/>
          </a:xfrm>
        </p:spPr>
        <p:txBody>
          <a:bodyPr>
            <a:noAutofit/>
          </a:bodyPr>
          <a:lstStyle/>
          <a:p>
            <a:r>
              <a:rPr lang="en-GB" sz="3200" dirty="0"/>
              <a:t>The RIGHT hemisphere is mute and cannot speak or write</a:t>
            </a:r>
          </a:p>
          <a:p>
            <a:endParaRPr lang="en-GB" sz="3200" dirty="0"/>
          </a:p>
          <a:p>
            <a:r>
              <a:rPr lang="en-GB" sz="3200" dirty="0"/>
              <a:t>But can show non-verbal mental processes for the left visual field. It can also process emotion.</a:t>
            </a:r>
          </a:p>
        </p:txBody>
      </p:sp>
    </p:spTree>
    <p:extLst>
      <p:ext uri="{BB962C8B-B14F-4D97-AF65-F5344CB8AC3E}">
        <p14:creationId xmlns:p14="http://schemas.microsoft.com/office/powerpoint/2010/main" val="127410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Decide whether the following is a strength or a weakness of Sperry… and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The use of a quasi-experiment allowed the researchers to investigate variables which are not normally able to be investigated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For example: the use of split-brain patients</a:t>
            </a:r>
          </a:p>
        </p:txBody>
      </p:sp>
      <p:sp>
        <p:nvSpPr>
          <p:cNvPr id="5" name="Oval 4"/>
          <p:cNvSpPr/>
          <p:nvPr/>
        </p:nvSpPr>
        <p:spPr>
          <a:xfrm>
            <a:off x="9187195" y="4189035"/>
            <a:ext cx="2526632" cy="125128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This is a strength!</a:t>
            </a:r>
          </a:p>
        </p:txBody>
      </p:sp>
    </p:spTree>
    <p:extLst>
      <p:ext uri="{BB962C8B-B14F-4D97-AF65-F5344CB8AC3E}">
        <p14:creationId xmlns:p14="http://schemas.microsoft.com/office/powerpoint/2010/main" val="312209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Decide whether the following is a strength or a weakness of Sperry… and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endParaRPr lang="en-GB" sz="3200" dirty="0"/>
          </a:p>
          <a:p>
            <a:pPr fontAlgn="base"/>
            <a:r>
              <a:rPr lang="en-GB" sz="3200" dirty="0"/>
              <a:t>The study raises ethical issues as the participants may have become frustrated, embarrassed or distressed whilst completing the tasks asked of them</a:t>
            </a:r>
          </a:p>
          <a:p>
            <a:pPr marL="0" indent="0">
              <a:buNone/>
            </a:pPr>
            <a:endParaRPr lang="en-GB" sz="3200" dirty="0"/>
          </a:p>
        </p:txBody>
      </p:sp>
      <p:sp>
        <p:nvSpPr>
          <p:cNvPr id="5" name="Oval 4"/>
          <p:cNvSpPr/>
          <p:nvPr/>
        </p:nvSpPr>
        <p:spPr>
          <a:xfrm>
            <a:off x="8602579" y="4572000"/>
            <a:ext cx="2526632" cy="125128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This is a weakness!</a:t>
            </a:r>
          </a:p>
        </p:txBody>
      </p:sp>
    </p:spTree>
    <p:extLst>
      <p:ext uri="{BB962C8B-B14F-4D97-AF65-F5344CB8AC3E}">
        <p14:creationId xmlns:p14="http://schemas.microsoft.com/office/powerpoint/2010/main" val="85796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Decide whether the following is a strength or a weakness of Sperry… and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Snapshot studies do not allow the researcher to discover whether results are due to the development of the behaviour or to individual differences</a:t>
            </a:r>
          </a:p>
          <a:p>
            <a:pPr marL="0" indent="0">
              <a:buNone/>
            </a:pPr>
            <a:endParaRPr lang="en-GB" sz="3200" dirty="0"/>
          </a:p>
        </p:txBody>
      </p:sp>
      <p:sp>
        <p:nvSpPr>
          <p:cNvPr id="4" name="Oval 3"/>
          <p:cNvSpPr/>
          <p:nvPr/>
        </p:nvSpPr>
        <p:spPr>
          <a:xfrm>
            <a:off x="8962343" y="5261547"/>
            <a:ext cx="2526632" cy="125128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This is a weakness!</a:t>
            </a:r>
          </a:p>
        </p:txBody>
      </p:sp>
    </p:spTree>
    <p:extLst>
      <p:ext uri="{BB962C8B-B14F-4D97-AF65-F5344CB8AC3E}">
        <p14:creationId xmlns:p14="http://schemas.microsoft.com/office/powerpoint/2010/main" val="231479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Decide whether the following is a strength or a weakness of Sperry… and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GB" sz="3200" dirty="0"/>
          </a:p>
          <a:p>
            <a:r>
              <a:rPr lang="en-GB" sz="3200" dirty="0"/>
              <a:t>Sperry used techniques which allowed the functions of the two hemispheres to be studied</a:t>
            </a:r>
          </a:p>
          <a:p>
            <a:endParaRPr lang="en-GB" sz="3200" dirty="0"/>
          </a:p>
          <a:p>
            <a:r>
              <a:rPr lang="en-GB" sz="3200" dirty="0"/>
              <a:t>This allowed for the researchers to measure each hemisphere in isolation</a:t>
            </a:r>
          </a:p>
          <a:p>
            <a:endParaRPr lang="en-GB" sz="3200" dirty="0"/>
          </a:p>
        </p:txBody>
      </p:sp>
      <p:sp>
        <p:nvSpPr>
          <p:cNvPr id="4" name="Oval 3"/>
          <p:cNvSpPr/>
          <p:nvPr/>
        </p:nvSpPr>
        <p:spPr>
          <a:xfrm>
            <a:off x="9367077" y="3957403"/>
            <a:ext cx="2526632" cy="125128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This is a strength!</a:t>
            </a:r>
          </a:p>
        </p:txBody>
      </p:sp>
    </p:spTree>
    <p:extLst>
      <p:ext uri="{BB962C8B-B14F-4D97-AF65-F5344CB8AC3E}">
        <p14:creationId xmlns:p14="http://schemas.microsoft.com/office/powerpoint/2010/main" val="361009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Decide whether the following is a strength or a weakness of Sperry… and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The study was conducted under strictly controlled conditions 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This means it is high in reliability</a:t>
            </a:r>
          </a:p>
          <a:p>
            <a:pPr marL="0" indent="0">
              <a:buNone/>
            </a:pPr>
            <a:endParaRPr lang="en-GB" sz="3200" dirty="0"/>
          </a:p>
        </p:txBody>
      </p:sp>
      <p:sp>
        <p:nvSpPr>
          <p:cNvPr id="4" name="Oval 3"/>
          <p:cNvSpPr/>
          <p:nvPr/>
        </p:nvSpPr>
        <p:spPr>
          <a:xfrm>
            <a:off x="8602579" y="4572000"/>
            <a:ext cx="2526632" cy="125128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This is a strength!</a:t>
            </a:r>
          </a:p>
        </p:txBody>
      </p:sp>
    </p:spTree>
    <p:extLst>
      <p:ext uri="{BB962C8B-B14F-4D97-AF65-F5344CB8AC3E}">
        <p14:creationId xmlns:p14="http://schemas.microsoft.com/office/powerpoint/2010/main" val="75933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02082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GB" dirty="0"/>
              <a:t>Decide whether the following is a strength or a weakness of Sperry… and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769" y="1878008"/>
            <a:ext cx="9616090" cy="3101983"/>
          </a:xfrm>
        </p:spPr>
        <p:txBody>
          <a:bodyPr>
            <a:noAutofit/>
          </a:bodyPr>
          <a:lstStyle/>
          <a:p>
            <a:r>
              <a:rPr lang="en-GB" sz="2400" dirty="0"/>
              <a:t>As a quasi-experiment is naturally occurring, the researchers had less control over the IV</a:t>
            </a:r>
          </a:p>
          <a:p>
            <a:endParaRPr lang="en-GB" sz="2400" dirty="0"/>
          </a:p>
          <a:p>
            <a:r>
              <a:rPr lang="en-GB" sz="2400" dirty="0"/>
              <a:t>This means, Sperry was not able to test these participants before their operation</a:t>
            </a:r>
          </a:p>
          <a:p>
            <a:endParaRPr lang="en-GB" sz="2400" dirty="0"/>
          </a:p>
          <a:p>
            <a:r>
              <a:rPr lang="en-GB" sz="2400" dirty="0"/>
              <a:t>And so, it is possible their brain functioning may have been different to the norm before the operation</a:t>
            </a:r>
          </a:p>
          <a:p>
            <a:endParaRPr lang="en-GB" sz="2400" dirty="0"/>
          </a:p>
          <a:p>
            <a:r>
              <a:rPr lang="en-GB" sz="2400" dirty="0"/>
              <a:t>Thus, drawing conclusions about the functions of the hemispheres in non-separated brains becomes difficult</a:t>
            </a:r>
          </a:p>
          <a:p>
            <a:endParaRPr lang="en-GB" sz="2400" dirty="0"/>
          </a:p>
        </p:txBody>
      </p:sp>
      <p:sp>
        <p:nvSpPr>
          <p:cNvPr id="5" name="Oval 4"/>
          <p:cNvSpPr/>
          <p:nvPr/>
        </p:nvSpPr>
        <p:spPr>
          <a:xfrm>
            <a:off x="9960864" y="3722521"/>
            <a:ext cx="2526632" cy="125128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This is a weakness</a:t>
            </a:r>
          </a:p>
        </p:txBody>
      </p:sp>
    </p:spTree>
    <p:extLst>
      <p:ext uri="{BB962C8B-B14F-4D97-AF65-F5344CB8AC3E}">
        <p14:creationId xmlns:p14="http://schemas.microsoft.com/office/powerpoint/2010/main" val="177612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Write in your own words, highlighting the key terms, of what we have learned</a:t>
            </a:r>
          </a:p>
        </p:txBody>
      </p:sp>
    </p:spTree>
    <p:extLst>
      <p:ext uri="{BB962C8B-B14F-4D97-AF65-F5344CB8AC3E}">
        <p14:creationId xmlns:p14="http://schemas.microsoft.com/office/powerpoint/2010/main" val="1424051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6975"/>
            <a:ext cx="4455760" cy="1034321"/>
          </a:xfrm>
        </p:spPr>
        <p:txBody>
          <a:bodyPr/>
          <a:lstStyle/>
          <a:p>
            <a:r>
              <a:rPr lang="en-GB" dirty="0"/>
              <a:t>Make study cards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33399" y="1615738"/>
            <a:ext cx="337285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600" dirty="0"/>
              <a:t>Sperry (1986)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3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600" dirty="0"/>
              <a:t>Task 2</a:t>
            </a:r>
          </a:p>
          <a:p>
            <a:r>
              <a:rPr lang="en-GB" sz="3600" dirty="0"/>
              <a:t>Aim </a:t>
            </a:r>
          </a:p>
          <a:p>
            <a:r>
              <a:rPr lang="en-GB" sz="3600" dirty="0"/>
              <a:t>Procedure</a:t>
            </a:r>
          </a:p>
          <a:p>
            <a:r>
              <a:rPr lang="en-GB" sz="3600" dirty="0"/>
              <a:t>Results</a:t>
            </a:r>
          </a:p>
          <a:p>
            <a:r>
              <a:rPr lang="en-GB" sz="3600" dirty="0"/>
              <a:t>Conclusion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55760" y="942923"/>
            <a:ext cx="4191133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3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600" dirty="0"/>
              <a:t>Evaluation… either</a:t>
            </a:r>
          </a:p>
          <a:p>
            <a:r>
              <a:rPr lang="en-GB" sz="3600" dirty="0"/>
              <a:t>One strength and One weakness</a:t>
            </a:r>
          </a:p>
          <a:p>
            <a:r>
              <a:rPr lang="en-GB" sz="3600" dirty="0"/>
              <a:t>Two strengths</a:t>
            </a:r>
          </a:p>
          <a:p>
            <a:r>
              <a:rPr lang="en-GB" sz="3600" dirty="0"/>
              <a:t>Two weaknesses</a:t>
            </a:r>
          </a:p>
          <a:p>
            <a:endParaRPr lang="en-GB" sz="3600" dirty="0"/>
          </a:p>
          <a:p>
            <a:pPr marL="0" indent="0">
              <a:buNone/>
            </a:pPr>
            <a:r>
              <a:rPr lang="en-GB" sz="3600" b="1" dirty="0"/>
              <a:t>Well explained PEE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90483" y="1811909"/>
            <a:ext cx="2868118" cy="366722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Try to think of a weakness that counterbalances a strength!</a:t>
            </a:r>
          </a:p>
        </p:txBody>
      </p:sp>
    </p:spTree>
    <p:extLst>
      <p:ext uri="{BB962C8B-B14F-4D97-AF65-F5344CB8AC3E}">
        <p14:creationId xmlns:p14="http://schemas.microsoft.com/office/powerpoint/2010/main" val="30497498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1165</Words>
  <Application>Microsoft Office PowerPoint</Application>
  <PresentationFormat>Widescreen</PresentationFormat>
  <Paragraphs>180</Paragraphs>
  <Slides>29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Gill Sans MT</vt:lpstr>
      <vt:lpstr>Wingdings</vt:lpstr>
      <vt:lpstr>1_Parcel</vt:lpstr>
      <vt:lpstr>PowerPoint Presentation</vt:lpstr>
      <vt:lpstr>PowerPoint Presentation</vt:lpstr>
      <vt:lpstr>PowerPoint Presentation</vt:lpstr>
      <vt:lpstr>Aims and objectives</vt:lpstr>
      <vt:lpstr>Sperry (1968) TASK TWO</vt:lpstr>
      <vt:lpstr>PowerPoint Presentation</vt:lpstr>
      <vt:lpstr>Sperry (1968) TASK TWO</vt:lpstr>
      <vt:lpstr>Sperry (1968) TASK TWO</vt:lpstr>
      <vt:lpstr>Sperry (1968) TASK TWO Summary</vt:lpstr>
      <vt:lpstr>Sperry (1968) TASK TWO Summary</vt:lpstr>
      <vt:lpstr>Task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Combining visual and tactile…</vt:lpstr>
      <vt:lpstr>PowerPoint Presentation</vt:lpstr>
      <vt:lpstr>However…</vt:lpstr>
      <vt:lpstr>What was Sperry’s conclusion?</vt:lpstr>
      <vt:lpstr>What conclusion can Sperry draw?</vt:lpstr>
      <vt:lpstr>Decide whether the following is a strength or a weakness of Sperry… and why</vt:lpstr>
      <vt:lpstr>Decide whether the following is a strength or a weakness of Sperry… and why</vt:lpstr>
      <vt:lpstr>Decide whether the following is a strength or a weakness of Sperry… and why</vt:lpstr>
      <vt:lpstr>Decide whether the following is a strength or a weakness of Sperry… and why</vt:lpstr>
      <vt:lpstr>Decide whether the following is a strength or a weakness of Sperry… and why</vt:lpstr>
      <vt:lpstr>Decide whether the following is a strength or a weakness of Sperry… and why</vt:lpstr>
      <vt:lpstr>PowerPoint Presentation</vt:lpstr>
      <vt:lpstr>Make study cards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Burns</dc:creator>
  <cp:lastModifiedBy>Fran Alexander</cp:lastModifiedBy>
  <cp:revision>49</cp:revision>
  <dcterms:created xsi:type="dcterms:W3CDTF">2016-12-28T10:58:26Z</dcterms:created>
  <dcterms:modified xsi:type="dcterms:W3CDTF">2018-10-16T09:15:20Z</dcterms:modified>
</cp:coreProperties>
</file>