
<file path=[Content_Types].xml><?xml version="1.0" encoding="utf-8"?>
<Types xmlns="http://schemas.openxmlformats.org/package/2006/content-types">
  <Default Extension="png" ContentType="image/png"/>
  <Default Extension="MPG" ContentType="vide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9" r:id="rId3"/>
    <p:sldId id="260" r:id="rId4"/>
    <p:sldId id="261" r:id="rId5"/>
    <p:sldId id="319" r:id="rId6"/>
    <p:sldId id="262" r:id="rId7"/>
    <p:sldId id="321" r:id="rId8"/>
    <p:sldId id="263" r:id="rId9"/>
    <p:sldId id="265" r:id="rId10"/>
    <p:sldId id="264" r:id="rId11"/>
    <p:sldId id="333" r:id="rId12"/>
    <p:sldId id="266" r:id="rId13"/>
    <p:sldId id="306" r:id="rId14"/>
    <p:sldId id="267" r:id="rId15"/>
    <p:sldId id="268" r:id="rId16"/>
    <p:sldId id="270" r:id="rId17"/>
    <p:sldId id="274" r:id="rId18"/>
    <p:sldId id="330" r:id="rId19"/>
    <p:sldId id="331" r:id="rId20"/>
    <p:sldId id="271" r:id="rId21"/>
    <p:sldId id="273" r:id="rId22"/>
    <p:sldId id="328" r:id="rId23"/>
    <p:sldId id="272" r:id="rId24"/>
    <p:sldId id="276" r:id="rId25"/>
    <p:sldId id="279" r:id="rId26"/>
    <p:sldId id="334" r:id="rId27"/>
    <p:sldId id="335" r:id="rId28"/>
    <p:sldId id="280" r:id="rId29"/>
    <p:sldId id="281" r:id="rId30"/>
    <p:sldId id="282" r:id="rId31"/>
    <p:sldId id="283" r:id="rId32"/>
    <p:sldId id="332" r:id="rId33"/>
    <p:sldId id="31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7F11B62-AC4B-4C1A-B33A-BF1E851E0163}">
          <p14:sldIdLst>
            <p14:sldId id="257"/>
            <p14:sldId id="259"/>
            <p14:sldId id="260"/>
            <p14:sldId id="261"/>
            <p14:sldId id="319"/>
            <p14:sldId id="262"/>
            <p14:sldId id="321"/>
            <p14:sldId id="263"/>
            <p14:sldId id="265"/>
            <p14:sldId id="264"/>
            <p14:sldId id="333"/>
            <p14:sldId id="266"/>
            <p14:sldId id="306"/>
            <p14:sldId id="267"/>
            <p14:sldId id="268"/>
            <p14:sldId id="270"/>
            <p14:sldId id="274"/>
            <p14:sldId id="330"/>
            <p14:sldId id="331"/>
            <p14:sldId id="271"/>
            <p14:sldId id="273"/>
            <p14:sldId id="328"/>
            <p14:sldId id="272"/>
            <p14:sldId id="276"/>
            <p14:sldId id="279"/>
            <p14:sldId id="334"/>
            <p14:sldId id="335"/>
            <p14:sldId id="280"/>
            <p14:sldId id="281"/>
            <p14:sldId id="282"/>
            <p14:sldId id="283"/>
            <p14:sldId id="332"/>
            <p14:sldId id="3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1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6" y="1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2938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623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2729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831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76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1478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8068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234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3296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666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8929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C891F11-F4DB-4487-A9AB-8478A34457B9}" type="datetimeFigureOut">
              <a:rPr lang="en-GB" smtClean="0"/>
              <a:t>15/10/2018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7AC728A2-F5D3-49A9-9D92-EB0DE276B6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219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 and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To be able to outline </a:t>
            </a:r>
            <a:r>
              <a:rPr lang="en-GB" sz="2800" dirty="0"/>
              <a:t>the </a:t>
            </a:r>
            <a:r>
              <a:rPr lang="en-GB" sz="2800" dirty="0" smtClean="0"/>
              <a:t>functions of the different </a:t>
            </a:r>
            <a:r>
              <a:rPr lang="en-GB" sz="2800" dirty="0"/>
              <a:t>hemispheres in the brain</a:t>
            </a:r>
          </a:p>
          <a:p>
            <a:r>
              <a:rPr lang="en-GB" sz="2800" dirty="0" smtClean="0"/>
              <a:t>To develop </a:t>
            </a:r>
            <a:r>
              <a:rPr lang="en-GB" sz="2800" dirty="0"/>
              <a:t>an understanding of the Sperry </a:t>
            </a:r>
            <a:r>
              <a:rPr lang="en-GB" sz="2800" dirty="0" smtClean="0"/>
              <a:t>split brain research 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0858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rainmadesimple.com/uploads/7/8/8/5/7885523/_95996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199"/>
          <a:stretch/>
        </p:blipFill>
        <p:spPr bwMode="auto">
          <a:xfrm>
            <a:off x="4639056" y="10"/>
            <a:ext cx="7552944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28" y="241808"/>
            <a:ext cx="3651467" cy="1676603"/>
          </a:xfrm>
        </p:spPr>
        <p:txBody>
          <a:bodyPr>
            <a:normAutofit/>
          </a:bodyPr>
          <a:lstStyle/>
          <a:p>
            <a:r>
              <a:rPr lang="en-GB" dirty="0"/>
              <a:t>Let’s recap!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980" y="2043193"/>
            <a:ext cx="4114415" cy="4729566"/>
          </a:xfrm>
        </p:spPr>
        <p:txBody>
          <a:bodyPr>
            <a:noAutofit/>
          </a:bodyPr>
          <a:lstStyle/>
          <a:p>
            <a:r>
              <a:rPr lang="en-GB" sz="2800" dirty="0"/>
              <a:t>The brain has </a:t>
            </a:r>
            <a:r>
              <a:rPr lang="en-GB" sz="2800" u="sng" dirty="0"/>
              <a:t>_________</a:t>
            </a:r>
            <a:r>
              <a:rPr lang="en-GB" sz="2800" dirty="0"/>
              <a:t> hemispheres</a:t>
            </a:r>
          </a:p>
          <a:p>
            <a:endParaRPr lang="en-GB" sz="2800" dirty="0"/>
          </a:p>
          <a:p>
            <a:r>
              <a:rPr lang="en-GB" sz="2800" dirty="0"/>
              <a:t>These are called the:</a:t>
            </a:r>
          </a:p>
          <a:p>
            <a:endParaRPr lang="en-GB" sz="2800" dirty="0"/>
          </a:p>
          <a:p>
            <a:r>
              <a:rPr lang="en-GB" sz="2800" dirty="0"/>
              <a:t>__________ hemisphere and the ____________ hemisphere</a:t>
            </a:r>
          </a:p>
          <a:p>
            <a:endParaRPr lang="en-GB" sz="2800" dirty="0"/>
          </a:p>
        </p:txBody>
      </p:sp>
      <p:sp>
        <p:nvSpPr>
          <p:cNvPr id="5" name="Cloud 4"/>
          <p:cNvSpPr/>
          <p:nvPr/>
        </p:nvSpPr>
        <p:spPr>
          <a:xfrm>
            <a:off x="553871" y="2497605"/>
            <a:ext cx="1689315" cy="727632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TWO</a:t>
            </a:r>
          </a:p>
        </p:txBody>
      </p:sp>
      <p:sp>
        <p:nvSpPr>
          <p:cNvPr id="7" name="Cloud 6"/>
          <p:cNvSpPr/>
          <p:nvPr/>
        </p:nvSpPr>
        <p:spPr>
          <a:xfrm>
            <a:off x="553871" y="4522922"/>
            <a:ext cx="1689315" cy="727632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RIGHT</a:t>
            </a:r>
          </a:p>
        </p:txBody>
      </p:sp>
      <p:sp>
        <p:nvSpPr>
          <p:cNvPr id="8" name="Cloud 7"/>
          <p:cNvSpPr/>
          <p:nvPr/>
        </p:nvSpPr>
        <p:spPr>
          <a:xfrm>
            <a:off x="1221826" y="5442991"/>
            <a:ext cx="1611823" cy="568665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LEFT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65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251" y="399781"/>
            <a:ext cx="11358966" cy="3335311"/>
          </a:xfrm>
        </p:spPr>
        <p:txBody>
          <a:bodyPr>
            <a:noAutofit/>
          </a:bodyPr>
          <a:lstStyle/>
          <a:p>
            <a:r>
              <a:rPr lang="en-GB" sz="2800" dirty="0"/>
              <a:t>The brain hemispheres are </a:t>
            </a:r>
            <a:r>
              <a:rPr lang="en-GB" sz="2800" b="1" dirty="0"/>
              <a:t>contralateral </a:t>
            </a:r>
          </a:p>
          <a:p>
            <a:endParaRPr lang="en-GB" sz="2800" b="1" dirty="0"/>
          </a:p>
          <a:p>
            <a:r>
              <a:rPr lang="en-GB" sz="2800" dirty="0"/>
              <a:t>The </a:t>
            </a:r>
            <a:r>
              <a:rPr lang="en-GB" sz="2800" b="1" dirty="0">
                <a:solidFill>
                  <a:srgbClr val="7030A0"/>
                </a:solidFill>
              </a:rPr>
              <a:t>left</a:t>
            </a:r>
            <a:r>
              <a:rPr lang="en-GB" sz="2800" b="1" dirty="0"/>
              <a:t> hemisphere controls </a:t>
            </a:r>
            <a:r>
              <a:rPr lang="en-GB" sz="2800" dirty="0"/>
              <a:t>the</a:t>
            </a:r>
            <a:r>
              <a:rPr lang="en-GB" sz="2800" b="1" dirty="0"/>
              <a:t> </a:t>
            </a:r>
            <a:r>
              <a:rPr lang="en-GB" sz="2800" b="1" dirty="0">
                <a:solidFill>
                  <a:srgbClr val="0070C0"/>
                </a:solidFill>
              </a:rPr>
              <a:t>right</a:t>
            </a:r>
            <a:r>
              <a:rPr lang="en-GB" sz="2800" b="1" dirty="0"/>
              <a:t> side of the body</a:t>
            </a:r>
          </a:p>
          <a:p>
            <a:endParaRPr lang="en-GB" sz="2800" dirty="0"/>
          </a:p>
          <a:p>
            <a:r>
              <a:rPr lang="en-GB" sz="2800" dirty="0"/>
              <a:t>The </a:t>
            </a:r>
            <a:r>
              <a:rPr lang="en-GB" sz="2800" b="1" dirty="0">
                <a:solidFill>
                  <a:srgbClr val="0070C0"/>
                </a:solidFill>
              </a:rPr>
              <a:t>right</a:t>
            </a:r>
            <a:r>
              <a:rPr lang="en-GB" sz="2800" b="1" dirty="0"/>
              <a:t> hemisphere controls </a:t>
            </a:r>
            <a:r>
              <a:rPr lang="en-GB" sz="2800" dirty="0"/>
              <a:t>the </a:t>
            </a:r>
            <a:r>
              <a:rPr lang="en-GB" sz="2800" b="1" dirty="0">
                <a:solidFill>
                  <a:srgbClr val="7030A0"/>
                </a:solidFill>
              </a:rPr>
              <a:t>left</a:t>
            </a:r>
            <a:r>
              <a:rPr lang="en-GB" sz="2800" b="1" dirty="0"/>
              <a:t> hand side of the body</a:t>
            </a:r>
          </a:p>
          <a:p>
            <a:endParaRPr lang="en-GB" sz="2800" dirty="0"/>
          </a:p>
        </p:txBody>
      </p:sp>
      <p:pic>
        <p:nvPicPr>
          <p:cNvPr id="2050" name="Picture 2" descr="https://luminous-landscape.com/wp-content/uploads/2013/07/4-Brain-Body-LR-Oposite-Draw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07" y="3354738"/>
            <a:ext cx="7277823" cy="292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1 4"/>
          <p:cNvSpPr/>
          <p:nvPr/>
        </p:nvSpPr>
        <p:spPr>
          <a:xfrm>
            <a:off x="7532665" y="1188391"/>
            <a:ext cx="4476652" cy="3379304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On your handout, label each hemisphere and the side of the body it controls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231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my-ms.org/images/hem_left_right_228px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9468"/>
          <a:stretch/>
        </p:blipFill>
        <p:spPr bwMode="auto">
          <a:xfrm>
            <a:off x="20" y="10"/>
            <a:ext cx="463971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9940" y="944380"/>
            <a:ext cx="6172200" cy="5236964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1"/>
                </a:solidFill>
              </a:rPr>
              <a:t>This means if a person has a stroke in the motor areas of their </a:t>
            </a:r>
            <a:r>
              <a:rPr lang="en-GB" sz="3200" b="1" dirty="0">
                <a:solidFill>
                  <a:schemeClr val="tx1"/>
                </a:solidFill>
              </a:rPr>
              <a:t>right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b="1" dirty="0">
                <a:solidFill>
                  <a:schemeClr val="tx1"/>
                </a:solidFill>
              </a:rPr>
              <a:t>hemisphere</a:t>
            </a:r>
            <a:r>
              <a:rPr lang="en-GB" sz="3200" dirty="0">
                <a:solidFill>
                  <a:schemeClr val="tx1"/>
                </a:solidFill>
              </a:rPr>
              <a:t>, it will be the </a:t>
            </a:r>
            <a:r>
              <a:rPr lang="en-GB" sz="3200" b="1" dirty="0">
                <a:solidFill>
                  <a:schemeClr val="tx1"/>
                </a:solidFill>
              </a:rPr>
              <a:t>left side of the body</a:t>
            </a:r>
            <a:r>
              <a:rPr lang="en-GB" sz="3200" dirty="0">
                <a:solidFill>
                  <a:schemeClr val="tx1"/>
                </a:solidFill>
              </a:rPr>
              <a:t> which is affected by the stroke</a:t>
            </a:r>
          </a:p>
          <a:p>
            <a:endParaRPr lang="en-GB" sz="3200" dirty="0">
              <a:solidFill>
                <a:schemeClr val="tx1"/>
              </a:solidFill>
            </a:endParaRPr>
          </a:p>
          <a:p>
            <a:r>
              <a:rPr lang="en-GB" sz="3200" dirty="0">
                <a:solidFill>
                  <a:schemeClr val="tx1"/>
                </a:solidFill>
              </a:rPr>
              <a:t>And similarly vice versa</a:t>
            </a:r>
          </a:p>
          <a:p>
            <a:endParaRPr lang="en-GB" sz="3200" dirty="0">
              <a:solidFill>
                <a:schemeClr val="tx1"/>
              </a:solidFill>
            </a:endParaRPr>
          </a:p>
          <a:p>
            <a:endParaRPr lang="en-GB" sz="3200" dirty="0">
              <a:solidFill>
                <a:schemeClr val="tx1"/>
              </a:solidFill>
            </a:endParaRPr>
          </a:p>
          <a:p>
            <a:endParaRPr lang="en-GB" sz="3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3436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220" y="60711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If you look straight forward and cover your right eye…</a:t>
            </a:r>
          </a:p>
          <a:p>
            <a:r>
              <a:rPr lang="en-GB" sz="3600" dirty="0"/>
              <a:t>Everything on the left of your noise is the left visual field</a:t>
            </a:r>
          </a:p>
          <a:p>
            <a:r>
              <a:rPr lang="en-GB" sz="3600" dirty="0"/>
              <a:t>Everything on the right of your nose is the right visual field</a:t>
            </a:r>
          </a:p>
          <a:p>
            <a:endParaRPr lang="en-GB" sz="3600" dirty="0"/>
          </a:p>
          <a:p>
            <a:endParaRPr lang="en-GB" sz="3600" dirty="0"/>
          </a:p>
        </p:txBody>
      </p:sp>
      <p:pic>
        <p:nvPicPr>
          <p:cNvPr id="7" name="Picture 8" descr="http://www.pxleyes.com/images/contests/eyes-dd/fullsize/one-eyeball-4cdb887c749d3_hir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224" y="5892952"/>
            <a:ext cx="9175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http://www.pxleyes.com/images/contests/eyes-dd/fullsize/one-eyeball-4cdb887c749d3_hir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432" y="5894540"/>
            <a:ext cx="9175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951" y="5337329"/>
            <a:ext cx="9525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6224503" y="3914612"/>
            <a:ext cx="15128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Myriad Pro"/>
              </a:rPr>
              <a:t>Right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Myriad Pro"/>
              </a:rPr>
              <a:t>Visual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Myriad Pro"/>
              </a:rPr>
              <a:t>Field</a:t>
            </a:r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3648187" y="4081796"/>
            <a:ext cx="15128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Myriad Pro"/>
              </a:rPr>
              <a:t>Left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Myriad Pro"/>
              </a:rPr>
              <a:t>Visual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Myriad Pro"/>
              </a:rPr>
              <a:t>Field</a:t>
            </a:r>
          </a:p>
        </p:txBody>
      </p:sp>
      <p:sp>
        <p:nvSpPr>
          <p:cNvPr id="4" name="Minus 3"/>
          <p:cNvSpPr/>
          <p:nvPr/>
        </p:nvSpPr>
        <p:spPr>
          <a:xfrm rot="5400000">
            <a:off x="4200938" y="4308028"/>
            <a:ext cx="3094631" cy="50878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41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220" y="607116"/>
            <a:ext cx="10515600" cy="4351338"/>
          </a:xfrm>
        </p:spPr>
        <p:txBody>
          <a:bodyPr>
            <a:normAutofit/>
          </a:bodyPr>
          <a:lstStyle/>
          <a:p>
            <a:endParaRPr lang="en-GB" sz="3600" dirty="0"/>
          </a:p>
          <a:p>
            <a:endParaRPr lang="en-GB" sz="3600" dirty="0"/>
          </a:p>
        </p:txBody>
      </p:sp>
      <p:pic>
        <p:nvPicPr>
          <p:cNvPr id="4098" name="Picture 2" descr="Image result for bun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625" y="2068685"/>
            <a:ext cx="3940589" cy="269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media.caranddriver.com/images/16q2/667719/2017-bmw-2-series-official-photos-and-info-news-car-and-driver-photo-668276-s-450x27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749" y="2218361"/>
            <a:ext cx="4179251" cy="254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5615246" y="2687268"/>
            <a:ext cx="589547" cy="501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xmlns="" id="{190B8E2B-5873-4546-9480-895F7F143E52}"/>
              </a:ext>
            </a:extLst>
          </p:cNvPr>
          <p:cNvSpPr/>
          <p:nvPr/>
        </p:nvSpPr>
        <p:spPr>
          <a:xfrm>
            <a:off x="5499652" y="607116"/>
            <a:ext cx="861391" cy="18445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</a:t>
            </a:r>
          </a:p>
          <a:p>
            <a:pPr algn="ctr"/>
            <a:r>
              <a:rPr lang="en-GB" dirty="0"/>
              <a:t>O</a:t>
            </a:r>
          </a:p>
          <a:p>
            <a:pPr algn="ctr"/>
            <a:r>
              <a:rPr lang="en-GB" dirty="0"/>
              <a:t>O</a:t>
            </a:r>
          </a:p>
          <a:p>
            <a:pPr algn="ctr"/>
            <a:r>
              <a:rPr lang="en-GB" dirty="0"/>
              <a:t>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526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752522" y="330202"/>
            <a:ext cx="3304400" cy="2308324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GB" altLang="en-US" sz="4000" dirty="0">
                <a:latin typeface="Myriad Pro"/>
                <a:ea typeface="ＭＳ Ｐゴシック" panose="020B0600070205080204" pitchFamily="34" charset="-128"/>
              </a:rPr>
              <a:t>Humans are …</a:t>
            </a:r>
            <a:br>
              <a:rPr lang="en-GB" altLang="en-US" sz="4000" dirty="0">
                <a:latin typeface="Myriad Pro"/>
                <a:ea typeface="ＭＳ Ｐゴシック" panose="020B0600070205080204" pitchFamily="34" charset="-128"/>
              </a:rPr>
            </a:br>
            <a:r>
              <a:rPr lang="en-GB" altLang="en-US" sz="4000" dirty="0">
                <a:solidFill>
                  <a:srgbClr val="FF0000"/>
                </a:solidFill>
                <a:latin typeface="Myriad Pro"/>
                <a:ea typeface="ＭＳ Ｐゴシック" panose="020B0600070205080204" pitchFamily="34" charset="-128"/>
              </a:rPr>
              <a:t>cross-wired</a:t>
            </a:r>
          </a:p>
        </p:txBody>
      </p:sp>
      <p:sp>
        <p:nvSpPr>
          <p:cNvPr id="29699" name="TextBox 5"/>
          <p:cNvSpPr txBox="1">
            <a:spLocks noChangeArrowheads="1"/>
          </p:cNvSpPr>
          <p:nvPr/>
        </p:nvSpPr>
        <p:spPr bwMode="auto">
          <a:xfrm>
            <a:off x="1774826" y="5411788"/>
            <a:ext cx="10842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Left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</a:p>
        </p:txBody>
      </p:sp>
      <p:sp>
        <p:nvSpPr>
          <p:cNvPr id="29700" name="TextBox 6"/>
          <p:cNvSpPr txBox="1">
            <a:spLocks noChangeArrowheads="1"/>
          </p:cNvSpPr>
          <p:nvPr/>
        </p:nvSpPr>
        <p:spPr bwMode="auto">
          <a:xfrm>
            <a:off x="6386513" y="5283200"/>
            <a:ext cx="10842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</a:p>
        </p:txBody>
      </p:sp>
      <p:sp>
        <p:nvSpPr>
          <p:cNvPr id="29701" name="TextBox 7"/>
          <p:cNvSpPr txBox="1">
            <a:spLocks noChangeArrowheads="1"/>
          </p:cNvSpPr>
          <p:nvPr/>
        </p:nvSpPr>
        <p:spPr bwMode="auto">
          <a:xfrm>
            <a:off x="1628775" y="3548064"/>
            <a:ext cx="18986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Left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hemisphere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(Language)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2" name="TextBox 9"/>
          <p:cNvSpPr txBox="1">
            <a:spLocks noChangeArrowheads="1"/>
          </p:cNvSpPr>
          <p:nvPr/>
        </p:nvSpPr>
        <p:spPr bwMode="auto">
          <a:xfrm>
            <a:off x="5845175" y="3556001"/>
            <a:ext cx="21669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hemisphere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(drawing)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3" name="TextBox 10"/>
          <p:cNvSpPr txBox="1">
            <a:spLocks noChangeArrowheads="1"/>
          </p:cNvSpPr>
          <p:nvPr/>
        </p:nvSpPr>
        <p:spPr bwMode="auto">
          <a:xfrm>
            <a:off x="1774825" y="1209676"/>
            <a:ext cx="865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Left side</a:t>
            </a:r>
          </a:p>
        </p:txBody>
      </p:sp>
      <p:sp>
        <p:nvSpPr>
          <p:cNvPr id="29704" name="TextBox 11"/>
          <p:cNvSpPr txBox="1">
            <a:spLocks noChangeArrowheads="1"/>
          </p:cNvSpPr>
          <p:nvPr/>
        </p:nvSpPr>
        <p:spPr bwMode="auto">
          <a:xfrm>
            <a:off x="6157914" y="1149351"/>
            <a:ext cx="1055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Right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</a:p>
        </p:txBody>
      </p:sp>
      <p:pic>
        <p:nvPicPr>
          <p:cNvPr id="297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764" y="0"/>
            <a:ext cx="981075" cy="311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6" y="122239"/>
            <a:ext cx="84772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64" y="3441700"/>
            <a:ext cx="4905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489" y="3441700"/>
            <a:ext cx="44132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9" name="AutoShape 6" descr="Image result for eye ball"/>
          <p:cNvSpPr>
            <a:spLocks noChangeAspect="1" noChangeArrowheads="1"/>
          </p:cNvSpPr>
          <p:nvPr/>
        </p:nvSpPr>
        <p:spPr bwMode="auto">
          <a:xfrm>
            <a:off x="15240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pic>
        <p:nvPicPr>
          <p:cNvPr id="29710" name="Picture 8" descr="http://www.pxleyes.com/images/contests/eyes-dd/fullsize/one-eyeball-4cdb887c749d3_hire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553075"/>
            <a:ext cx="91598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1" name="Picture 8" descr="http://www.pxleyes.com/images/contests/eyes-dd/fullsize/one-eyeball-4cdb887c749d3_hire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5553075"/>
            <a:ext cx="91598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143375" y="1385888"/>
            <a:ext cx="1079500" cy="24765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29710" idx="3"/>
          </p:cNvCxnSpPr>
          <p:nvPr/>
        </p:nvCxnSpPr>
        <p:spPr>
          <a:xfrm flipH="1">
            <a:off x="4344988" y="4202113"/>
            <a:ext cx="825500" cy="18097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4062413" y="1362076"/>
            <a:ext cx="830262" cy="2500313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29711" idx="1"/>
          </p:cNvCxnSpPr>
          <p:nvPr/>
        </p:nvCxnSpPr>
        <p:spPr>
          <a:xfrm>
            <a:off x="4038600" y="4202113"/>
            <a:ext cx="1104900" cy="180975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H="1" flipV="1">
            <a:off x="3976382" y="4479721"/>
            <a:ext cx="184457" cy="10733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5377343" y="4479721"/>
            <a:ext cx="109057" cy="10733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245474" y="3065313"/>
            <a:ext cx="29206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 eye has both a right and left visual field </a:t>
            </a:r>
          </a:p>
          <a:p>
            <a:endParaRPr lang="en-GB" dirty="0"/>
          </a:p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thing seen in the right VF of either eye goes into to the left hemisphere.</a:t>
            </a:r>
          </a:p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vice versa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91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your handout…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Draw a pair of eyes above your brain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Label the </a:t>
            </a:r>
            <a:r>
              <a:rPr lang="en-GB" sz="2800" b="1" dirty="0"/>
              <a:t>left</a:t>
            </a:r>
            <a:r>
              <a:rPr lang="en-GB" sz="2800" dirty="0"/>
              <a:t> visual field and the </a:t>
            </a:r>
            <a:r>
              <a:rPr lang="en-GB" sz="2800" b="1" dirty="0"/>
              <a:t>right</a:t>
            </a:r>
            <a:r>
              <a:rPr lang="en-GB" sz="2800" dirty="0"/>
              <a:t> visual field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Label the </a:t>
            </a:r>
            <a:r>
              <a:rPr lang="en-GB" sz="2800" b="1" dirty="0"/>
              <a:t>left hemisphere</a:t>
            </a:r>
            <a:r>
              <a:rPr lang="en-GB" sz="2800" dirty="0"/>
              <a:t> and the </a:t>
            </a:r>
            <a:r>
              <a:rPr lang="en-GB" sz="2800" b="1" dirty="0"/>
              <a:t>right hemisphere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879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729" y="484632"/>
            <a:ext cx="2719369" cy="6030602"/>
          </a:xfrm>
          <a:prstGeom prst="rect">
            <a:avLst/>
          </a:prstGeom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923" y="199819"/>
            <a:ext cx="7456118" cy="3785419"/>
          </a:xfrm>
        </p:spPr>
        <p:txBody>
          <a:bodyPr>
            <a:noAutofit/>
          </a:bodyPr>
          <a:lstStyle/>
          <a:p>
            <a:r>
              <a:rPr lang="en-GB" sz="3200" dirty="0"/>
              <a:t>What you see in your </a:t>
            </a:r>
            <a:r>
              <a:rPr lang="en-GB" sz="3200" b="1" dirty="0"/>
              <a:t>right</a:t>
            </a:r>
            <a:r>
              <a:rPr lang="en-GB" sz="3200" dirty="0"/>
              <a:t> visual field is processed by the left of your retina, which is sent to your </a:t>
            </a:r>
            <a:r>
              <a:rPr lang="en-GB" sz="3200" b="1" dirty="0"/>
              <a:t>left</a:t>
            </a:r>
            <a:r>
              <a:rPr lang="en-GB" sz="3200" dirty="0"/>
              <a:t> hemisphere</a:t>
            </a:r>
          </a:p>
          <a:p>
            <a:endParaRPr lang="en-GB" sz="3200" dirty="0"/>
          </a:p>
          <a:p>
            <a:pPr marL="0" indent="0">
              <a:buNone/>
            </a:pPr>
            <a:r>
              <a:rPr lang="en-GB" sz="3200" dirty="0"/>
              <a:t>What about things you see in your left visual field? What side of your retina is this processed by?</a:t>
            </a:r>
          </a:p>
          <a:p>
            <a:endParaRPr lang="en-GB" sz="3200" dirty="0"/>
          </a:p>
          <a:p>
            <a:r>
              <a:rPr lang="en-GB" sz="3200" dirty="0"/>
              <a:t>The right side of your retina</a:t>
            </a:r>
          </a:p>
          <a:p>
            <a:pPr marL="0" indent="0">
              <a:buNone/>
            </a:pPr>
            <a:r>
              <a:rPr lang="en-GB" sz="3200" dirty="0"/>
              <a:t>Before it is sent to where?</a:t>
            </a:r>
          </a:p>
          <a:p>
            <a:r>
              <a:rPr lang="en-GB" sz="3200" dirty="0"/>
              <a:t>Your right hemisphere!</a:t>
            </a:r>
          </a:p>
        </p:txBody>
      </p:sp>
      <p:sp>
        <p:nvSpPr>
          <p:cNvPr id="6" name="Explosion 1 5"/>
          <p:cNvSpPr/>
          <p:nvPr/>
        </p:nvSpPr>
        <p:spPr>
          <a:xfrm>
            <a:off x="5779268" y="3248685"/>
            <a:ext cx="3270142" cy="198378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Outline this on your handout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735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4085" y="380076"/>
            <a:ext cx="4609375" cy="841987"/>
          </a:xfrm>
        </p:spPr>
        <p:txBody>
          <a:bodyPr/>
          <a:lstStyle/>
          <a:p>
            <a:r>
              <a:rPr lang="en-GB" dirty="0"/>
              <a:t>Sperry (1968)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084" y="1723644"/>
            <a:ext cx="9121515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Wanted to investigate the functions of each hemisphere</a:t>
            </a:r>
          </a:p>
          <a:p>
            <a:pPr marL="0" indent="0">
              <a:buNone/>
            </a:pPr>
            <a:r>
              <a:rPr lang="en-GB" sz="2800" dirty="0"/>
              <a:t>First he used cats and monkeys.</a:t>
            </a:r>
          </a:p>
          <a:p>
            <a:pPr marL="0" indent="0">
              <a:buNone/>
            </a:pPr>
            <a:endParaRPr lang="en-GB" sz="2800" b="1" dirty="0"/>
          </a:p>
          <a:p>
            <a:pPr marL="0" indent="0">
              <a:buNone/>
            </a:pPr>
            <a:r>
              <a:rPr lang="en-GB" sz="2800" b="1" dirty="0"/>
              <a:t>His human ppts were split-brain patients</a:t>
            </a:r>
            <a:endParaRPr lang="en-GB" sz="2800" dirty="0"/>
          </a:p>
        </p:txBody>
      </p:sp>
      <p:pic>
        <p:nvPicPr>
          <p:cNvPr id="4" name="Picture 2" descr="Sperry (1968) - Split Brain Study Evalu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66433" y="3993088"/>
            <a:ext cx="4000559" cy="244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3232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PERRY1 animal expt">
            <a:hlinkClick r:id="" action="ppaction://media"/>
            <a:extLst>
              <a:ext uri="{FF2B5EF4-FFF2-40B4-BE49-F238E27FC236}">
                <a16:creationId xmlns:a16="http://schemas.microsoft.com/office/drawing/2014/main" xmlns="" id="{2306414A-8F56-4608-9449-D8FBD67E0BA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37280" y="912018"/>
            <a:ext cx="7317440" cy="5488782"/>
          </a:xfrm>
        </p:spPr>
      </p:pic>
    </p:spTree>
    <p:extLst>
      <p:ext uri="{BB962C8B-B14F-4D97-AF65-F5344CB8AC3E}">
        <p14:creationId xmlns:p14="http://schemas.microsoft.com/office/powerpoint/2010/main" val="263134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" r="1" b="1"/>
          <a:stretch/>
        </p:blipFill>
        <p:spPr>
          <a:xfrm>
            <a:off x="221795" y="600694"/>
            <a:ext cx="2685990" cy="340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0710" y="312651"/>
            <a:ext cx="6032897" cy="1156386"/>
          </a:xfrm>
        </p:spPr>
        <p:txBody>
          <a:bodyPr>
            <a:normAutofit/>
          </a:bodyPr>
          <a:lstStyle/>
          <a:p>
            <a:r>
              <a:rPr lang="en-GB" sz="3200" dirty="0"/>
              <a:t>What is a split-brain?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375" y="1469037"/>
            <a:ext cx="8060795" cy="435133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GB" sz="2600" dirty="0"/>
              <a:t>As we know, the brain is made up of two hemispheres: the left and the right</a:t>
            </a:r>
          </a:p>
          <a:p>
            <a:pPr>
              <a:lnSpc>
                <a:spcPct val="80000"/>
              </a:lnSpc>
            </a:pPr>
            <a:endParaRPr lang="en-GB" sz="2600" dirty="0"/>
          </a:p>
          <a:p>
            <a:pPr>
              <a:lnSpc>
                <a:spcPct val="80000"/>
              </a:lnSpc>
            </a:pPr>
            <a:r>
              <a:rPr lang="en-GB" sz="2600" dirty="0"/>
              <a:t>The hemispheres are connected by a ‘bridge’ called the </a:t>
            </a:r>
            <a:r>
              <a:rPr lang="en-GB" sz="2600" b="1" dirty="0"/>
              <a:t>corpus callosum</a:t>
            </a:r>
            <a:endParaRPr lang="en-GB" sz="2600" dirty="0"/>
          </a:p>
          <a:p>
            <a:pPr>
              <a:lnSpc>
                <a:spcPct val="80000"/>
              </a:lnSpc>
            </a:pPr>
            <a:endParaRPr lang="en-GB" sz="2600" dirty="0"/>
          </a:p>
          <a:p>
            <a:pPr>
              <a:lnSpc>
                <a:spcPct val="80000"/>
              </a:lnSpc>
            </a:pPr>
            <a:r>
              <a:rPr lang="en-GB" sz="2600" dirty="0"/>
              <a:t>The ‘bridge’ is a bundle of fibres which act as a communication pathway so that the two hemispheres can exchange information</a:t>
            </a:r>
          </a:p>
          <a:p>
            <a:pPr>
              <a:lnSpc>
                <a:spcPct val="80000"/>
              </a:lnSpc>
            </a:pPr>
            <a:endParaRPr lang="en-GB" sz="2600" dirty="0"/>
          </a:p>
          <a:p>
            <a:pPr>
              <a:lnSpc>
                <a:spcPct val="80000"/>
              </a:lnSpc>
            </a:pPr>
            <a:r>
              <a:rPr lang="en-GB" sz="2600" dirty="0"/>
              <a:t>When the corpus callosum is severed, information cannot travel from one hemisphere to the next… thus, splitting the brain into two unconnected hemispheres</a:t>
            </a:r>
          </a:p>
          <a:p>
            <a:pPr>
              <a:lnSpc>
                <a:spcPct val="80000"/>
              </a:lnSpc>
            </a:pPr>
            <a:endParaRPr lang="en-GB" sz="2600" dirty="0"/>
          </a:p>
        </p:txBody>
      </p:sp>
      <p:sp>
        <p:nvSpPr>
          <p:cNvPr id="5" name="Explosion 1 4"/>
          <p:cNvSpPr/>
          <p:nvPr/>
        </p:nvSpPr>
        <p:spPr>
          <a:xfrm>
            <a:off x="7365099" y="-359191"/>
            <a:ext cx="5068840" cy="246626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Show the corpus callosum on your worksheet and label</a:t>
            </a:r>
          </a:p>
        </p:txBody>
      </p:sp>
      <p:pic>
        <p:nvPicPr>
          <p:cNvPr id="6" name="Picture 2" descr="http://www.ximnet.com.my/thelab/images/upload/FF_70_brain1_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0" y="4001294"/>
            <a:ext cx="3649580" cy="27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433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hotos1.blogger.com/blogger/3732/3249/400/braineyes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" r="9870" b="2"/>
          <a:stretch/>
        </p:blipFill>
        <p:spPr bwMode="auto">
          <a:xfrm>
            <a:off x="5570345" y="1514537"/>
            <a:ext cx="6233160" cy="427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3138" y="0"/>
            <a:ext cx="4781723" cy="1472646"/>
          </a:xfrm>
        </p:spPr>
        <p:txBody>
          <a:bodyPr>
            <a:normAutofit fontScale="90000"/>
          </a:bodyPr>
          <a:lstStyle/>
          <a:p>
            <a:r>
              <a:rPr lang="en-GB" dirty="0"/>
              <a:t>Notice THAT </a:t>
            </a:r>
            <a:r>
              <a:rPr lang="en-GB" dirty="0" smtClean="0"/>
              <a:t>after the split brain operation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36" y="569625"/>
            <a:ext cx="4408357" cy="5906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Information from the left visual field is still able to reach the right hemisphere</a:t>
            </a:r>
          </a:p>
          <a:p>
            <a:pPr marL="0" indent="0">
              <a:buNone/>
            </a:pPr>
            <a:r>
              <a:rPr lang="en-GB" sz="2800" dirty="0" smtClean="0"/>
              <a:t>Information </a:t>
            </a:r>
            <a:r>
              <a:rPr lang="en-GB" sz="2800" dirty="0"/>
              <a:t>from the right visual field is still able to reach the left </a:t>
            </a:r>
            <a:r>
              <a:rPr lang="en-GB" sz="2800" dirty="0" smtClean="0"/>
              <a:t>hemisphere</a:t>
            </a:r>
          </a:p>
          <a:p>
            <a:pPr marL="0" indent="0">
              <a:buNone/>
            </a:pPr>
            <a:r>
              <a:rPr lang="en-GB" sz="2800" b="1" dirty="0" smtClean="0"/>
              <a:t>Because the optic nerve was not cut</a:t>
            </a:r>
            <a:endParaRPr lang="en-GB" sz="2800" b="1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However </a:t>
            </a:r>
            <a:r>
              <a:rPr lang="en-GB" sz="2800" dirty="0" smtClean="0"/>
              <a:t>after the operation, the </a:t>
            </a:r>
            <a:r>
              <a:rPr lang="en-GB" sz="2800" dirty="0"/>
              <a:t>right hemisphere cannot communicate with left hemisphere and vice versa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6873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234" y="380076"/>
            <a:ext cx="7729728" cy="1188720"/>
          </a:xfrm>
        </p:spPr>
        <p:txBody>
          <a:bodyPr/>
          <a:lstStyle/>
          <a:p>
            <a:r>
              <a:rPr lang="en-GB" dirty="0"/>
              <a:t>Why would you want to severe the corpus callosum?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364" y="1699753"/>
            <a:ext cx="10253272" cy="3101983"/>
          </a:xfrm>
        </p:spPr>
        <p:txBody>
          <a:bodyPr>
            <a:noAutofit/>
          </a:bodyPr>
          <a:lstStyle/>
          <a:p>
            <a:r>
              <a:rPr lang="en-GB" sz="2800" dirty="0"/>
              <a:t>To help reduce the symptoms of epilepsy that cannot be cured by drug treatment </a:t>
            </a:r>
          </a:p>
          <a:p>
            <a:r>
              <a:rPr lang="en-GB" sz="2800" dirty="0"/>
              <a:t>Individuals who suffer from epilepsy often endure total seizures</a:t>
            </a:r>
          </a:p>
          <a:p>
            <a:r>
              <a:rPr lang="en-GB" sz="2800" dirty="0"/>
              <a:t>During a seizure, there is an electrical storm in one hemisphere of the brain, which then travels across the corpus callosum, causing the entire brain to be affected – ‘fuse box blown’</a:t>
            </a:r>
          </a:p>
          <a:p>
            <a:r>
              <a:rPr lang="en-GB" sz="2800" dirty="0"/>
              <a:t>By severing the corpus callosum this travelling of the electrical storm cannot occur and thus blackout and epileptic fits cease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3863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464" y="305125"/>
            <a:ext cx="2805559" cy="699216"/>
          </a:xfrm>
        </p:spPr>
        <p:txBody>
          <a:bodyPr>
            <a:normAutofit fontScale="90000"/>
          </a:bodyPr>
          <a:lstStyle/>
          <a:p>
            <a:r>
              <a:rPr lang="en-GB" dirty="0"/>
              <a:t>And so…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1903" y="1783605"/>
            <a:ext cx="9431212" cy="3101983"/>
          </a:xfrm>
        </p:spPr>
        <p:txBody>
          <a:bodyPr>
            <a:noAutofit/>
          </a:bodyPr>
          <a:lstStyle/>
          <a:p>
            <a:r>
              <a:rPr lang="en-GB" sz="3600" dirty="0"/>
              <a:t>People who suffer epilepsy and are not helped by drug treatment, brain surgery to sever the corpus callosum is considered as an option</a:t>
            </a:r>
          </a:p>
          <a:p>
            <a:endParaRPr lang="en-GB" sz="3600" dirty="0"/>
          </a:p>
          <a:p>
            <a:r>
              <a:rPr lang="en-GB" sz="3600" dirty="0"/>
              <a:t>Individuals who endure this surgery are considered ‘split-brain’ patients </a:t>
            </a:r>
          </a:p>
          <a:p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5025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3396" y="230174"/>
            <a:ext cx="5328903" cy="1101479"/>
          </a:xfrm>
        </p:spPr>
        <p:txBody>
          <a:bodyPr/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Aim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1372" y="1828575"/>
            <a:ext cx="7729728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To investigate the effects of hemisphere disconnection and to show the functions of each hemisphere</a:t>
            </a:r>
            <a:endParaRPr lang="en-GB" sz="3600" b="1" dirty="0"/>
          </a:p>
        </p:txBody>
      </p:sp>
      <p:pic>
        <p:nvPicPr>
          <p:cNvPr id="4" name="Picture 2" descr="Sperry (1968) - Split Brain Study Evalu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5428" y="3366904"/>
            <a:ext cx="5126736" cy="312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5543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293" y="425046"/>
            <a:ext cx="7729728" cy="1188720"/>
          </a:xfrm>
        </p:spPr>
        <p:txBody>
          <a:bodyPr/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sample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293" y="2068418"/>
            <a:ext cx="7729728" cy="3101983"/>
          </a:xfrm>
        </p:spPr>
        <p:txBody>
          <a:bodyPr>
            <a:noAutofit/>
          </a:bodyPr>
          <a:lstStyle/>
          <a:p>
            <a:r>
              <a:rPr lang="en-GB" sz="3200" b="1" dirty="0"/>
              <a:t>11</a:t>
            </a:r>
            <a:r>
              <a:rPr lang="en-GB" sz="3200" dirty="0"/>
              <a:t> participants</a:t>
            </a:r>
          </a:p>
          <a:p>
            <a:r>
              <a:rPr lang="en-GB" sz="3200" dirty="0"/>
              <a:t>All participants were </a:t>
            </a:r>
            <a:r>
              <a:rPr lang="en-GB" sz="3200" b="1" dirty="0"/>
              <a:t>epileptic</a:t>
            </a:r>
          </a:p>
          <a:p>
            <a:r>
              <a:rPr lang="en-GB" sz="3200" dirty="0"/>
              <a:t>All participants had </a:t>
            </a:r>
            <a:r>
              <a:rPr lang="en-GB" sz="3200" b="1" dirty="0"/>
              <a:t>previously undergone surgery</a:t>
            </a:r>
            <a:r>
              <a:rPr lang="en-GB" sz="3200" dirty="0"/>
              <a:t>, </a:t>
            </a:r>
            <a:r>
              <a:rPr lang="en-GB" sz="3200" b="1" dirty="0"/>
              <a:t>severing their corpus callosum</a:t>
            </a:r>
            <a:r>
              <a:rPr lang="en-GB" sz="3200" dirty="0"/>
              <a:t> to deal with their severe epileptic seizures</a:t>
            </a:r>
          </a:p>
          <a:p>
            <a:endParaRPr lang="en-GB" sz="3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8647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293" y="425046"/>
            <a:ext cx="7729728" cy="1188720"/>
          </a:xfrm>
        </p:spPr>
        <p:txBody>
          <a:bodyPr/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design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293" y="2068418"/>
            <a:ext cx="7729728" cy="3101983"/>
          </a:xfrm>
        </p:spPr>
        <p:txBody>
          <a:bodyPr>
            <a:noAutofit/>
          </a:bodyPr>
          <a:lstStyle/>
          <a:p>
            <a:r>
              <a:rPr lang="en-GB" sz="3200" dirty="0"/>
              <a:t>Same group of participants in all conditions</a:t>
            </a:r>
          </a:p>
          <a:p>
            <a:r>
              <a:rPr lang="en-GB" sz="3200" dirty="0"/>
              <a:t>Repeated measures </a:t>
            </a:r>
            <a:r>
              <a:rPr lang="en-GB" sz="3200" u="sng" dirty="0"/>
              <a:t>design</a:t>
            </a:r>
          </a:p>
        </p:txBody>
      </p:sp>
    </p:spTree>
    <p:extLst>
      <p:ext uri="{BB962C8B-B14F-4D97-AF65-F5344CB8AC3E}">
        <p14:creationId xmlns:p14="http://schemas.microsoft.com/office/powerpoint/2010/main" val="35956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350095"/>
            <a:ext cx="7729728" cy="1188720"/>
          </a:xfrm>
        </p:spPr>
        <p:txBody>
          <a:bodyPr/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557" y="1723645"/>
            <a:ext cx="10842886" cy="3101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b="1" dirty="0"/>
              <a:t>Quasi experiment… </a:t>
            </a:r>
          </a:p>
          <a:p>
            <a:pPr marL="0" indent="0">
              <a:buNone/>
            </a:pPr>
            <a:r>
              <a:rPr lang="en-GB" sz="3200" dirty="0"/>
              <a:t>What is this? </a:t>
            </a:r>
          </a:p>
          <a:p>
            <a:r>
              <a:rPr lang="en-GB" sz="3200" dirty="0"/>
              <a:t>When participants are not randomly assigned to experimental groups… the participants have split-brains not for the purpose of the study –this is something that these people have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011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350095"/>
            <a:ext cx="7729728" cy="1188720"/>
          </a:xfrm>
        </p:spPr>
        <p:txBody>
          <a:bodyPr/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557" y="1723645"/>
            <a:ext cx="10842886" cy="3101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b="1" dirty="0">
                <a:solidFill>
                  <a:srgbClr val="0070C0"/>
                </a:solidFill>
              </a:rPr>
              <a:t>INDEPENDENT VARIABLE </a:t>
            </a:r>
            <a:r>
              <a:rPr lang="en-GB" sz="2800" dirty="0"/>
              <a:t>– whether individual has split brain or not</a:t>
            </a:r>
            <a:endParaRPr lang="en-GB" sz="2800" b="1" dirty="0"/>
          </a:p>
          <a:p>
            <a:pPr marL="0" indent="0">
              <a:buNone/>
            </a:pPr>
            <a:r>
              <a:rPr lang="en-GB" sz="2800" b="1" dirty="0">
                <a:solidFill>
                  <a:srgbClr val="0070C0"/>
                </a:solidFill>
              </a:rPr>
              <a:t>DEPENDENT VARIABLE </a:t>
            </a:r>
            <a:r>
              <a:rPr lang="en-GB" sz="2800" b="1" dirty="0"/>
              <a:t>– </a:t>
            </a:r>
            <a:r>
              <a:rPr lang="en-GB" sz="2800" dirty="0"/>
              <a:t>the individuals performance on task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In reality , the study did not have a control group because the effects of not having a split brain were already known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514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380075"/>
            <a:ext cx="7729728" cy="1188720"/>
          </a:xfrm>
        </p:spPr>
        <p:txBody>
          <a:bodyPr/>
          <a:lstStyle/>
          <a:p>
            <a:r>
              <a:rPr lang="en-GB" dirty="0"/>
              <a:t>Sperry (1968)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564" y="1568795"/>
            <a:ext cx="9296300" cy="3101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u="sng" dirty="0">
                <a:solidFill>
                  <a:srgbClr val="0070C0"/>
                </a:solidFill>
              </a:rPr>
              <a:t>A case study</a:t>
            </a:r>
            <a:r>
              <a:rPr lang="en-GB" sz="2800" dirty="0">
                <a:solidFill>
                  <a:srgbClr val="0070C0"/>
                </a:solidFill>
              </a:rPr>
              <a:t> </a:t>
            </a:r>
          </a:p>
          <a:p>
            <a:r>
              <a:rPr lang="en-GB" sz="2800" dirty="0"/>
              <a:t>The intense study of 11 patients </a:t>
            </a:r>
          </a:p>
          <a:p>
            <a:r>
              <a:rPr lang="en-GB" sz="2800" dirty="0"/>
              <a:t>Investigating their behavioural symptoms resulting from hemisphere disconnection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u="sng" dirty="0">
                <a:solidFill>
                  <a:srgbClr val="0070C0"/>
                </a:solidFill>
              </a:rPr>
              <a:t>A snapshot study</a:t>
            </a:r>
            <a:r>
              <a:rPr lang="en-GB" sz="2800" dirty="0">
                <a:solidFill>
                  <a:srgbClr val="0070C0"/>
                </a:solidFill>
              </a:rPr>
              <a:t> </a:t>
            </a:r>
          </a:p>
          <a:p>
            <a:r>
              <a:rPr lang="en-GB" sz="2800" dirty="0"/>
              <a:t>Each split-brain patient was tested at one point of time and their behaviour was monitored in relation to information presented to different visual fields and through touch alone</a:t>
            </a:r>
          </a:p>
        </p:txBody>
      </p:sp>
    </p:spTree>
    <p:extLst>
      <p:ext uri="{BB962C8B-B14F-4D97-AF65-F5344CB8AC3E}">
        <p14:creationId xmlns:p14="http://schemas.microsoft.com/office/powerpoint/2010/main" val="127800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819" y="260155"/>
            <a:ext cx="3485113" cy="924069"/>
          </a:xfrm>
        </p:spPr>
        <p:txBody>
          <a:bodyPr/>
          <a:lstStyle/>
          <a:p>
            <a:r>
              <a:rPr lang="en-GB" dirty="0"/>
              <a:t>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6872" y="1798595"/>
            <a:ext cx="10810307" cy="3101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Information displayed on the left visual field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This information would then travel to which hemisphere?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 right!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Information perceived by the right hemisphere and would travel to which hemisphere?</a:t>
            </a:r>
          </a:p>
          <a:p>
            <a:pPr marL="0" indent="0">
              <a:buNone/>
            </a:pPr>
            <a:r>
              <a:rPr lang="en-GB" sz="2800" dirty="0"/>
              <a:t>The left!</a:t>
            </a:r>
          </a:p>
          <a:p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370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Participants were provided with two tasks: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Task one: visual task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Task two: tactile task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76087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908" y="284812"/>
            <a:ext cx="4279592" cy="1014160"/>
          </a:xfrm>
        </p:spPr>
        <p:txBody>
          <a:bodyPr>
            <a:normAutofit fontScale="90000"/>
          </a:bodyPr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TASK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338" y="1660734"/>
            <a:ext cx="11162393" cy="4740066"/>
          </a:xfrm>
        </p:spPr>
        <p:txBody>
          <a:bodyPr>
            <a:noAutofit/>
          </a:bodyPr>
          <a:lstStyle/>
          <a:p>
            <a:r>
              <a:rPr lang="en-GB" sz="2800" dirty="0"/>
              <a:t>Participants covered one eye and were asked to stare at a focal point on a screen</a:t>
            </a:r>
          </a:p>
          <a:p>
            <a:endParaRPr lang="en-GB" sz="2800" dirty="0"/>
          </a:p>
          <a:p>
            <a:r>
              <a:rPr lang="en-GB" sz="2800" dirty="0"/>
              <a:t>The researcher then would project a stimulus on either the left or the right hand side of the fixation point for less than one-tenth of a second</a:t>
            </a:r>
          </a:p>
          <a:p>
            <a:endParaRPr lang="en-GB" sz="2800" dirty="0"/>
          </a:p>
          <a:p>
            <a:r>
              <a:rPr lang="en-GB" sz="2800" dirty="0"/>
              <a:t>Why was the time so short?</a:t>
            </a:r>
          </a:p>
          <a:p>
            <a:r>
              <a:rPr lang="en-GB" sz="2800" dirty="0"/>
              <a:t>To minimise the eye movement, as this would ‘spread’ the information across both sides of the visual field and therefore across both hemispheres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375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6008" y="350095"/>
            <a:ext cx="7729728" cy="729197"/>
          </a:xfrm>
        </p:spPr>
        <p:txBody>
          <a:bodyPr>
            <a:normAutofit fontScale="90000"/>
          </a:bodyPr>
          <a:lstStyle/>
          <a:p>
            <a:r>
              <a:rPr lang="en-GB" dirty="0"/>
              <a:t>Sperry (1968) TASK ONE: </a:t>
            </a:r>
            <a:r>
              <a:rPr lang="en-GB" dirty="0">
                <a:solidFill>
                  <a:srgbClr val="0070C0"/>
                </a:solidFill>
              </a:rPr>
              <a:t>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7620" y="1827848"/>
            <a:ext cx="820293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When </a:t>
            </a:r>
            <a:r>
              <a:rPr lang="en-GB" sz="2400" dirty="0"/>
              <a:t>participants were shown stimuli in the right visual field, </a:t>
            </a:r>
            <a:r>
              <a:rPr lang="en-GB" sz="2400" dirty="0" smtClean="0"/>
              <a:t>and </a:t>
            </a:r>
            <a:r>
              <a:rPr lang="en-GB" sz="2400" dirty="0" smtClean="0"/>
              <a:t>then </a:t>
            </a:r>
            <a:r>
              <a:rPr lang="en-GB" sz="2400" dirty="0"/>
              <a:t>shown the same stimuli to the left visual field, they would claim to have not seen it before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Why?</a:t>
            </a:r>
          </a:p>
          <a:p>
            <a:pPr marL="0" indent="0">
              <a:buNone/>
            </a:pPr>
            <a:r>
              <a:rPr lang="en-GB" sz="2400" dirty="0"/>
              <a:t>There is no corpus callosum to bridge the information from one hemisphere to the next!</a:t>
            </a:r>
          </a:p>
        </p:txBody>
      </p:sp>
      <p:pic>
        <p:nvPicPr>
          <p:cNvPr id="3074" name="Picture 2" descr="https://qph.ec.quoracdn.net/main-qimg-aed4fb07bdc7a69ea5c1eca864026351-c?convert_to_webp=tr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98" y="2263515"/>
            <a:ext cx="3371850" cy="420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280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64" y="2078890"/>
            <a:ext cx="1289285" cy="1238956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5654180" y="3254928"/>
            <a:ext cx="587229" cy="4026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own Arrow 5"/>
          <p:cNvSpPr/>
          <p:nvPr/>
        </p:nvSpPr>
        <p:spPr>
          <a:xfrm>
            <a:off x="5654180" y="411060"/>
            <a:ext cx="587229" cy="2768367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Focal point </a:t>
            </a:r>
            <a:endParaRPr lang="en-GB" sz="1600" dirty="0"/>
          </a:p>
        </p:txBody>
      </p:sp>
      <p:sp>
        <p:nvSpPr>
          <p:cNvPr id="7" name="Down Arrow 6"/>
          <p:cNvSpPr/>
          <p:nvPr/>
        </p:nvSpPr>
        <p:spPr>
          <a:xfrm>
            <a:off x="0" y="134224"/>
            <a:ext cx="2030136" cy="1803633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Image shown quickly to left VF</a:t>
            </a:r>
            <a:endParaRPr lang="en-GB" dirty="0"/>
          </a:p>
        </p:txBody>
      </p:sp>
      <p:sp>
        <p:nvSpPr>
          <p:cNvPr id="8" name="7-Point Star 7"/>
          <p:cNvSpPr/>
          <p:nvPr/>
        </p:nvSpPr>
        <p:spPr>
          <a:xfrm>
            <a:off x="7751429" y="1736521"/>
            <a:ext cx="3036814" cy="3296873"/>
          </a:xfrm>
          <a:prstGeom prst="star7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Can the </a:t>
            </a:r>
            <a:r>
              <a:rPr lang="en-GB" sz="2800" dirty="0" err="1" smtClean="0"/>
              <a:t>ppt</a:t>
            </a:r>
            <a:r>
              <a:rPr lang="en-GB" sz="2800" dirty="0" smtClean="0"/>
              <a:t> say what the picture is?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131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101" y="3107495"/>
            <a:ext cx="1154926" cy="794012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5654180" y="411060"/>
            <a:ext cx="587229" cy="2768367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Focal point </a:t>
            </a:r>
            <a:endParaRPr lang="en-GB" sz="1600" dirty="0"/>
          </a:p>
        </p:txBody>
      </p:sp>
      <p:sp>
        <p:nvSpPr>
          <p:cNvPr id="4" name="5-Point Star 3"/>
          <p:cNvSpPr/>
          <p:nvPr/>
        </p:nvSpPr>
        <p:spPr>
          <a:xfrm>
            <a:off x="5654180" y="3254928"/>
            <a:ext cx="587229" cy="4026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Down Arrow 4"/>
          <p:cNvSpPr/>
          <p:nvPr/>
        </p:nvSpPr>
        <p:spPr>
          <a:xfrm>
            <a:off x="10050011" y="1057013"/>
            <a:ext cx="2030136" cy="1803633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Image shown quickly to </a:t>
            </a:r>
            <a:r>
              <a:rPr lang="en-GB" dirty="0" err="1" smtClean="0"/>
              <a:t>rightVF</a:t>
            </a:r>
            <a:endParaRPr lang="en-GB" dirty="0"/>
          </a:p>
        </p:txBody>
      </p:sp>
      <p:sp>
        <p:nvSpPr>
          <p:cNvPr id="6" name="7-Point Star 5"/>
          <p:cNvSpPr/>
          <p:nvPr/>
        </p:nvSpPr>
        <p:spPr>
          <a:xfrm>
            <a:off x="889235" y="2491530"/>
            <a:ext cx="3036814" cy="3296873"/>
          </a:xfrm>
          <a:prstGeom prst="star7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Can the </a:t>
            </a:r>
            <a:r>
              <a:rPr lang="en-GB" sz="2800" dirty="0" err="1" smtClean="0"/>
              <a:t>ppt</a:t>
            </a:r>
            <a:r>
              <a:rPr lang="en-GB" sz="2800" dirty="0" smtClean="0"/>
              <a:t> say what the picture is?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623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291" y="584617"/>
            <a:ext cx="10163331" cy="5020499"/>
          </a:xfrm>
        </p:spPr>
        <p:txBody>
          <a:bodyPr>
            <a:noAutofit/>
          </a:bodyPr>
          <a:lstStyle/>
          <a:p>
            <a:r>
              <a:rPr lang="en-GB" sz="3200" dirty="0"/>
              <a:t>Information presented to the right visual field (</a:t>
            </a:r>
            <a:r>
              <a:rPr lang="en-GB" sz="3200" dirty="0">
                <a:sym typeface="Wingdings" panose="05000000000000000000" pitchFamily="2" charset="2"/>
              </a:rPr>
              <a:t> left hemisphere) could be described in </a:t>
            </a:r>
            <a:r>
              <a:rPr lang="en-GB" sz="3200" dirty="0" smtClean="0">
                <a:sym typeface="Wingdings" panose="05000000000000000000" pitchFamily="2" charset="2"/>
              </a:rPr>
              <a:t>speech, </a:t>
            </a:r>
            <a:r>
              <a:rPr lang="en-GB" sz="3200" dirty="0">
                <a:sym typeface="Wingdings" panose="05000000000000000000" pitchFamily="2" charset="2"/>
              </a:rPr>
              <a:t>and writing with one’s right hand</a:t>
            </a:r>
          </a:p>
          <a:p>
            <a:pPr marL="0" indent="0">
              <a:buNone/>
            </a:pPr>
            <a:endParaRPr lang="en-GB" sz="3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sz="3200" dirty="0">
                <a:sym typeface="Wingdings" panose="05000000000000000000" pitchFamily="2" charset="2"/>
              </a:rPr>
              <a:t>Why could it be described in speech and writing?</a:t>
            </a:r>
          </a:p>
          <a:p>
            <a:r>
              <a:rPr lang="en-GB" sz="3200" dirty="0">
                <a:sym typeface="Wingdings" panose="05000000000000000000" pitchFamily="2" charset="2"/>
              </a:rPr>
              <a:t>Because the </a:t>
            </a:r>
            <a:r>
              <a:rPr lang="en-GB" sz="3200" u="sng" dirty="0">
                <a:sym typeface="Wingdings" panose="05000000000000000000" pitchFamily="2" charset="2"/>
              </a:rPr>
              <a:t>L</a:t>
            </a:r>
            <a:r>
              <a:rPr lang="en-GB" sz="3200" dirty="0">
                <a:sym typeface="Wingdings" panose="05000000000000000000" pitchFamily="2" charset="2"/>
              </a:rPr>
              <a:t>eft hemisphere is responsible for </a:t>
            </a:r>
            <a:r>
              <a:rPr lang="en-GB" sz="3200" u="sng" dirty="0">
                <a:sym typeface="Wingdings" panose="05000000000000000000" pitchFamily="2" charset="2"/>
              </a:rPr>
              <a:t>L</a:t>
            </a:r>
            <a:r>
              <a:rPr lang="en-GB" sz="3200" dirty="0">
                <a:sym typeface="Wingdings" panose="05000000000000000000" pitchFamily="2" charset="2"/>
              </a:rPr>
              <a:t>anguage</a:t>
            </a:r>
          </a:p>
          <a:p>
            <a:pPr marL="0" indent="0">
              <a:buNone/>
            </a:pPr>
            <a:endParaRPr lang="en-GB" sz="3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sz="3200" dirty="0">
                <a:sym typeface="Wingdings" panose="05000000000000000000" pitchFamily="2" charset="2"/>
              </a:rPr>
              <a:t>Why with their right hand?</a:t>
            </a:r>
          </a:p>
          <a:p>
            <a:r>
              <a:rPr lang="en-GB" sz="3200" dirty="0">
                <a:sym typeface="Wingdings" panose="05000000000000000000" pitchFamily="2" charset="2"/>
              </a:rPr>
              <a:t>Because the left hemisphere controls the right side of the body</a:t>
            </a:r>
          </a:p>
          <a:p>
            <a:endParaRPr lang="en-GB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34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95" y="449706"/>
            <a:ext cx="10852879" cy="5290322"/>
          </a:xfrm>
        </p:spPr>
        <p:txBody>
          <a:bodyPr>
            <a:noAutofit/>
          </a:bodyPr>
          <a:lstStyle/>
          <a:p>
            <a:r>
              <a:rPr lang="en-GB" sz="3200" dirty="0"/>
              <a:t>When information was presented to the left visual field (</a:t>
            </a:r>
            <a:r>
              <a:rPr lang="en-GB" sz="3200" dirty="0">
                <a:sym typeface="Wingdings" panose="05000000000000000000" pitchFamily="2" charset="2"/>
              </a:rPr>
              <a:t></a:t>
            </a:r>
            <a:r>
              <a:rPr lang="en-GB" sz="3200" dirty="0"/>
              <a:t>right hemisphere) the participant insisted he either did not see anything, or that there was only a flash of light</a:t>
            </a:r>
          </a:p>
          <a:p>
            <a:endParaRPr lang="en-GB" sz="3200" dirty="0"/>
          </a:p>
          <a:p>
            <a:r>
              <a:rPr lang="en-GB" sz="3200" dirty="0"/>
              <a:t>This is because there is no bridge for the information to cross to the </a:t>
            </a:r>
            <a:r>
              <a:rPr lang="en-GB" sz="3200" b="1" dirty="0"/>
              <a:t>L</a:t>
            </a:r>
            <a:r>
              <a:rPr lang="en-GB" sz="3200" dirty="0"/>
              <a:t>eft hemisphere in order to reach the </a:t>
            </a:r>
            <a:r>
              <a:rPr lang="en-GB" sz="3200" b="1" dirty="0"/>
              <a:t>L</a:t>
            </a:r>
            <a:r>
              <a:rPr lang="en-GB" sz="3200" dirty="0"/>
              <a:t>anguage centre</a:t>
            </a:r>
          </a:p>
          <a:p>
            <a:endParaRPr lang="en-GB" sz="3200" dirty="0"/>
          </a:p>
          <a:p>
            <a:r>
              <a:rPr lang="en-GB" sz="3200" dirty="0"/>
              <a:t>However, the individual was able to point to the picture of what they had saw (with their left hand… controlled by their right hemisphere)</a:t>
            </a:r>
          </a:p>
          <a:p>
            <a:endParaRPr lang="en-GB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369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110252"/>
            <a:ext cx="7729728" cy="1188720"/>
          </a:xfrm>
        </p:spPr>
        <p:txBody>
          <a:bodyPr/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Summary for TASK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625" y="1633928"/>
            <a:ext cx="10687987" cy="42709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What they saw in their right visual field went to which hemisphere?</a:t>
            </a:r>
          </a:p>
          <a:p>
            <a:r>
              <a:rPr lang="en-GB" sz="2800" dirty="0"/>
              <a:t>Left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Could they verbally describe this?</a:t>
            </a:r>
          </a:p>
          <a:p>
            <a:r>
              <a:rPr lang="en-GB" sz="2800" dirty="0"/>
              <a:t>Yes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Why?</a:t>
            </a:r>
          </a:p>
          <a:p>
            <a:r>
              <a:rPr lang="en-GB" sz="2800" dirty="0"/>
              <a:t>The left hemisphere is responsible for language and houses the language centre</a:t>
            </a:r>
          </a:p>
        </p:txBody>
      </p:sp>
      <p:sp>
        <p:nvSpPr>
          <p:cNvPr id="4" name="Explosion 1 3"/>
          <p:cNvSpPr/>
          <p:nvPr/>
        </p:nvSpPr>
        <p:spPr>
          <a:xfrm>
            <a:off x="7940842" y="2586789"/>
            <a:ext cx="3741821" cy="2598822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Using whiteboards, answer the following…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942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257490"/>
            <a:ext cx="7729728" cy="1188720"/>
          </a:xfrm>
        </p:spPr>
        <p:txBody>
          <a:bodyPr/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Summary for TASK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508" y="1558978"/>
            <a:ext cx="9211356" cy="41810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What they saw in their left visual field went to which hemisphere?</a:t>
            </a:r>
          </a:p>
          <a:p>
            <a:r>
              <a:rPr lang="en-GB" sz="2800" dirty="0"/>
              <a:t>Right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Could they verbally describe this?</a:t>
            </a:r>
          </a:p>
          <a:p>
            <a:r>
              <a:rPr lang="en-GB" sz="2800" dirty="0"/>
              <a:t>No</a:t>
            </a:r>
          </a:p>
        </p:txBody>
      </p:sp>
      <p:sp>
        <p:nvSpPr>
          <p:cNvPr id="4" name="Explosion 1 3"/>
          <p:cNvSpPr/>
          <p:nvPr/>
        </p:nvSpPr>
        <p:spPr>
          <a:xfrm>
            <a:off x="8289758" y="1402472"/>
            <a:ext cx="3741821" cy="2598822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Using whiteboards, answer the following…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664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257490"/>
            <a:ext cx="7729728" cy="1188720"/>
          </a:xfrm>
        </p:spPr>
        <p:txBody>
          <a:bodyPr/>
          <a:lstStyle/>
          <a:p>
            <a:r>
              <a:rPr lang="en-GB" dirty="0"/>
              <a:t>Sperry (1968) </a:t>
            </a:r>
            <a:r>
              <a:rPr lang="en-GB" dirty="0">
                <a:solidFill>
                  <a:srgbClr val="0070C0"/>
                </a:solidFill>
              </a:rPr>
              <a:t>Summary for TASK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508" y="1558978"/>
            <a:ext cx="9211356" cy="41810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Why?</a:t>
            </a:r>
          </a:p>
          <a:p>
            <a:r>
              <a:rPr lang="en-GB" sz="2800" dirty="0"/>
              <a:t>Because the information in the right hemisphere could not reach the language centre in the left hemisphere as there was no corpus callosum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Can they report seeing anything at all?</a:t>
            </a:r>
          </a:p>
          <a:p>
            <a:r>
              <a:rPr lang="en-GB" sz="2800" dirty="0"/>
              <a:t>They may be able to recognise a picture and point to it using their left hand</a:t>
            </a:r>
          </a:p>
        </p:txBody>
      </p:sp>
      <p:sp>
        <p:nvSpPr>
          <p:cNvPr id="4" name="Explosion 1 3"/>
          <p:cNvSpPr/>
          <p:nvPr/>
        </p:nvSpPr>
        <p:spPr>
          <a:xfrm>
            <a:off x="8739463" y="2646656"/>
            <a:ext cx="3741821" cy="2598822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Using whiteboards, answer the following…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81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Try to </a:t>
            </a:r>
            <a:r>
              <a:rPr lang="en-GB" sz="3200" b="1" dirty="0"/>
              <a:t>draw</a:t>
            </a:r>
            <a:r>
              <a:rPr lang="en-GB" sz="3200" dirty="0"/>
              <a:t> what you </a:t>
            </a:r>
            <a:r>
              <a:rPr lang="en-GB" sz="3200"/>
              <a:t>have </a:t>
            </a:r>
            <a:r>
              <a:rPr lang="en-GB" sz="3200" smtClean="0"/>
              <a:t>learned today </a:t>
            </a:r>
            <a:endParaRPr lang="en-GB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918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1364</Words>
  <Application>Microsoft Office PowerPoint</Application>
  <PresentationFormat>Widescreen</PresentationFormat>
  <Paragraphs>195</Paragraphs>
  <Slides>33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ＭＳ Ｐゴシック</vt:lpstr>
      <vt:lpstr>Arial</vt:lpstr>
      <vt:lpstr>Gill Sans MT</vt:lpstr>
      <vt:lpstr>Myriad Pro</vt:lpstr>
      <vt:lpstr>Times New Roman</vt:lpstr>
      <vt:lpstr>Wingdings</vt:lpstr>
      <vt:lpstr>Parcel</vt:lpstr>
      <vt:lpstr>Aims and objectives</vt:lpstr>
      <vt:lpstr>Let’s recap!</vt:lpstr>
      <vt:lpstr>PowerPoint Presentation</vt:lpstr>
      <vt:lpstr>PowerPoint Presentation</vt:lpstr>
      <vt:lpstr>PowerPoint Presentation</vt:lpstr>
      <vt:lpstr>PowerPoint Presentation</vt:lpstr>
      <vt:lpstr>Humans are … cross-wired</vt:lpstr>
      <vt:lpstr>On your handout…</vt:lpstr>
      <vt:lpstr>PowerPoint Presentation</vt:lpstr>
      <vt:lpstr>Sperry (1968) </vt:lpstr>
      <vt:lpstr>PowerPoint Presentation</vt:lpstr>
      <vt:lpstr>What is a split-brain?</vt:lpstr>
      <vt:lpstr>Notice THAT after the split brain operation …</vt:lpstr>
      <vt:lpstr>Why would you want to severe the corpus callosum?</vt:lpstr>
      <vt:lpstr>And so…</vt:lpstr>
      <vt:lpstr>Sperry (1968) Aim</vt:lpstr>
      <vt:lpstr>Sperry (1968) sample</vt:lpstr>
      <vt:lpstr>Sperry (1968) design</vt:lpstr>
      <vt:lpstr>Sperry (1968) Method</vt:lpstr>
      <vt:lpstr>Sperry (1968) Method</vt:lpstr>
      <vt:lpstr>Sperry (1968)</vt:lpstr>
      <vt:lpstr>Remember</vt:lpstr>
      <vt:lpstr>Sperry (1968) procedure</vt:lpstr>
      <vt:lpstr>Sperry (1968) TASK ONE</vt:lpstr>
      <vt:lpstr>Sperry (1968) TASK ONE: Findings</vt:lpstr>
      <vt:lpstr>PowerPoint Presentation</vt:lpstr>
      <vt:lpstr>PowerPoint Presentation</vt:lpstr>
      <vt:lpstr>PowerPoint Presentation</vt:lpstr>
      <vt:lpstr>PowerPoint Presentation</vt:lpstr>
      <vt:lpstr>Sperry (1968) Summary for TASK ONE</vt:lpstr>
      <vt:lpstr>Sperry (1968) Summary for TASK ONE</vt:lpstr>
      <vt:lpstr>Sperry (1968) Summary for TASK ONE</vt:lpstr>
      <vt:lpstr>plenary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Burns</dc:creator>
  <cp:lastModifiedBy>Fran Alexander</cp:lastModifiedBy>
  <cp:revision>54</cp:revision>
  <dcterms:created xsi:type="dcterms:W3CDTF">2016-12-28T10:58:26Z</dcterms:created>
  <dcterms:modified xsi:type="dcterms:W3CDTF">2018-10-15T15:46:34Z</dcterms:modified>
</cp:coreProperties>
</file>