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57" r:id="rId3"/>
    <p:sldId id="288" r:id="rId4"/>
    <p:sldId id="258" r:id="rId5"/>
    <p:sldId id="259" r:id="rId6"/>
    <p:sldId id="260" r:id="rId7"/>
    <p:sldId id="263" r:id="rId8"/>
    <p:sldId id="262" r:id="rId9"/>
    <p:sldId id="287" r:id="rId10"/>
    <p:sldId id="264" r:id="rId11"/>
    <p:sldId id="265" r:id="rId12"/>
    <p:sldId id="266" r:id="rId13"/>
    <p:sldId id="267" r:id="rId14"/>
    <p:sldId id="268" r:id="rId15"/>
    <p:sldId id="269" r:id="rId16"/>
    <p:sldId id="270" r:id="rId17"/>
    <p:sldId id="271" r:id="rId18"/>
    <p:sldId id="272" r:id="rId19"/>
    <p:sldId id="274" r:id="rId20"/>
    <p:sldId id="275" r:id="rId21"/>
    <p:sldId id="276" r:id="rId22"/>
    <p:sldId id="277" r:id="rId23"/>
    <p:sldId id="278" r:id="rId24"/>
    <p:sldId id="273" r:id="rId25"/>
    <p:sldId id="281" r:id="rId26"/>
    <p:sldId id="282" r:id="rId27"/>
    <p:sldId id="283" r:id="rId28"/>
    <p:sldId id="279" r:id="rId29"/>
    <p:sldId id="280" r:id="rId30"/>
    <p:sldId id="285" r:id="rId31"/>
    <p:sldId id="28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72" y="-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FDCFAA-351A-428E-AC7C-AB1BF4940719}" type="datetimeFigureOut">
              <a:rPr lang="en-US" smtClean="0"/>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68701-9D0C-449A-BC41-D36F152BCBE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FDCFAA-351A-428E-AC7C-AB1BF4940719}" type="datetimeFigureOut">
              <a:rPr lang="en-US" smtClean="0"/>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68701-9D0C-449A-BC41-D36F152BCBE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FDCFAA-351A-428E-AC7C-AB1BF4940719}" type="datetimeFigureOut">
              <a:rPr lang="en-US" smtClean="0"/>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68701-9D0C-449A-BC41-D36F152BCBE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FDCFAA-351A-428E-AC7C-AB1BF4940719}" type="datetimeFigureOut">
              <a:rPr lang="en-US" smtClean="0"/>
              <a:t>3/11/2014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68701-9D0C-449A-BC41-D36F152BCBE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FDCFAA-351A-428E-AC7C-AB1BF4940719}" type="datetimeFigureOut">
              <a:rPr lang="en-US" smtClean="0"/>
              <a:t>3/11/2014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68701-9D0C-449A-BC41-D36F152BCBE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FDCFAA-351A-428E-AC7C-AB1BF4940719}" type="datetimeFigureOut">
              <a:rPr lang="en-US" smtClean="0"/>
              <a:t>3/11/2014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68701-9D0C-449A-BC41-D36F152BCBE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FDCFAA-351A-428E-AC7C-AB1BF4940719}" type="datetimeFigureOut">
              <a:rPr lang="en-US" smtClean="0"/>
              <a:t>3/11/2014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A68701-9D0C-449A-BC41-D36F152BCBE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FDCFAA-351A-428E-AC7C-AB1BF4940719}" type="datetimeFigureOut">
              <a:rPr lang="en-US" smtClean="0"/>
              <a:t>3/11/2014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68701-9D0C-449A-BC41-D36F152BCBE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FDCFAA-351A-428E-AC7C-AB1BF4940719}" type="datetimeFigureOut">
              <a:rPr lang="en-US" smtClean="0"/>
              <a:t>3/11/2014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68701-9D0C-449A-BC41-D36F152BCBE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FDCFAA-351A-428E-AC7C-AB1BF4940719}" type="datetimeFigureOut">
              <a:rPr lang="en-US" smtClean="0"/>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68701-9D0C-449A-BC41-D36F152BCBE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FDCFAA-351A-428E-AC7C-AB1BF4940719}" type="datetimeFigureOut">
              <a:rPr lang="en-US" smtClean="0"/>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68701-9D0C-449A-BC41-D36F152BCBE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FDCFAA-351A-428E-AC7C-AB1BF4940719}" type="datetimeFigureOut">
              <a:rPr lang="en-US" smtClean="0"/>
              <a:t>3/11/2014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A68701-9D0C-449A-BC41-D36F152BCBE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resourcd.com/@psychexchange/video/show/50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p:cNvPicPr>
            <a:picLocks noChangeAspect="1" noChangeArrowheads="1"/>
          </p:cNvPicPr>
          <p:nvPr/>
        </p:nvPicPr>
        <p:blipFill>
          <a:blip r:embed="rId2" cstate="print"/>
          <a:srcRect/>
          <a:stretch>
            <a:fillRect/>
          </a:stretch>
        </p:blipFill>
        <p:spPr bwMode="auto">
          <a:xfrm>
            <a:off x="6804248" y="4293096"/>
            <a:ext cx="1917948" cy="2262195"/>
          </a:xfrm>
          <a:prstGeom prst="rect">
            <a:avLst/>
          </a:prstGeom>
          <a:noFill/>
          <a:ln w="9525">
            <a:noFill/>
            <a:miter lim="800000"/>
            <a:headEnd/>
            <a:tailEnd/>
          </a:ln>
        </p:spPr>
      </p:pic>
      <p:pic>
        <p:nvPicPr>
          <p:cNvPr id="43010" name="Picture 2"/>
          <p:cNvPicPr>
            <a:picLocks noChangeAspect="1" noChangeArrowheads="1"/>
          </p:cNvPicPr>
          <p:nvPr/>
        </p:nvPicPr>
        <p:blipFill>
          <a:blip r:embed="rId3" cstate="print"/>
          <a:srcRect/>
          <a:stretch>
            <a:fillRect/>
          </a:stretch>
        </p:blipFill>
        <p:spPr bwMode="auto">
          <a:xfrm>
            <a:off x="3419872" y="188640"/>
            <a:ext cx="2390775" cy="1914525"/>
          </a:xfrm>
          <a:prstGeom prst="rect">
            <a:avLst/>
          </a:prstGeom>
          <a:noFill/>
          <a:ln w="9525">
            <a:noFill/>
            <a:miter lim="800000"/>
            <a:headEnd/>
            <a:tailEnd/>
          </a:ln>
        </p:spPr>
      </p:pic>
      <p:pic>
        <p:nvPicPr>
          <p:cNvPr id="43012" name="Picture 4"/>
          <p:cNvPicPr>
            <a:picLocks noChangeAspect="1" noChangeArrowheads="1"/>
          </p:cNvPicPr>
          <p:nvPr/>
        </p:nvPicPr>
        <p:blipFill>
          <a:blip r:embed="rId4" cstate="print"/>
          <a:srcRect/>
          <a:stretch>
            <a:fillRect/>
          </a:stretch>
        </p:blipFill>
        <p:spPr bwMode="auto">
          <a:xfrm>
            <a:off x="0" y="3902902"/>
            <a:ext cx="3168352" cy="2955098"/>
          </a:xfrm>
          <a:prstGeom prst="rect">
            <a:avLst/>
          </a:prstGeom>
          <a:noFill/>
          <a:ln w="9525">
            <a:noFill/>
            <a:miter lim="800000"/>
            <a:headEnd/>
            <a:tailEnd/>
          </a:ln>
        </p:spPr>
      </p:pic>
      <p:sp>
        <p:nvSpPr>
          <p:cNvPr id="2" name="Title 1"/>
          <p:cNvSpPr>
            <a:spLocks noGrp="1"/>
          </p:cNvSpPr>
          <p:nvPr>
            <p:ph type="title"/>
          </p:nvPr>
        </p:nvSpPr>
        <p:spPr>
          <a:xfrm rot="10800000" flipV="1">
            <a:off x="457200" y="1417638"/>
            <a:ext cx="8229600" cy="4027586"/>
          </a:xfrm>
        </p:spPr>
        <p:txBody>
          <a:bodyPr>
            <a:noAutofit/>
          </a:bodyPr>
          <a:lstStyle/>
          <a:p>
            <a:r>
              <a:rPr lang="es-ES_tradnl" sz="8000" b="1" dirty="0" err="1" smtClean="0"/>
              <a:t>Lessons</a:t>
            </a:r>
            <a:r>
              <a:rPr lang="es-ES_tradnl" sz="8000" b="1" dirty="0" smtClean="0"/>
              <a:t> </a:t>
            </a:r>
            <a:r>
              <a:rPr lang="es-ES_tradnl" sz="8000" b="1" dirty="0" err="1" smtClean="0"/>
              <a:t>from</a:t>
            </a:r>
            <a:r>
              <a:rPr lang="es-ES_tradnl" sz="8000" b="1" dirty="0" smtClean="0"/>
              <a:t> </a:t>
            </a:r>
            <a:r>
              <a:rPr lang="es-ES_tradnl" sz="8000" b="1" dirty="0" err="1" smtClean="0"/>
              <a:t>Brain</a:t>
            </a:r>
            <a:r>
              <a:rPr lang="es-ES_tradnl" sz="8000" b="1" dirty="0" smtClean="0"/>
              <a:t> </a:t>
            </a:r>
            <a:r>
              <a:rPr lang="es-ES_tradnl" sz="8000" b="1" dirty="0" err="1" smtClean="0"/>
              <a:t>Injury</a:t>
            </a:r>
            <a:r>
              <a:rPr lang="es-ES_tradnl" sz="8000" b="1" dirty="0" smtClean="0"/>
              <a:t> and </a:t>
            </a:r>
            <a:r>
              <a:rPr lang="es-ES_tradnl" sz="8000" b="1" dirty="0" err="1" smtClean="0"/>
              <a:t>other</a:t>
            </a:r>
            <a:r>
              <a:rPr lang="es-ES_tradnl" sz="8000" b="1" dirty="0" smtClean="0"/>
              <a:t> </a:t>
            </a:r>
            <a:r>
              <a:rPr lang="es-ES_tradnl" sz="8000" b="1" dirty="0" err="1" smtClean="0"/>
              <a:t>anomalies</a:t>
            </a:r>
            <a:endParaRPr lang="en-US" sz="8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err="1" smtClean="0"/>
              <a:t>Phineas</a:t>
            </a:r>
            <a:r>
              <a:rPr lang="es-ES_tradnl" dirty="0" smtClean="0"/>
              <a:t> </a:t>
            </a:r>
            <a:r>
              <a:rPr lang="es-ES_tradnl" dirty="0" err="1" smtClean="0"/>
              <a:t>Gage</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827584" y="1916832"/>
            <a:ext cx="2076191" cy="3523810"/>
          </a:xfrm>
          <a:prstGeom prst="rect">
            <a:avLst/>
          </a:prstGeom>
          <a:noFill/>
          <a:ln w="9525">
            <a:noFill/>
            <a:miter lim="800000"/>
            <a:headEnd/>
            <a:tailEnd/>
          </a:ln>
        </p:spPr>
      </p:pic>
      <p:sp>
        <p:nvSpPr>
          <p:cNvPr id="5" name="TextBox 4"/>
          <p:cNvSpPr txBox="1"/>
          <p:nvPr/>
        </p:nvSpPr>
        <p:spPr>
          <a:xfrm>
            <a:off x="3491880" y="1844824"/>
            <a:ext cx="4608512" cy="3970318"/>
          </a:xfrm>
          <a:prstGeom prst="rect">
            <a:avLst/>
          </a:prstGeom>
          <a:noFill/>
        </p:spPr>
        <p:txBody>
          <a:bodyPr wrap="square" rtlCol="0">
            <a:spAutoFit/>
          </a:bodyPr>
          <a:lstStyle/>
          <a:p>
            <a:r>
              <a:rPr lang="en-US" dirty="0" smtClean="0"/>
              <a:t>In 1848, a twenty-five-year-old construction foreman named </a:t>
            </a:r>
            <a:r>
              <a:rPr lang="en-US" dirty="0" err="1" smtClean="0"/>
              <a:t>Phineas</a:t>
            </a:r>
            <a:r>
              <a:rPr lang="en-US" dirty="0" smtClean="0"/>
              <a:t> Gage won nationwide fame by way of a hole in his head. While working on a railroad project in Vermont, he experienced a severe brain injury when a three-foot-long, fourteen pound tamping iron was violently propelled through his skull. </a:t>
            </a:r>
          </a:p>
          <a:p>
            <a:endParaRPr lang="es-ES_tradnl" dirty="0" smtClean="0"/>
          </a:p>
          <a:p>
            <a:r>
              <a:rPr lang="en-US" dirty="0" smtClean="0"/>
              <a:t> It entered through the bottom of his left cheekbone and exited through the top of his head, then continued to fly in an arc across the sky, landing almost 100 feet behind him.</a:t>
            </a:r>
          </a:p>
          <a:p>
            <a:endParaRPr lang="es-ES_tradnl" dirty="0"/>
          </a:p>
          <a:p>
            <a:r>
              <a:rPr lang="en-US" dirty="0" smtClean="0"/>
              <a:t>Astonishingly, he lived to tell the tale.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066800" y="304800"/>
            <a:ext cx="7772400" cy="609600"/>
          </a:xfrm>
        </p:spPr>
        <p:txBody>
          <a:bodyPr>
            <a:normAutofit fontScale="90000"/>
          </a:bodyPr>
          <a:lstStyle/>
          <a:p>
            <a:r>
              <a:rPr lang="en-US" altLang="en-US"/>
              <a:t>What happened?</a:t>
            </a:r>
          </a:p>
        </p:txBody>
      </p:sp>
      <p:sp>
        <p:nvSpPr>
          <p:cNvPr id="6147" name="Rectangle 3"/>
          <p:cNvSpPr>
            <a:spLocks noGrp="1" noChangeArrowheads="1"/>
          </p:cNvSpPr>
          <p:nvPr>
            <p:ph type="body" idx="1"/>
          </p:nvPr>
        </p:nvSpPr>
        <p:spPr>
          <a:xfrm>
            <a:off x="323528" y="908720"/>
            <a:ext cx="7772400" cy="4800600"/>
          </a:xfrm>
        </p:spPr>
        <p:txBody>
          <a:bodyPr/>
          <a:lstStyle/>
          <a:p>
            <a:pPr>
              <a:lnSpc>
                <a:spcPct val="90000"/>
              </a:lnSpc>
            </a:pPr>
            <a:r>
              <a:rPr lang="en-US" altLang="en-US" sz="2000" dirty="0" smtClean="0"/>
              <a:t>He lost consciousness </a:t>
            </a:r>
            <a:r>
              <a:rPr lang="en-US" altLang="en-US" sz="2000" dirty="0"/>
              <a:t>and had </a:t>
            </a:r>
            <a:r>
              <a:rPr lang="en-US" altLang="en-US" sz="2000" dirty="0" smtClean="0"/>
              <a:t>convulsions on impact, </a:t>
            </a:r>
            <a:r>
              <a:rPr lang="en-US" altLang="en-US" sz="2000" dirty="0"/>
              <a:t>but awoke quickly and was talking and walking soon afterwards</a:t>
            </a:r>
          </a:p>
          <a:p>
            <a:pPr>
              <a:lnSpc>
                <a:spcPct val="90000"/>
              </a:lnSpc>
            </a:pPr>
            <a:r>
              <a:rPr lang="en-US" sz="2000" dirty="0" smtClean="0"/>
              <a:t>When </a:t>
            </a:r>
            <a:r>
              <a:rPr lang="en-US" sz="2000" dirty="0"/>
              <a:t>Dr. John Martyn Harlow arrived, Phineas was conscious and had a regular heartbeat, and both of his pupils reacted to light normally. He was reported to be "in full possession of his reason, and free from pain." </a:t>
            </a:r>
          </a:p>
          <a:p>
            <a:pPr>
              <a:lnSpc>
                <a:spcPct val="90000"/>
              </a:lnSpc>
            </a:pPr>
            <a:r>
              <a:rPr lang="en-US" altLang="en-US" sz="2000" dirty="0" smtClean="0"/>
              <a:t>He never </a:t>
            </a:r>
            <a:r>
              <a:rPr lang="en-US" altLang="en-US" sz="2000" dirty="0"/>
              <a:t>showed any impairment of movement or speech</a:t>
            </a:r>
          </a:p>
          <a:p>
            <a:pPr>
              <a:lnSpc>
                <a:spcPct val="90000"/>
              </a:lnSpc>
            </a:pPr>
            <a:r>
              <a:rPr lang="en-US" altLang="en-US" sz="2000" dirty="0" smtClean="0"/>
              <a:t>His memory </a:t>
            </a:r>
            <a:r>
              <a:rPr lang="en-US" altLang="en-US" sz="2000" dirty="0"/>
              <a:t>was intact, and </a:t>
            </a:r>
            <a:r>
              <a:rPr lang="en-US" altLang="en-US" sz="2000" dirty="0" smtClean="0"/>
              <a:t>he was </a:t>
            </a:r>
            <a:r>
              <a:rPr lang="en-US" altLang="en-US" sz="2000" dirty="0"/>
              <a:t>capable of learning new </a:t>
            </a:r>
            <a:r>
              <a:rPr lang="en-US" altLang="en-US" sz="2000" dirty="0" smtClean="0"/>
              <a:t>things</a:t>
            </a:r>
          </a:p>
          <a:p>
            <a:pPr>
              <a:lnSpc>
                <a:spcPct val="90000"/>
              </a:lnSpc>
            </a:pPr>
            <a:r>
              <a:rPr lang="en-US" altLang="en-US" sz="2000" dirty="0" smtClean="0"/>
              <a:t>However, within months his personality had changed dramatically</a:t>
            </a:r>
          </a:p>
          <a:p>
            <a:pPr lvl="1">
              <a:lnSpc>
                <a:spcPct val="90000"/>
              </a:lnSpc>
            </a:pPr>
            <a:r>
              <a:rPr lang="en-US" altLang="en-US" sz="1800" dirty="0" smtClean="0">
                <a:cs typeface="Times New Roman" charset="0"/>
              </a:rPr>
              <a:t>He became extravagant and anti-social, a foul mouth liar with bad manners, frequently got into fights and assaults.</a:t>
            </a:r>
          </a:p>
          <a:p>
            <a:pPr lvl="1">
              <a:lnSpc>
                <a:spcPct val="90000"/>
              </a:lnSpc>
            </a:pPr>
            <a:r>
              <a:rPr lang="en-US" altLang="en-US" sz="1800" dirty="0" smtClean="0">
                <a:cs typeface="Times New Roman" charset="0"/>
              </a:rPr>
              <a:t>could no longer hold a job or plan his future</a:t>
            </a:r>
            <a:r>
              <a:rPr lang="en-US" altLang="en-US" sz="1800" dirty="0" smtClean="0"/>
              <a:t> </a:t>
            </a:r>
          </a:p>
          <a:p>
            <a:pPr lvl="1">
              <a:lnSpc>
                <a:spcPct val="90000"/>
              </a:lnSpc>
            </a:pPr>
            <a:r>
              <a:rPr lang="en-US" altLang="en-US" sz="1800" dirty="0" smtClean="0"/>
              <a:t>According to friends “Gage was no longer Gage”</a:t>
            </a:r>
            <a:endParaRPr lang="en-US" altLang="en-US" sz="1800" dirty="0"/>
          </a:p>
        </p:txBody>
      </p:sp>
    </p:spTree>
    <p:extLst>
      <p:ext uri="{BB962C8B-B14F-4D97-AF65-F5344CB8AC3E}">
        <p14:creationId xmlns:p14="http://schemas.microsoft.com/office/powerpoint/2010/main" val="3917383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548680"/>
            <a:ext cx="8208912" cy="3305520"/>
          </a:xfrm>
          <a:prstGeom prst="rect">
            <a:avLst/>
          </a:prstGeom>
          <a:noFill/>
        </p:spPr>
        <p:txBody>
          <a:bodyPr wrap="square" rtlCol="0">
            <a:spAutoFit/>
          </a:bodyPr>
          <a:lstStyle/>
          <a:p>
            <a:r>
              <a:rPr lang="en-US" dirty="0" smtClean="0"/>
              <a:t>But </a:t>
            </a:r>
            <a:r>
              <a:rPr lang="en-US" dirty="0"/>
              <a:t>while he was recovering, the doctor noted some changes in the man's demeanor and personality. People who had known him before the accident described him as hard-working, responsible, and popular with his workers, but after the traumatic injury, </a:t>
            </a:r>
            <a:r>
              <a:rPr lang="en-US" dirty="0" err="1"/>
              <a:t>Phineas</a:t>
            </a:r>
            <a:r>
              <a:rPr lang="en-US" dirty="0"/>
              <a:t> Gage was not the same man</a:t>
            </a:r>
            <a:r>
              <a:rPr lang="en-US" dirty="0" smtClean="0"/>
              <a:t>.</a:t>
            </a:r>
          </a:p>
          <a:p>
            <a:endParaRPr lang="en-US" dirty="0" smtClean="0"/>
          </a:p>
          <a:p>
            <a:pPr>
              <a:lnSpc>
                <a:spcPct val="90000"/>
              </a:lnSpc>
            </a:pPr>
            <a:r>
              <a:rPr lang="en-US" altLang="en-US" sz="2000" dirty="0" smtClean="0"/>
              <a:t>Within </a:t>
            </a:r>
            <a:r>
              <a:rPr lang="en-US" altLang="en-US" sz="2000" dirty="0"/>
              <a:t>months his personality had changed dramatically</a:t>
            </a:r>
          </a:p>
          <a:p>
            <a:pPr lvl="1">
              <a:lnSpc>
                <a:spcPct val="90000"/>
              </a:lnSpc>
            </a:pPr>
            <a:r>
              <a:rPr lang="en-US" altLang="en-US" dirty="0">
                <a:cs typeface="Times New Roman" charset="0"/>
              </a:rPr>
              <a:t>He became extravagant and anti-social, a foul mouth liar with bad manners, frequently got into fights and assaults.</a:t>
            </a:r>
          </a:p>
          <a:p>
            <a:pPr lvl="1">
              <a:lnSpc>
                <a:spcPct val="90000"/>
              </a:lnSpc>
            </a:pPr>
            <a:r>
              <a:rPr lang="en-US" altLang="en-US" dirty="0">
                <a:cs typeface="Times New Roman" charset="0"/>
              </a:rPr>
              <a:t>could no longer hold a job or plan his future</a:t>
            </a:r>
            <a:r>
              <a:rPr lang="en-US" altLang="en-US" dirty="0"/>
              <a:t> </a:t>
            </a:r>
          </a:p>
          <a:p>
            <a:pPr lvl="1">
              <a:lnSpc>
                <a:spcPct val="90000"/>
              </a:lnSpc>
            </a:pPr>
            <a:r>
              <a:rPr lang="en-US" altLang="en-US" dirty="0"/>
              <a:t>According to friends “Gage was no longer Gage”</a:t>
            </a:r>
          </a:p>
          <a:p>
            <a:endParaRPr lang="es-ES_tradnl" dirty="0"/>
          </a:p>
          <a:p>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2411760" y="3789040"/>
            <a:ext cx="4320480" cy="28753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404664"/>
            <a:ext cx="7920880" cy="4524315"/>
          </a:xfrm>
          <a:prstGeom prst="rect">
            <a:avLst/>
          </a:prstGeom>
          <a:noFill/>
        </p:spPr>
        <p:txBody>
          <a:bodyPr wrap="square" rtlCol="0">
            <a:spAutoFit/>
          </a:bodyPr>
          <a:lstStyle/>
          <a:p>
            <a:endParaRPr lang="es-ES_tradnl" dirty="0" smtClean="0"/>
          </a:p>
          <a:p>
            <a:r>
              <a:rPr lang="en-US" dirty="0" smtClean="0"/>
              <a:t>It was determined that damage occurred to Gage's skull in three places: There is a relatively small area under the cheek bone where the tamping iron first impacted, the orbital bone behind the eye socket, and very large hole where the iron rod emerged. The bone fragments over the exit wound were very skillfully put back in place by Dr. Harlow-- so much so that it was hardly visible from outside the skull-- but the original hole was about three and a half inches long by two inches wide.</a:t>
            </a:r>
          </a:p>
          <a:p>
            <a:endParaRPr lang="es-ES_tradnl" dirty="0"/>
          </a:p>
          <a:p>
            <a:r>
              <a:rPr lang="en-US" dirty="0" smtClean="0"/>
              <a:t> </a:t>
            </a:r>
            <a:r>
              <a:rPr lang="en-US" b="1" dirty="0" smtClean="0">
                <a:solidFill>
                  <a:srgbClr val="0070C0"/>
                </a:solidFill>
                <a:effectLst>
                  <a:outerShdw blurRad="38100" dist="38100" dir="2700000" algn="tl">
                    <a:srgbClr val="000000">
                      <a:alpha val="43137"/>
                    </a:srgbClr>
                  </a:outerShdw>
                </a:effectLst>
              </a:rPr>
              <a:t>The incident did much to advance the field of neurology, as it was among the first evidence suggesting that damage to the frontal lobes could alter aspects of personality and affect social skills.</a:t>
            </a:r>
            <a:r>
              <a:rPr lang="en-US" dirty="0" smtClean="0"/>
              <a:t> Before Gage's brain injury, the frontal lobes were largely thought to have little role in behavior.</a:t>
            </a:r>
          </a:p>
          <a:p>
            <a:endParaRPr lang="es-ES_tradnl" dirty="0" smtClean="0"/>
          </a:p>
          <a:p>
            <a:endParaRPr lang="en-US" dirty="0" smtClean="0"/>
          </a:p>
          <a:p>
            <a:endParaRPr lang="es-ES_tradnl" dirty="0" smtClean="0"/>
          </a:p>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3347864" y="4221088"/>
            <a:ext cx="2400300" cy="216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b="1" dirty="0" smtClean="0"/>
              <a:t>Split </a:t>
            </a:r>
            <a:r>
              <a:rPr lang="es-ES_tradnl" b="1" dirty="0" err="1" smtClean="0"/>
              <a:t>Brain</a:t>
            </a:r>
            <a:r>
              <a:rPr lang="es-ES_tradnl" b="1" dirty="0" smtClean="0"/>
              <a:t> </a:t>
            </a:r>
            <a:r>
              <a:rPr lang="es-ES_tradnl" b="1" dirty="0" err="1" smtClean="0"/>
              <a:t>Patients</a:t>
            </a:r>
            <a:endParaRPr lang="en-US" b="1"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952952" y="2063181"/>
            <a:ext cx="5238096" cy="360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Peter</a:t>
            </a:r>
            <a:endParaRPr lang="en-US" dirty="0"/>
          </a:p>
        </p:txBody>
      </p:sp>
      <p:sp>
        <p:nvSpPr>
          <p:cNvPr id="3" name="Content Placeholder 2"/>
          <p:cNvSpPr>
            <a:spLocks noGrp="1"/>
          </p:cNvSpPr>
          <p:nvPr>
            <p:ph idx="1"/>
          </p:nvPr>
        </p:nvSpPr>
        <p:spPr/>
        <p:txBody>
          <a:bodyPr>
            <a:normAutofit/>
          </a:bodyPr>
          <a:lstStyle/>
          <a:p>
            <a:r>
              <a:rPr lang="en-US" sz="2000" dirty="0"/>
              <a:t>Peter began to suffer from complex partial seizures at the age of 8. His seizures were severe, despite taking antiepileptic medication; so, at the age of 20, after struggling with his condition for over 12 years, he and his doctors agreed to have him undergo a </a:t>
            </a:r>
            <a:r>
              <a:rPr lang="en-US" sz="2000" dirty="0" err="1" smtClean="0"/>
              <a:t>commissurotomy</a:t>
            </a:r>
            <a:r>
              <a:rPr lang="en-US" sz="2000" dirty="0" smtClean="0"/>
              <a:t>.</a:t>
            </a:r>
          </a:p>
          <a:p>
            <a:endParaRPr lang="es-ES_tradnl" sz="2000" dirty="0"/>
          </a:p>
          <a:p>
            <a:r>
              <a:rPr lang="en-US" sz="2000" dirty="0"/>
              <a:t>The </a:t>
            </a:r>
            <a:r>
              <a:rPr lang="en-US" sz="2000" dirty="0" err="1" smtClean="0"/>
              <a:t>commissurotomy</a:t>
            </a:r>
            <a:r>
              <a:rPr lang="en-US" sz="2000" dirty="0" smtClean="0"/>
              <a:t> </a:t>
            </a:r>
            <a:r>
              <a:rPr lang="en-US" sz="2000" dirty="0"/>
              <a:t>involved a surgical incision of Peter’s corpus </a:t>
            </a:r>
            <a:r>
              <a:rPr lang="en-US" sz="2000" dirty="0" err="1"/>
              <a:t>callosum</a:t>
            </a:r>
            <a:r>
              <a:rPr lang="en-US" sz="2000" dirty="0"/>
              <a:t>. The corpus </a:t>
            </a:r>
            <a:r>
              <a:rPr lang="en-US" sz="2000" dirty="0" err="1"/>
              <a:t>callosum</a:t>
            </a:r>
            <a:r>
              <a:rPr lang="en-US" sz="2000" dirty="0"/>
              <a:t> is the major cerebral nerve tract that connects the brain’s right and left cerebral hemispheres together; and therefore, serves as the major communication pathway for </a:t>
            </a:r>
            <a:r>
              <a:rPr lang="en-US" sz="2000" dirty="0" err="1"/>
              <a:t>intrahemispheric</a:t>
            </a:r>
            <a:r>
              <a:rPr lang="en-US" sz="2000" dirty="0"/>
              <a:t> signals. </a:t>
            </a:r>
            <a:endParaRPr lang="en-US" sz="2000" dirty="0" smtClean="0"/>
          </a:p>
          <a:p>
            <a:endParaRPr lang="en-US" sz="2000" dirty="0"/>
          </a:p>
          <a:p>
            <a:r>
              <a:rPr lang="en-US" sz="2000" dirty="0" smtClean="0"/>
              <a:t>Removal </a:t>
            </a:r>
            <a:r>
              <a:rPr lang="en-US" sz="2000" dirty="0"/>
              <a:t>or damage to one’s corpus </a:t>
            </a:r>
            <a:r>
              <a:rPr lang="en-US" sz="2000" dirty="0" err="1"/>
              <a:t>callosum</a:t>
            </a:r>
            <a:r>
              <a:rPr lang="en-US" sz="2000" dirty="0"/>
              <a:t> would result in impaired communication between the two sides of the brain</a:t>
            </a:r>
            <a:r>
              <a:rPr lang="en-US" sz="2000" dirty="0" smtClean="0"/>
              <a:t>.</a:t>
            </a:r>
          </a:p>
          <a:p>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20688"/>
            <a:ext cx="8352928" cy="5976664"/>
          </a:xfrm>
        </p:spPr>
        <p:txBody>
          <a:bodyPr>
            <a:normAutofit/>
          </a:bodyPr>
          <a:lstStyle/>
          <a:p>
            <a:r>
              <a:rPr lang="en-US" sz="2000" dirty="0"/>
              <a:t>On one hand, Peter’s surgery was a success, as it did end up attenuating the magnitude of his seizures. On the other hand, however, Peter was left much different than before. For example, he was not able to respond with the left side of his body to verbal input. </a:t>
            </a:r>
            <a:endParaRPr lang="en-US" sz="2000" dirty="0" smtClean="0"/>
          </a:p>
          <a:p>
            <a:pPr>
              <a:buNone/>
            </a:pPr>
            <a:endParaRPr lang="en-US" sz="2000" dirty="0" smtClean="0"/>
          </a:p>
          <a:p>
            <a:r>
              <a:rPr lang="en-US" sz="2000" dirty="0" smtClean="0"/>
              <a:t>If </a:t>
            </a:r>
            <a:r>
              <a:rPr lang="en-US" sz="2000" dirty="0"/>
              <a:t>asked to “Stand like a Boxer,” his left side would sag and appear lackluster, while his right side would behave appropriately. Because his brain had, literally, been split into two separate pieces, his left and right sides were often behaving like two separate people. </a:t>
            </a:r>
            <a:endParaRPr lang="en-US" sz="2000" dirty="0" smtClean="0"/>
          </a:p>
          <a:p>
            <a:endParaRPr lang="en-US" sz="2000" dirty="0" smtClean="0"/>
          </a:p>
          <a:p>
            <a:r>
              <a:rPr lang="en-US" sz="2000" dirty="0" smtClean="0"/>
              <a:t>He </a:t>
            </a:r>
            <a:r>
              <a:rPr lang="en-US" sz="2000" dirty="0"/>
              <a:t>complained that his left hand would turn off television shows that he was enjoying, that his left leg would not always walk in the intended direction, and that his left arm would occasionally begin to fight with the right side of his body. </a:t>
            </a:r>
            <a:r>
              <a:rPr lang="en-US" sz="2000" dirty="0" smtClean="0"/>
              <a:t>It </a:t>
            </a:r>
            <a:r>
              <a:rPr lang="en-US" sz="2000" dirty="0"/>
              <a:t>is clear from Peter’s case that the brain works best when it is capable of functioning as a single, cohesive unit, as opposed to multiple ones.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924944"/>
            <a:ext cx="8229600" cy="1143000"/>
          </a:xfrm>
        </p:spPr>
        <p:txBody>
          <a:bodyPr>
            <a:normAutofit fontScale="90000"/>
          </a:bodyPr>
          <a:lstStyle/>
          <a:p>
            <a:r>
              <a:rPr lang="en-US" dirty="0" smtClean="0">
                <a:hlinkClick r:id="rId2"/>
              </a:rPr>
              <a:t>http://www.resourcd.com/@psychexchange/video/show/504</a:t>
            </a:r>
            <a:r>
              <a:rPr lang="en-US" dirty="0" smtClean="0"/>
              <a:t> </a:t>
            </a:r>
            <a:endParaRPr lang="en-US" dirty="0"/>
          </a:p>
        </p:txBody>
      </p:sp>
      <p:sp>
        <p:nvSpPr>
          <p:cNvPr id="4" name="TextBox 3"/>
          <p:cNvSpPr txBox="1"/>
          <p:nvPr/>
        </p:nvSpPr>
        <p:spPr>
          <a:xfrm>
            <a:off x="1691680" y="1268760"/>
            <a:ext cx="5616624" cy="769441"/>
          </a:xfrm>
          <a:prstGeom prst="rect">
            <a:avLst/>
          </a:prstGeom>
          <a:noFill/>
        </p:spPr>
        <p:txBody>
          <a:bodyPr wrap="square" rtlCol="0">
            <a:spAutoFit/>
          </a:bodyPr>
          <a:lstStyle/>
          <a:p>
            <a:pPr algn="ctr"/>
            <a:r>
              <a:rPr lang="es-ES_tradnl" sz="4400" b="1" dirty="0" err="1" smtClean="0"/>
              <a:t>Gazzaniga</a:t>
            </a:r>
            <a:r>
              <a:rPr lang="es-ES_tradnl" sz="4400" b="1" dirty="0" smtClean="0"/>
              <a:t> and “Jo”</a:t>
            </a:r>
            <a:endParaRPr lang="en-US" sz="44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err="1" smtClean="0"/>
              <a:t>Prosopagnosia</a:t>
            </a:r>
            <a:endParaRPr lang="en-US" dirty="0"/>
          </a:p>
        </p:txBody>
      </p:sp>
      <p:sp>
        <p:nvSpPr>
          <p:cNvPr id="3" name="Content Placeholder 2"/>
          <p:cNvSpPr>
            <a:spLocks noGrp="1"/>
          </p:cNvSpPr>
          <p:nvPr>
            <p:ph idx="1"/>
          </p:nvPr>
        </p:nvSpPr>
        <p:spPr/>
        <p:txBody>
          <a:bodyPr/>
          <a:lstStyle/>
          <a:p>
            <a:pPr>
              <a:buNone/>
            </a:pPr>
            <a:endParaRPr lang="es-ES_tradnl" dirty="0" smtClean="0"/>
          </a:p>
          <a:p>
            <a:pPr>
              <a:buNone/>
            </a:pPr>
            <a:endParaRPr lang="en-US" dirty="0"/>
          </a:p>
        </p:txBody>
      </p:sp>
      <p:pic>
        <p:nvPicPr>
          <p:cNvPr id="20482" name="Picture 2"/>
          <p:cNvPicPr>
            <a:picLocks noChangeAspect="1" noChangeArrowheads="1"/>
          </p:cNvPicPr>
          <p:nvPr/>
        </p:nvPicPr>
        <p:blipFill>
          <a:blip r:embed="rId2" cstate="print"/>
          <a:srcRect/>
          <a:stretch>
            <a:fillRect/>
          </a:stretch>
        </p:blipFill>
        <p:spPr bwMode="auto">
          <a:xfrm>
            <a:off x="2339752" y="1412776"/>
            <a:ext cx="4110955" cy="49232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548680"/>
            <a:ext cx="8280920" cy="6740307"/>
          </a:xfrm>
          <a:prstGeom prst="rect">
            <a:avLst/>
          </a:prstGeom>
          <a:noFill/>
        </p:spPr>
        <p:txBody>
          <a:bodyPr wrap="square" rtlCol="0">
            <a:spAutoFit/>
          </a:bodyPr>
          <a:lstStyle/>
          <a:p>
            <a:r>
              <a:rPr lang="en-US" sz="2400" dirty="0" smtClean="0"/>
              <a:t>This is exactly the life R.P. experiences everyday. R.P. suffers from </a:t>
            </a:r>
            <a:r>
              <a:rPr lang="en-US" sz="2400" dirty="0" err="1" smtClean="0"/>
              <a:t>prosopagnosia</a:t>
            </a:r>
            <a:r>
              <a:rPr lang="en-US" sz="2400" dirty="0" smtClean="0"/>
              <a:t>, which is an inability to recognize faces. In fact, </a:t>
            </a:r>
            <a:r>
              <a:rPr lang="en-US" sz="2400" dirty="0" err="1" smtClean="0"/>
              <a:t>prosopagnosia</a:t>
            </a:r>
            <a:r>
              <a:rPr lang="en-US" sz="2400" dirty="0" smtClean="0"/>
              <a:t> is only one of many visual </a:t>
            </a:r>
            <a:r>
              <a:rPr lang="en-US" sz="2400" dirty="0" err="1" smtClean="0"/>
              <a:t>agnosias</a:t>
            </a:r>
            <a:r>
              <a:rPr lang="en-US" sz="2400" dirty="0" smtClean="0"/>
              <a:t> (an </a:t>
            </a:r>
            <a:r>
              <a:rPr lang="en-US" sz="2400" dirty="0" err="1" smtClean="0"/>
              <a:t>agnosia</a:t>
            </a:r>
            <a:r>
              <a:rPr lang="en-US" sz="2400" dirty="0" smtClean="0"/>
              <a:t> is a failure of recognition). Other visual </a:t>
            </a:r>
            <a:r>
              <a:rPr lang="en-US" sz="2400" dirty="0" err="1" smtClean="0"/>
              <a:t>agnosias</a:t>
            </a:r>
            <a:r>
              <a:rPr lang="en-US" sz="2400" dirty="0" smtClean="0"/>
              <a:t> include: movement </a:t>
            </a:r>
            <a:r>
              <a:rPr lang="en-US" sz="2400" dirty="0" err="1" smtClean="0"/>
              <a:t>agnosia</a:t>
            </a:r>
            <a:r>
              <a:rPr lang="en-US" sz="2400" dirty="0" smtClean="0"/>
              <a:t>, object </a:t>
            </a:r>
            <a:r>
              <a:rPr lang="en-US" sz="2400" dirty="0" err="1" smtClean="0"/>
              <a:t>agnosia</a:t>
            </a:r>
            <a:r>
              <a:rPr lang="en-US" sz="2400" dirty="0" smtClean="0"/>
              <a:t> and color </a:t>
            </a:r>
            <a:r>
              <a:rPr lang="en-US" sz="2400" dirty="0" err="1" smtClean="0"/>
              <a:t>agnosia</a:t>
            </a:r>
            <a:r>
              <a:rPr lang="en-US" sz="2400" dirty="0" smtClean="0"/>
              <a:t>.</a:t>
            </a:r>
          </a:p>
          <a:p>
            <a:endParaRPr lang="es-ES_tradnl" sz="2400" dirty="0"/>
          </a:p>
          <a:p>
            <a:r>
              <a:rPr lang="en-US" sz="2400" dirty="0"/>
              <a:t>R.P. can usually recognize a face is a face, but generally cannot tell exactly whose face it is. R.P. does not report any other recognition problems, and like D.B. in the previous entry, has superb vision. </a:t>
            </a:r>
            <a:r>
              <a:rPr lang="en-US" sz="2400" dirty="0" err="1"/>
              <a:t>Prosopagnosics</a:t>
            </a:r>
            <a:r>
              <a:rPr lang="en-US" sz="2400" dirty="0"/>
              <a:t> often report seeing a jumble of individual facial parts that are not bound, or fused, into an easily recognizable whole. In some extreme cases, they cannot even recognize themselves. </a:t>
            </a:r>
            <a:r>
              <a:rPr lang="en-US" sz="2400" dirty="0" err="1"/>
              <a:t>Prosopagnosia</a:t>
            </a:r>
            <a:r>
              <a:rPr lang="en-US" sz="2400" dirty="0"/>
              <a:t> is associated with damage to the boundary between the brain’s occipital and temporal lobes, a region better known as the </a:t>
            </a:r>
            <a:r>
              <a:rPr lang="en-US" sz="2400" dirty="0" err="1"/>
              <a:t>fusiform</a:t>
            </a:r>
            <a:r>
              <a:rPr lang="en-US" sz="2400" dirty="0"/>
              <a:t> face area.</a:t>
            </a:r>
            <a:endParaRPr lang="en-US" sz="2400" dirty="0" smtClean="0"/>
          </a:p>
          <a:p>
            <a:endParaRPr lang="es-ES_tradnl" dirty="0"/>
          </a:p>
          <a:p>
            <a:endParaRPr lang="es-ES_tradnl"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344816" cy="1354162"/>
          </a:xfrm>
        </p:spPr>
        <p:txBody>
          <a:bodyPr>
            <a:normAutofit fontScale="90000"/>
          </a:bodyPr>
          <a:lstStyle/>
          <a:p>
            <a:r>
              <a:rPr lang="es-ES_tradnl" dirty="0" err="1" smtClean="0"/>
              <a:t>The</a:t>
            </a:r>
            <a:r>
              <a:rPr lang="es-ES_tradnl" dirty="0" smtClean="0"/>
              <a:t> </a:t>
            </a:r>
            <a:r>
              <a:rPr lang="es-ES_tradnl" dirty="0" err="1" smtClean="0"/>
              <a:t>woman</a:t>
            </a:r>
            <a:r>
              <a:rPr lang="es-ES_tradnl" dirty="0" smtClean="0"/>
              <a:t> </a:t>
            </a:r>
            <a:r>
              <a:rPr lang="es-ES_tradnl" dirty="0" err="1" smtClean="0"/>
              <a:t>who</a:t>
            </a:r>
            <a:r>
              <a:rPr lang="es-ES_tradnl" dirty="0" smtClean="0"/>
              <a:t> </a:t>
            </a:r>
            <a:r>
              <a:rPr lang="es-ES_tradnl" dirty="0" err="1" smtClean="0"/>
              <a:t>read</a:t>
            </a:r>
            <a:r>
              <a:rPr lang="es-ES_tradnl" dirty="0" smtClean="0"/>
              <a:t> </a:t>
            </a:r>
            <a:r>
              <a:rPr lang="es-ES_tradnl" dirty="0" err="1" smtClean="0"/>
              <a:t>with</a:t>
            </a:r>
            <a:r>
              <a:rPr lang="es-ES_tradnl" dirty="0" smtClean="0"/>
              <a:t> </a:t>
            </a:r>
            <a:r>
              <a:rPr lang="es-ES_tradnl" dirty="0" err="1" smtClean="0"/>
              <a:t>her</a:t>
            </a:r>
            <a:r>
              <a:rPr lang="es-ES_tradnl" dirty="0" smtClean="0"/>
              <a:t> </a:t>
            </a:r>
            <a:r>
              <a:rPr lang="es-ES_tradnl" dirty="0" err="1" smtClean="0"/>
              <a:t>right</a:t>
            </a:r>
            <a:r>
              <a:rPr lang="es-ES_tradnl" dirty="0" smtClean="0"/>
              <a:t> </a:t>
            </a:r>
            <a:r>
              <a:rPr lang="es-ES_tradnl" dirty="0" err="1" smtClean="0"/>
              <a:t>brain</a:t>
            </a:r>
            <a:endParaRPr lang="en-US" dirty="0"/>
          </a:p>
        </p:txBody>
      </p:sp>
      <p:pic>
        <p:nvPicPr>
          <p:cNvPr id="21506" name="Picture 2"/>
          <p:cNvPicPr>
            <a:picLocks noGrp="1" noChangeAspect="1" noChangeArrowheads="1"/>
          </p:cNvPicPr>
          <p:nvPr>
            <p:ph idx="1"/>
          </p:nvPr>
        </p:nvPicPr>
        <p:blipFill>
          <a:blip r:embed="rId2" cstate="print"/>
          <a:srcRect/>
          <a:stretch>
            <a:fillRect/>
          </a:stretch>
        </p:blipFill>
        <p:spPr bwMode="auto">
          <a:xfrm>
            <a:off x="1952952" y="2120324"/>
            <a:ext cx="5238096" cy="348571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404664"/>
            <a:ext cx="8064896" cy="6463308"/>
          </a:xfrm>
          <a:prstGeom prst="rect">
            <a:avLst/>
          </a:prstGeom>
          <a:noFill/>
        </p:spPr>
        <p:txBody>
          <a:bodyPr wrap="square" rtlCol="0">
            <a:spAutoFit/>
          </a:bodyPr>
          <a:lstStyle/>
          <a:p>
            <a:r>
              <a:rPr lang="en-US" dirty="0" smtClean="0"/>
              <a:t>Before </a:t>
            </a:r>
            <a:r>
              <a:rPr lang="en-US" dirty="0"/>
              <a:t>contracting her illness, N.I. was a perfectly normal girl. Unfortunately, at the age of 13, she began to experience convulsions, along with deteriorated speech and motor abilities. CT scans revealed ischemic (lack of blood flow) brain damage to her left hemisphere. N.I. was still experiencing symptoms two years after the onset of her illness, and her right limbs had become paralyzed. In an attempt to relieve these symptoms, a total left </a:t>
            </a:r>
            <a:r>
              <a:rPr lang="en-US" dirty="0" err="1"/>
              <a:t>hemispherectomy</a:t>
            </a:r>
            <a:r>
              <a:rPr lang="en-US" dirty="0"/>
              <a:t> (removal of a hemisphere in the brain) was performed. </a:t>
            </a:r>
            <a:endParaRPr lang="en-US" dirty="0" smtClean="0"/>
          </a:p>
          <a:p>
            <a:endParaRPr lang="es-ES_tradnl" dirty="0"/>
          </a:p>
          <a:p>
            <a:r>
              <a:rPr lang="en-US" dirty="0"/>
              <a:t>Post surgery, N.I. was able to recognize letters, but was totally incapable of translating them into sounds. She could read concrete familiar words (</a:t>
            </a:r>
            <a:r>
              <a:rPr lang="en-US" dirty="0" err="1"/>
              <a:t>ie</a:t>
            </a:r>
            <a:r>
              <a:rPr lang="en-US" dirty="0"/>
              <a:t>: fan), but could not pronounce even simple nonsense words (</a:t>
            </a:r>
            <a:r>
              <a:rPr lang="en-US" dirty="0" err="1"/>
              <a:t>ie</a:t>
            </a:r>
            <a:r>
              <a:rPr lang="en-US" dirty="0"/>
              <a:t>: </a:t>
            </a:r>
            <a:r>
              <a:rPr lang="en-US" dirty="0" err="1"/>
              <a:t>neg</a:t>
            </a:r>
            <a:r>
              <a:rPr lang="en-US" dirty="0"/>
              <a:t>). Her reading errors indicate that she reads on the basis of meaning and appearance of words rather than by translating the individual letters into sounds. </a:t>
            </a:r>
            <a:endParaRPr lang="en-US" dirty="0" smtClean="0"/>
          </a:p>
          <a:p>
            <a:endParaRPr lang="en-US" dirty="0"/>
          </a:p>
          <a:p>
            <a:r>
              <a:rPr lang="en-US" dirty="0" smtClean="0"/>
              <a:t>For </a:t>
            </a:r>
            <a:r>
              <a:rPr lang="en-US" dirty="0"/>
              <a:t>instance, when shown the word “fruit” she would respond by saying: “juice.” Her responses are similar to people with a disorder known as ‘deep dyslexia’, which is an inability to apply rules of pronunciation while reading. </a:t>
            </a:r>
            <a:endParaRPr lang="en-US" dirty="0" smtClean="0"/>
          </a:p>
          <a:p>
            <a:endParaRPr lang="en-US" dirty="0"/>
          </a:p>
          <a:p>
            <a:r>
              <a:rPr lang="en-US" dirty="0" smtClean="0"/>
              <a:t>Deep </a:t>
            </a:r>
            <a:r>
              <a:rPr lang="en-US" dirty="0"/>
              <a:t>dyslexics can still pronounce familiar words based on their specific memories of them, but similar to N.I., they cannot pronounce nonsensical words, or words they are unfamiliar with.</a:t>
            </a:r>
            <a:endParaRPr lang="en-US" dirty="0" smtClean="0"/>
          </a:p>
          <a:p>
            <a:endParaRPr lang="es-ES_tradnl" dirty="0"/>
          </a:p>
          <a:p>
            <a:endParaRPr lang="es-ES_tradnl"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err="1" smtClean="0"/>
              <a:t>Neglect</a:t>
            </a:r>
            <a:endParaRPr lang="en-US" dirty="0"/>
          </a:p>
        </p:txBody>
      </p:sp>
      <p:sp>
        <p:nvSpPr>
          <p:cNvPr id="3" name="Content Placeholder 2"/>
          <p:cNvSpPr>
            <a:spLocks noGrp="1"/>
          </p:cNvSpPr>
          <p:nvPr>
            <p:ph idx="1"/>
          </p:nvPr>
        </p:nvSpPr>
        <p:spPr/>
        <p:txBody>
          <a:bodyPr>
            <a:normAutofit/>
          </a:bodyPr>
          <a:lstStyle/>
          <a:p>
            <a:pPr>
              <a:buNone/>
            </a:pPr>
            <a:r>
              <a:rPr lang="en-US" sz="2000" dirty="0" smtClean="0"/>
              <a:t>	After </a:t>
            </a:r>
            <a:r>
              <a:rPr lang="en-US" sz="2000" dirty="0"/>
              <a:t>her stroke, Mrs. S. had been unable to recognize or respond to things on her left (this would include both external objects, and parts of her own body). For example, she often put makeup on the right side of her face but not her left. Mrs. S was suffering from </a:t>
            </a:r>
            <a:r>
              <a:rPr lang="en-US" sz="2000" dirty="0" err="1"/>
              <a:t>contralateral</a:t>
            </a:r>
            <a:r>
              <a:rPr lang="en-US" sz="2000" dirty="0"/>
              <a:t> neglect, which is a disturbance of one’s ability to respond to stimuli on the side of the body opposite (</a:t>
            </a:r>
            <a:r>
              <a:rPr lang="en-US" sz="2000" dirty="0" err="1"/>
              <a:t>contralateral</a:t>
            </a:r>
            <a:r>
              <a:rPr lang="en-US" sz="2000" dirty="0"/>
              <a:t>) to the site of brain damage. In the case of Mrs. S, her stroke had damaged her brain’s right posterior parietal lobe and, thus, she was plagued by left-side </a:t>
            </a:r>
            <a:r>
              <a:rPr lang="en-US" sz="2000" dirty="0" err="1"/>
              <a:t>contralateral</a:t>
            </a:r>
            <a:r>
              <a:rPr lang="en-US" sz="2000" dirty="0"/>
              <a:t> neglect.</a:t>
            </a:r>
          </a:p>
        </p:txBody>
      </p:sp>
      <p:pic>
        <p:nvPicPr>
          <p:cNvPr id="27649" name="Picture 1"/>
          <p:cNvPicPr>
            <a:picLocks noChangeAspect="1" noChangeArrowheads="1"/>
          </p:cNvPicPr>
          <p:nvPr/>
        </p:nvPicPr>
        <p:blipFill>
          <a:blip r:embed="rId2" cstate="print"/>
          <a:srcRect/>
          <a:stretch>
            <a:fillRect/>
          </a:stretch>
        </p:blipFill>
        <p:spPr bwMode="auto">
          <a:xfrm>
            <a:off x="1907704" y="4293096"/>
            <a:ext cx="5472608" cy="1978853"/>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2" cstate="print"/>
          <a:srcRect/>
          <a:stretch>
            <a:fillRect/>
          </a:stretch>
        </p:blipFill>
        <p:spPr bwMode="auto">
          <a:xfrm>
            <a:off x="6156176" y="4455546"/>
            <a:ext cx="2592288" cy="1949400"/>
          </a:xfrm>
          <a:prstGeom prst="rect">
            <a:avLst/>
          </a:prstGeom>
          <a:noFill/>
          <a:ln w="9525">
            <a:noFill/>
            <a:miter lim="800000"/>
            <a:headEnd/>
            <a:tailEnd/>
          </a:ln>
        </p:spPr>
      </p:pic>
      <p:sp>
        <p:nvSpPr>
          <p:cNvPr id="3" name="Content Placeholder 2"/>
          <p:cNvSpPr>
            <a:spLocks noGrp="1"/>
          </p:cNvSpPr>
          <p:nvPr>
            <p:ph idx="1"/>
          </p:nvPr>
        </p:nvSpPr>
        <p:spPr>
          <a:xfrm>
            <a:off x="323528" y="476672"/>
            <a:ext cx="8363272" cy="5904656"/>
          </a:xfrm>
        </p:spPr>
        <p:txBody>
          <a:bodyPr>
            <a:noAutofit/>
          </a:bodyPr>
          <a:lstStyle/>
          <a:p>
            <a:r>
              <a:rPr lang="en-US" sz="2200" dirty="0"/>
              <a:t>This disability, as one might imagine, created many problems for her. One particularly troublesome problem was that she had difficulty getting enough to eat. When a plate full of food was placed in front of her, she could only see the food on the right side of the plate and, therefore, only ate that much, despite being very hungry. </a:t>
            </a:r>
            <a:endParaRPr lang="en-US" sz="2200" dirty="0" smtClean="0"/>
          </a:p>
          <a:p>
            <a:endParaRPr lang="en-US" sz="800" dirty="0"/>
          </a:p>
          <a:p>
            <a:r>
              <a:rPr lang="en-US" sz="2200" dirty="0" smtClean="0"/>
              <a:t>Over </a:t>
            </a:r>
            <a:r>
              <a:rPr lang="en-US" sz="2200" dirty="0"/>
              <a:t>time, Mrs. S. developed a clever way of getting more food if she was still hungry. While in a wheelchair, she would turn it around to the right in a full circle and stop when the remaining half of her meal would become visible. She would eat that, then turn once more until the remaining half of the previous portion came into view, and again, eat that. She would repeat this process until she was content or the plate became emptied, whichever came first.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t>HM</a:t>
            </a:r>
            <a:endParaRPr lang="en-US" dirty="0"/>
          </a:p>
        </p:txBody>
      </p:sp>
      <p:pic>
        <p:nvPicPr>
          <p:cNvPr id="23554" name="Picture 2"/>
          <p:cNvPicPr>
            <a:picLocks noChangeAspect="1" noChangeArrowheads="1"/>
          </p:cNvPicPr>
          <p:nvPr/>
        </p:nvPicPr>
        <p:blipFill>
          <a:blip r:embed="rId2" cstate="print"/>
          <a:srcRect/>
          <a:stretch>
            <a:fillRect/>
          </a:stretch>
        </p:blipFill>
        <p:spPr bwMode="auto">
          <a:xfrm>
            <a:off x="2699792" y="1988840"/>
            <a:ext cx="2962275" cy="3810000"/>
          </a:xfrm>
          <a:prstGeom prst="rect">
            <a:avLst/>
          </a:prstGeom>
          <a:noFill/>
          <a:ln w="9525">
            <a:noFill/>
            <a:miter lim="800000"/>
            <a:headEnd/>
            <a:tailEnd/>
          </a:ln>
        </p:spPr>
      </p:pic>
      <p:sp>
        <p:nvSpPr>
          <p:cNvPr id="5" name="TextBox 4"/>
          <p:cNvSpPr txBox="1"/>
          <p:nvPr/>
        </p:nvSpPr>
        <p:spPr>
          <a:xfrm>
            <a:off x="395536" y="1988840"/>
            <a:ext cx="2304256" cy="2862322"/>
          </a:xfrm>
          <a:prstGeom prst="rect">
            <a:avLst/>
          </a:prstGeom>
          <a:noFill/>
        </p:spPr>
        <p:txBody>
          <a:bodyPr wrap="square" rtlCol="0">
            <a:spAutoFit/>
          </a:bodyPr>
          <a:lstStyle/>
          <a:p>
            <a:r>
              <a:rPr lang="en-US" dirty="0"/>
              <a:t>The case of H.M. (Henry </a:t>
            </a:r>
            <a:r>
              <a:rPr lang="en-US" dirty="0" err="1"/>
              <a:t>Molaison</a:t>
            </a:r>
            <a:r>
              <a:rPr lang="en-US" dirty="0"/>
              <a:t>) is probably the most well known case on this list. Amidst all of its sadness, it has helped many scientists to advance the study of the nature of human memory. </a:t>
            </a:r>
          </a:p>
        </p:txBody>
      </p:sp>
      <p:sp>
        <p:nvSpPr>
          <p:cNvPr id="6" name="TextBox 5"/>
          <p:cNvSpPr txBox="1"/>
          <p:nvPr/>
        </p:nvSpPr>
        <p:spPr>
          <a:xfrm>
            <a:off x="6300192" y="1988840"/>
            <a:ext cx="2520280" cy="3416320"/>
          </a:xfrm>
          <a:prstGeom prst="rect">
            <a:avLst/>
          </a:prstGeom>
          <a:noFill/>
        </p:spPr>
        <p:txBody>
          <a:bodyPr wrap="square" rtlCol="0">
            <a:spAutoFit/>
          </a:bodyPr>
          <a:lstStyle/>
          <a:p>
            <a:r>
              <a:rPr lang="en-US" dirty="0"/>
              <a:t>Be that as it may, H.M. was the last patient to receive a bilateral medial temporal </a:t>
            </a:r>
            <a:r>
              <a:rPr lang="en-US" dirty="0" err="1" smtClean="0"/>
              <a:t>lobectomy</a:t>
            </a:r>
            <a:r>
              <a:rPr lang="en-US" dirty="0" smtClean="0"/>
              <a:t> for epilepsy; </a:t>
            </a:r>
            <a:r>
              <a:rPr lang="en-US" dirty="0"/>
              <a:t>this was because the procedure had been responsible for producing profound amnesic effects. After his surgery, H.M. developed severe </a:t>
            </a:r>
            <a:r>
              <a:rPr lang="en-US" dirty="0" err="1"/>
              <a:t>anterograde</a:t>
            </a:r>
            <a:r>
              <a:rPr lang="en-US" dirty="0"/>
              <a:t> amnesia.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20688"/>
            <a:ext cx="8686800" cy="5505475"/>
          </a:xfrm>
        </p:spPr>
        <p:txBody>
          <a:bodyPr>
            <a:normAutofit fontScale="85000" lnSpcReduction="20000"/>
          </a:bodyPr>
          <a:lstStyle/>
          <a:p>
            <a:pPr>
              <a:buNone/>
            </a:pPr>
            <a:r>
              <a:rPr lang="en-US" sz="2400" dirty="0" smtClean="0"/>
              <a:t>      </a:t>
            </a:r>
            <a:r>
              <a:rPr lang="en-US" sz="2400" dirty="0" err="1" smtClean="0"/>
              <a:t>Anterograde</a:t>
            </a:r>
            <a:r>
              <a:rPr lang="en-US" sz="2400" dirty="0" smtClean="0"/>
              <a:t> </a:t>
            </a:r>
            <a:r>
              <a:rPr lang="en-US" sz="2400" dirty="0"/>
              <a:t>amnesia is a form of amnesia that impairs one’s memory for any event after the onset of brain damage (in contrast to retrograde amnesia, which impairs one’s memory for any event before the occurrence of brain damage</a:t>
            </a:r>
            <a:r>
              <a:rPr lang="en-US" sz="2400" dirty="0" smtClean="0"/>
              <a:t>).</a:t>
            </a:r>
          </a:p>
          <a:p>
            <a:pPr>
              <a:buNone/>
            </a:pPr>
            <a:endParaRPr lang="es-ES_tradnl" sz="2400" dirty="0"/>
          </a:p>
          <a:p>
            <a:pPr algn="just">
              <a:buNone/>
            </a:pPr>
            <a:r>
              <a:rPr lang="en-US" sz="2400" dirty="0" smtClean="0"/>
              <a:t>       It </a:t>
            </a:r>
            <a:r>
              <a:rPr lang="en-US" sz="2400" dirty="0"/>
              <a:t>turns out that H.M.’s general intelligence was not affected by the surgery (he scored above average on standardized intelligence tests). Much like his intellect, his memory for events predating the surgery was largely intact. In addition, H.M.’s short-term </a:t>
            </a:r>
            <a:r>
              <a:rPr lang="en-US" sz="2400" dirty="0" err="1"/>
              <a:t>anterograde</a:t>
            </a:r>
            <a:r>
              <a:rPr lang="en-US" sz="2400" dirty="0"/>
              <a:t> memory had also remained normal (</a:t>
            </a:r>
            <a:r>
              <a:rPr lang="en-US" sz="2400" dirty="0" err="1"/>
              <a:t>ie</a:t>
            </a:r>
            <a:r>
              <a:rPr lang="en-US" sz="2400" dirty="0"/>
              <a:t>: if given a list of 6 digits and asked to repeat them, he would do so without difficulty). </a:t>
            </a:r>
            <a:endParaRPr lang="en-US" sz="2400" dirty="0" smtClean="0"/>
          </a:p>
          <a:p>
            <a:pPr algn="just">
              <a:buNone/>
            </a:pPr>
            <a:endParaRPr lang="en-US" sz="2400" dirty="0"/>
          </a:p>
          <a:p>
            <a:pPr algn="just">
              <a:buNone/>
            </a:pPr>
            <a:r>
              <a:rPr lang="en-US" sz="2400" dirty="0" smtClean="0"/>
              <a:t>      Sadly</a:t>
            </a:r>
            <a:r>
              <a:rPr lang="en-US" sz="2400" dirty="0"/>
              <a:t>, however, H.M. had an almost total inability to form new long-term memories. Once he stopped thinking about an experience, it would be lost forever. H.M. could not recognize those who he had met after his surgery, and would require a reintroduction as though he had never seen them before. He spent most of his day doing crossword puzzles in the nursing home he was a resident of. His progress on a crossword puzzle was never lost because it was written down. H.M. was a prisoner in his own mind, suspended in time, for the rest of his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26170"/>
          </a:xfrm>
        </p:spPr>
        <p:txBody>
          <a:bodyPr>
            <a:normAutofit fontScale="90000"/>
          </a:bodyPr>
          <a:lstStyle/>
          <a:p>
            <a:r>
              <a:rPr lang="en-US" b="1" dirty="0" smtClean="0"/>
              <a:t>The Pinocchio experiment with </a:t>
            </a:r>
            <a:br>
              <a:rPr lang="en-US" b="1" dirty="0" smtClean="0"/>
            </a:br>
            <a:r>
              <a:rPr lang="en-US" b="1" dirty="0" smtClean="0"/>
              <a:t>body image</a:t>
            </a:r>
            <a:endParaRPr lang="en-US" dirty="0"/>
          </a:p>
        </p:txBody>
      </p:sp>
      <p:sp>
        <p:nvSpPr>
          <p:cNvPr id="13" name="Content Placeholder 12"/>
          <p:cNvSpPr>
            <a:spLocks noGrp="1"/>
          </p:cNvSpPr>
          <p:nvPr>
            <p:ph idx="1"/>
          </p:nvPr>
        </p:nvSpPr>
        <p:spPr>
          <a:xfrm>
            <a:off x="467544" y="2132856"/>
            <a:ext cx="8229600" cy="4525963"/>
          </a:xfrm>
        </p:spPr>
        <p:txBody>
          <a:bodyPr>
            <a:normAutofit fontScale="77500" lnSpcReduction="20000"/>
          </a:bodyPr>
          <a:lstStyle/>
          <a:p>
            <a:r>
              <a:rPr lang="en-US" dirty="0" smtClean="0"/>
              <a:t>Find </a:t>
            </a:r>
            <a:r>
              <a:rPr lang="en-US" dirty="0"/>
              <a:t>2 willing (and good) friends</a:t>
            </a:r>
          </a:p>
          <a:p>
            <a:r>
              <a:rPr lang="en-US" dirty="0"/>
              <a:t>Sit on a chair blind-folded, and ask your friend (let’s call her Sam) to sit on a chair in front of you, with her back to you.</a:t>
            </a:r>
          </a:p>
          <a:p>
            <a:r>
              <a:rPr lang="en-US" dirty="0"/>
              <a:t>Ask your other friend to take your right hand and put it on Sam’s nose</a:t>
            </a:r>
          </a:p>
          <a:p>
            <a:r>
              <a:rPr lang="en-US" dirty="0"/>
              <a:t>Tap and stroke her nose in a gentle random manner, making exactly identical movements with your other hand, on your own nose.</a:t>
            </a:r>
          </a:p>
          <a:p>
            <a:r>
              <a:rPr lang="en-US" dirty="0"/>
              <a:t>Continue this for 60 seconds.</a:t>
            </a:r>
          </a:p>
          <a:p>
            <a:r>
              <a:rPr lang="en-US" dirty="0"/>
              <a:t>About 50% of people will have the extremely odd sensation that their nose is 3 feet long, or somehow their nose is elsewhere!</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b="1" dirty="0" err="1" smtClean="0"/>
              <a:t>Phantom</a:t>
            </a:r>
            <a:r>
              <a:rPr lang="es-ES_tradnl" b="1" dirty="0" smtClean="0"/>
              <a:t> </a:t>
            </a:r>
            <a:r>
              <a:rPr lang="es-ES_tradnl" b="1" dirty="0" err="1" smtClean="0"/>
              <a:t>Limbs</a:t>
            </a:r>
            <a:endParaRPr lang="en-US" b="1" dirty="0"/>
          </a:p>
        </p:txBody>
      </p:sp>
      <p:sp>
        <p:nvSpPr>
          <p:cNvPr id="3" name="Content Placeholder 2"/>
          <p:cNvSpPr>
            <a:spLocks noGrp="1"/>
          </p:cNvSpPr>
          <p:nvPr>
            <p:ph idx="1"/>
          </p:nvPr>
        </p:nvSpPr>
        <p:spPr/>
        <p:txBody>
          <a:bodyPr>
            <a:normAutofit lnSpcReduction="10000"/>
          </a:bodyPr>
          <a:lstStyle/>
          <a:p>
            <a:r>
              <a:rPr lang="en-US" dirty="0"/>
              <a:t>Following amputation or paralysis of an arm or leg, most people still have a perception of their missing limb, and receive sensations from it.</a:t>
            </a:r>
          </a:p>
          <a:p>
            <a:endParaRPr lang="en-US" dirty="0"/>
          </a:p>
          <a:p>
            <a:r>
              <a:rPr lang="en-US" dirty="0"/>
              <a:t>For some people the phantom limb cannot move, for others it gesticulates when they talk and moves as before - even though the person knows the limb is missing or </a:t>
            </a:r>
            <a:r>
              <a:rPr lang="en-US" dirty="0" err="1"/>
              <a:t>paralysed</a:t>
            </a:r>
            <a:r>
              <a:rPr lang="en-US" dirty="0"/>
              <a:t>.</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b="1" dirty="0" err="1" smtClean="0"/>
              <a:t>Phantom</a:t>
            </a:r>
            <a:r>
              <a:rPr lang="es-ES_tradnl" b="1" dirty="0" smtClean="0"/>
              <a:t> </a:t>
            </a:r>
            <a:r>
              <a:rPr lang="es-ES_tradnl" b="1" dirty="0" err="1" smtClean="0"/>
              <a:t>Limbs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a:t>About 80% of people with phantom limbs, feel excruciating pain from their missing limb, describing it as burning, aching, or 'as if my missing hand is being crushed in a vice’.</a:t>
            </a:r>
          </a:p>
          <a:p>
            <a:endParaRPr lang="en-US" dirty="0"/>
          </a:p>
          <a:p>
            <a:r>
              <a:rPr lang="en-US" dirty="0"/>
              <a:t>There is nothing phantom or imagined about the pain coming from a limb that is no longer there. The sensation is generated by the brain and as such is no different from pain elsewhere in the body.</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16832"/>
            <a:ext cx="8229600" cy="4525963"/>
          </a:xfrm>
        </p:spPr>
        <p:txBody>
          <a:bodyPr>
            <a:normAutofit fontScale="55000" lnSpcReduction="20000"/>
          </a:bodyPr>
          <a:lstStyle/>
          <a:p>
            <a:r>
              <a:rPr lang="en-US" dirty="0" err="1" smtClean="0"/>
              <a:t>Ramachandran</a:t>
            </a:r>
            <a:r>
              <a:rPr lang="en-US" dirty="0" smtClean="0"/>
              <a:t> </a:t>
            </a:r>
            <a:r>
              <a:rPr lang="en-US" dirty="0"/>
              <a:t>wanted to test the idea that visual feedback could change the way the cortex operated, and reduce pain from phantom limbs.</a:t>
            </a:r>
          </a:p>
          <a:p>
            <a:endParaRPr lang="en-US" dirty="0"/>
          </a:p>
          <a:p>
            <a:r>
              <a:rPr lang="en-US" dirty="0"/>
              <a:t>He propped a mirror on a table and asked a man with a painful </a:t>
            </a:r>
            <a:r>
              <a:rPr lang="en-US" dirty="0" err="1"/>
              <a:t>paralysed</a:t>
            </a:r>
            <a:r>
              <a:rPr lang="en-US" dirty="0"/>
              <a:t> arm to arrange himself so that when he looked in the mirror he saw the reflection of his good arm in the position of his </a:t>
            </a:r>
            <a:r>
              <a:rPr lang="en-US" dirty="0" err="1"/>
              <a:t>paralysed</a:t>
            </a:r>
            <a:r>
              <a:rPr lang="en-US" dirty="0"/>
              <a:t> arm.</a:t>
            </a:r>
          </a:p>
          <a:p>
            <a:endParaRPr lang="en-US" dirty="0" smtClean="0"/>
          </a:p>
          <a:p>
            <a:endParaRPr lang="en-US" dirty="0"/>
          </a:p>
          <a:p>
            <a:r>
              <a:rPr lang="en-US" dirty="0"/>
              <a:t>The idea was to trick his visual system into believing his </a:t>
            </a:r>
            <a:r>
              <a:rPr lang="en-US" dirty="0" err="1"/>
              <a:t>paralysed</a:t>
            </a:r>
            <a:r>
              <a:rPr lang="en-US" dirty="0"/>
              <a:t> arm was moving.</a:t>
            </a:r>
          </a:p>
          <a:p>
            <a:endParaRPr lang="en-US" dirty="0"/>
          </a:p>
          <a:p>
            <a:r>
              <a:rPr lang="en-US" dirty="0" smtClean="0"/>
              <a:t>When </a:t>
            </a:r>
            <a:r>
              <a:rPr lang="en-US" dirty="0"/>
              <a:t>the man watched the reflection of his good arm moving, he began to have the sensation that his </a:t>
            </a:r>
            <a:r>
              <a:rPr lang="en-US" dirty="0" err="1"/>
              <a:t>paralysed</a:t>
            </a:r>
            <a:r>
              <a:rPr lang="en-US" dirty="0"/>
              <a:t> arm was moving. That it had begun to obey his brains commands to move.</a:t>
            </a:r>
          </a:p>
          <a:p>
            <a:endParaRPr lang="en-US" dirty="0"/>
          </a:p>
          <a:p>
            <a:r>
              <a:rPr lang="en-US" dirty="0"/>
              <a:t>The man was able to take his arm out of its painful clenched position and reported a huge reduction in pain.</a:t>
            </a:r>
          </a:p>
          <a:p>
            <a:endParaRPr lang="en-US" dirty="0"/>
          </a:p>
        </p:txBody>
      </p:sp>
      <p:pic>
        <p:nvPicPr>
          <p:cNvPr id="31746" name="Picture 2"/>
          <p:cNvPicPr>
            <a:picLocks noChangeAspect="1" noChangeArrowheads="1"/>
          </p:cNvPicPr>
          <p:nvPr/>
        </p:nvPicPr>
        <p:blipFill>
          <a:blip r:embed="rId2" cstate="print"/>
          <a:srcRect/>
          <a:stretch>
            <a:fillRect/>
          </a:stretch>
        </p:blipFill>
        <p:spPr bwMode="auto">
          <a:xfrm>
            <a:off x="5796136" y="260648"/>
            <a:ext cx="1668388" cy="1459483"/>
          </a:xfrm>
          <a:prstGeom prst="rect">
            <a:avLst/>
          </a:prstGeom>
          <a:noFill/>
          <a:ln w="9525">
            <a:noFill/>
            <a:miter lim="800000"/>
            <a:headEnd/>
            <a:tailEnd/>
          </a:ln>
        </p:spPr>
      </p:pic>
      <p:sp>
        <p:nvSpPr>
          <p:cNvPr id="5" name="TextBox 4"/>
          <p:cNvSpPr txBox="1"/>
          <p:nvPr/>
        </p:nvSpPr>
        <p:spPr>
          <a:xfrm>
            <a:off x="683568" y="548680"/>
            <a:ext cx="5256584" cy="1077218"/>
          </a:xfrm>
          <a:prstGeom prst="rect">
            <a:avLst/>
          </a:prstGeom>
          <a:noFill/>
        </p:spPr>
        <p:txBody>
          <a:bodyPr wrap="square" rtlCol="0">
            <a:spAutoFit/>
          </a:bodyPr>
          <a:lstStyle/>
          <a:p>
            <a:r>
              <a:rPr lang="en-US" sz="3200" b="1" dirty="0" smtClean="0"/>
              <a:t>Using mirrors to relieve phantom pain</a:t>
            </a:r>
            <a:endParaRPr lang="en-US" sz="32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1412776"/>
            <a:ext cx="3960440" cy="3970318"/>
          </a:xfrm>
          <a:prstGeom prst="rect">
            <a:avLst/>
          </a:prstGeom>
          <a:noFill/>
        </p:spPr>
        <p:txBody>
          <a:bodyPr wrap="square" rtlCol="0">
            <a:spAutoFit/>
          </a:bodyPr>
          <a:lstStyle/>
          <a:p>
            <a:r>
              <a:rPr lang="en-US" dirty="0"/>
              <a:t>For the first five years of his life, doctors thought that </a:t>
            </a:r>
            <a:r>
              <a:rPr lang="en-US" dirty="0" err="1"/>
              <a:t>Lidell</a:t>
            </a:r>
            <a:r>
              <a:rPr lang="en-US" dirty="0"/>
              <a:t> Simpson was mentally retarded. Luckily, </a:t>
            </a:r>
            <a:r>
              <a:rPr lang="en-US" dirty="0" err="1"/>
              <a:t>Lidell’s</a:t>
            </a:r>
            <a:r>
              <a:rPr lang="en-US" dirty="0"/>
              <a:t> parents didn’t trust them. They didn’t send him to the nuthouse. Instead they had him fitted for a hearing aid that would blast sounds into </a:t>
            </a:r>
            <a:r>
              <a:rPr lang="en-US" dirty="0" err="1"/>
              <a:t>Lidell’s</a:t>
            </a:r>
            <a:r>
              <a:rPr lang="en-US" dirty="0"/>
              <a:t> tiny ears. </a:t>
            </a:r>
            <a:endParaRPr lang="en-US" dirty="0" smtClean="0"/>
          </a:p>
          <a:p>
            <a:endParaRPr lang="en-US" dirty="0"/>
          </a:p>
          <a:p>
            <a:r>
              <a:rPr lang="en-US" dirty="0" smtClean="0"/>
              <a:t>Together </a:t>
            </a:r>
            <a:r>
              <a:rPr lang="en-US" dirty="0"/>
              <a:t>with lip reading and years of speech therapy the faint sounds </a:t>
            </a:r>
            <a:r>
              <a:rPr lang="en-US" dirty="0" err="1"/>
              <a:t>Lidell</a:t>
            </a:r>
            <a:r>
              <a:rPr lang="en-US" dirty="0"/>
              <a:t> could hear from the sound blaster made it possible for him to learn to speak. As it turned out, </a:t>
            </a:r>
            <a:r>
              <a:rPr lang="en-US" dirty="0" err="1"/>
              <a:t>Lidell</a:t>
            </a:r>
            <a:r>
              <a:rPr lang="en-US" dirty="0"/>
              <a:t> was not a "retard," he was super smart.</a:t>
            </a:r>
          </a:p>
        </p:txBody>
      </p:sp>
      <p:pic>
        <p:nvPicPr>
          <p:cNvPr id="32770" name="Picture 2"/>
          <p:cNvPicPr>
            <a:picLocks noChangeAspect="1" noChangeArrowheads="1"/>
          </p:cNvPicPr>
          <p:nvPr/>
        </p:nvPicPr>
        <p:blipFill>
          <a:blip r:embed="rId2" cstate="print"/>
          <a:srcRect/>
          <a:stretch>
            <a:fillRect/>
          </a:stretch>
        </p:blipFill>
        <p:spPr bwMode="auto">
          <a:xfrm>
            <a:off x="5076056" y="836712"/>
            <a:ext cx="2836597" cy="4847059"/>
          </a:xfrm>
          <a:prstGeom prst="rect">
            <a:avLst/>
          </a:prstGeom>
          <a:noFill/>
          <a:ln w="9525">
            <a:noFill/>
            <a:miter lim="800000"/>
            <a:headEnd/>
            <a:tailEnd/>
          </a:ln>
        </p:spPr>
      </p:pic>
      <p:sp>
        <p:nvSpPr>
          <p:cNvPr id="6" name="TextBox 5"/>
          <p:cNvSpPr txBox="1"/>
          <p:nvPr/>
        </p:nvSpPr>
        <p:spPr>
          <a:xfrm>
            <a:off x="611560" y="404664"/>
            <a:ext cx="4176464" cy="646331"/>
          </a:xfrm>
          <a:prstGeom prst="rect">
            <a:avLst/>
          </a:prstGeom>
          <a:noFill/>
        </p:spPr>
        <p:txBody>
          <a:bodyPr wrap="square" rtlCol="0">
            <a:spAutoFit/>
          </a:bodyPr>
          <a:lstStyle/>
          <a:p>
            <a:r>
              <a:rPr lang="es-ES_tradnl" sz="3600" dirty="0" err="1" smtClean="0"/>
              <a:t>Savant</a:t>
            </a:r>
            <a:r>
              <a:rPr lang="es-ES_tradnl" sz="3600" dirty="0" smtClean="0"/>
              <a:t> </a:t>
            </a:r>
            <a:r>
              <a:rPr lang="es-ES_tradnl" sz="3600" dirty="0" err="1" smtClean="0"/>
              <a:t>Abilities</a:t>
            </a:r>
            <a:endParaRPr lang="es-ES_tradnl" sz="36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394692"/>
            <a:ext cx="6192688" cy="6463308"/>
          </a:xfrm>
          <a:prstGeom prst="rect">
            <a:avLst/>
          </a:prstGeom>
          <a:noFill/>
        </p:spPr>
        <p:txBody>
          <a:bodyPr wrap="square" rtlCol="0">
            <a:spAutoFit/>
          </a:bodyPr>
          <a:lstStyle/>
          <a:p>
            <a:r>
              <a:rPr lang="en-US" dirty="0" err="1"/>
              <a:t>Lidell</a:t>
            </a:r>
            <a:r>
              <a:rPr lang="en-US" dirty="0"/>
              <a:t> has other extraordinary abilities. He reports hearing a unique "ping sound" corresponding to every face he recognizes. </a:t>
            </a:r>
            <a:endParaRPr lang="en-US" dirty="0" smtClean="0"/>
          </a:p>
          <a:p>
            <a:endParaRPr lang="es-ES_tradnl" dirty="0" smtClean="0"/>
          </a:p>
          <a:p>
            <a:r>
              <a:rPr lang="en-US" dirty="0"/>
              <a:t>However, </a:t>
            </a:r>
            <a:r>
              <a:rPr lang="en-US" dirty="0" err="1"/>
              <a:t>Lidell</a:t>
            </a:r>
            <a:r>
              <a:rPr lang="en-US" dirty="0"/>
              <a:t> suffers from face blindness, also known as </a:t>
            </a:r>
            <a:r>
              <a:rPr lang="en-US" dirty="0" err="1"/>
              <a:t>prosopagnosia</a:t>
            </a:r>
            <a:r>
              <a:rPr lang="en-US" dirty="0"/>
              <a:t>. He cannot recognize faces using sight as the main source of recognition. </a:t>
            </a:r>
            <a:r>
              <a:rPr lang="en-US" dirty="0" err="1"/>
              <a:t>Lidell’s</a:t>
            </a:r>
            <a:r>
              <a:rPr lang="en-US" dirty="0"/>
              <a:t>  “pings” counteract his face blindness. When people he knows enter the periphery of his visual field, he hears it internally as a “ping.” He tells us that one time when he was in the lobby of the Museum of Natural History in London, he suddenly heard a “ping.” It came from the other side of the room. As he walked across the room, he realized it came from a friend sitting with his head pointed downward reading the museum guide</a:t>
            </a:r>
            <a:r>
              <a:rPr lang="en-US" dirty="0" smtClean="0"/>
              <a:t>.</a:t>
            </a:r>
          </a:p>
          <a:p>
            <a:endParaRPr lang="es-ES_tradnl" dirty="0"/>
          </a:p>
          <a:p>
            <a:r>
              <a:rPr lang="en-US" dirty="0" smtClean="0"/>
              <a:t>Early-deaf </a:t>
            </a:r>
            <a:r>
              <a:rPr lang="en-US" dirty="0"/>
              <a:t>individuals sometimes undergo brain rewiring. Some early-deaf individuals, like </a:t>
            </a:r>
            <a:r>
              <a:rPr lang="en-US" dirty="0" err="1"/>
              <a:t>Lidell</a:t>
            </a:r>
            <a:r>
              <a:rPr lang="en-US" dirty="0"/>
              <a:t>, apparently develop extraordinary abilities to locate objects in space and to detect motion</a:t>
            </a:r>
            <a:r>
              <a:rPr lang="en-US" dirty="0" smtClean="0"/>
              <a:t>.</a:t>
            </a:r>
          </a:p>
          <a:p>
            <a:endParaRPr lang="es-ES_tradnl" dirty="0"/>
          </a:p>
          <a:p>
            <a:r>
              <a:rPr lang="en-US" dirty="0"/>
              <a:t>This phenomenon is also known as “</a:t>
            </a:r>
            <a:r>
              <a:rPr lang="en-US" dirty="0" err="1"/>
              <a:t>neuroplasticity</a:t>
            </a:r>
            <a:r>
              <a:rPr lang="en-US" dirty="0"/>
              <a:t>.” If the brain loses capacities, it can adjust itself to the loss by rewiring other brain regions.</a:t>
            </a:r>
            <a:endParaRPr lang="es-ES_tradnl" dirty="0"/>
          </a:p>
          <a:p>
            <a:endParaRPr lang="en-US" dirty="0"/>
          </a:p>
        </p:txBody>
      </p:sp>
      <p:pic>
        <p:nvPicPr>
          <p:cNvPr id="33794" name="Picture 2"/>
          <p:cNvPicPr>
            <a:picLocks noChangeAspect="1" noChangeArrowheads="1"/>
          </p:cNvPicPr>
          <p:nvPr/>
        </p:nvPicPr>
        <p:blipFill>
          <a:blip r:embed="rId2" cstate="print"/>
          <a:srcRect/>
          <a:stretch>
            <a:fillRect/>
          </a:stretch>
        </p:blipFill>
        <p:spPr bwMode="auto">
          <a:xfrm rot="5400000">
            <a:off x="4711278" y="2281610"/>
            <a:ext cx="5976662" cy="2222773"/>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err="1" smtClean="0"/>
              <a:t>Synaethesia</a:t>
            </a:r>
            <a:endParaRPr lang="en-US" dirty="0"/>
          </a:p>
        </p:txBody>
      </p:sp>
      <p:pic>
        <p:nvPicPr>
          <p:cNvPr id="24577" name="Picture 1"/>
          <p:cNvPicPr>
            <a:picLocks noChangeAspect="1" noChangeArrowheads="1"/>
          </p:cNvPicPr>
          <p:nvPr/>
        </p:nvPicPr>
        <p:blipFill>
          <a:blip r:embed="rId2" cstate="print"/>
          <a:srcRect/>
          <a:stretch>
            <a:fillRect/>
          </a:stretch>
        </p:blipFill>
        <p:spPr bwMode="auto">
          <a:xfrm>
            <a:off x="683568" y="548680"/>
            <a:ext cx="1866900" cy="2447925"/>
          </a:xfrm>
          <a:prstGeom prst="rect">
            <a:avLst/>
          </a:prstGeom>
          <a:noFill/>
          <a:ln w="9525">
            <a:noFill/>
            <a:miter lim="800000"/>
            <a:headEnd/>
            <a:tailEnd/>
          </a:ln>
        </p:spPr>
      </p:pic>
      <p:sp>
        <p:nvSpPr>
          <p:cNvPr id="10" name="TextBox 9"/>
          <p:cNvSpPr txBox="1"/>
          <p:nvPr/>
        </p:nvSpPr>
        <p:spPr>
          <a:xfrm>
            <a:off x="2987824" y="1340768"/>
            <a:ext cx="4968552" cy="2308324"/>
          </a:xfrm>
          <a:prstGeom prst="rect">
            <a:avLst/>
          </a:prstGeom>
          <a:noFill/>
        </p:spPr>
        <p:txBody>
          <a:bodyPr wrap="square" rtlCol="0">
            <a:spAutoFit/>
          </a:bodyPr>
          <a:lstStyle/>
          <a:p>
            <a:r>
              <a:rPr lang="en-US" dirty="0" err="1" smtClean="0"/>
              <a:t>Synaesthesia</a:t>
            </a:r>
            <a:r>
              <a:rPr lang="en-US" dirty="0" smtClean="0"/>
              <a:t> is a curious condition where there is a mingling of the senses due to cross-wiring in the brain.</a:t>
            </a:r>
          </a:p>
          <a:p>
            <a:endParaRPr lang="es-ES_tradnl" dirty="0"/>
          </a:p>
          <a:p>
            <a:r>
              <a:rPr lang="en-US" dirty="0" smtClean="0"/>
              <a:t>People </a:t>
            </a:r>
            <a:r>
              <a:rPr lang="en-US" dirty="0"/>
              <a:t>may taste spoken words, for example, on hearing the word 'table' they might taste apricots, whereas ‘book’ tastes like tomato soup and ‘telephone’ tastes like earwax</a:t>
            </a:r>
            <a:r>
              <a:rPr lang="en-US" dirty="0" smtClean="0"/>
              <a:t>.</a:t>
            </a:r>
            <a:endParaRPr lang="en-US" dirty="0"/>
          </a:p>
        </p:txBody>
      </p:sp>
      <p:sp>
        <p:nvSpPr>
          <p:cNvPr id="17" name="TextBox 16"/>
          <p:cNvSpPr txBox="1"/>
          <p:nvPr/>
        </p:nvSpPr>
        <p:spPr>
          <a:xfrm>
            <a:off x="611560" y="3861048"/>
            <a:ext cx="7416824" cy="2308324"/>
          </a:xfrm>
          <a:prstGeom prst="rect">
            <a:avLst/>
          </a:prstGeom>
          <a:noFill/>
        </p:spPr>
        <p:txBody>
          <a:bodyPr wrap="square" rtlCol="0">
            <a:spAutoFit/>
          </a:bodyPr>
          <a:lstStyle/>
          <a:p>
            <a:r>
              <a:rPr lang="en-US" b="1" dirty="0"/>
              <a:t>What’s happening in the brain?</a:t>
            </a:r>
          </a:p>
          <a:p>
            <a:r>
              <a:rPr lang="en-US" dirty="0" err="1"/>
              <a:t>Colour</a:t>
            </a:r>
            <a:r>
              <a:rPr lang="en-US" dirty="0"/>
              <a:t> information is </a:t>
            </a:r>
            <a:r>
              <a:rPr lang="en-US" dirty="0" err="1"/>
              <a:t>analysed</a:t>
            </a:r>
            <a:r>
              <a:rPr lang="en-US" dirty="0"/>
              <a:t> in the </a:t>
            </a:r>
            <a:r>
              <a:rPr lang="en-US" dirty="0" err="1"/>
              <a:t>fusiform</a:t>
            </a:r>
            <a:r>
              <a:rPr lang="en-US" dirty="0"/>
              <a:t> </a:t>
            </a:r>
            <a:r>
              <a:rPr lang="en-US" dirty="0" err="1"/>
              <a:t>gyrus</a:t>
            </a:r>
            <a:r>
              <a:rPr lang="en-US" dirty="0"/>
              <a:t> in the brain’s temporal lobe (area V4).</a:t>
            </a:r>
          </a:p>
          <a:p>
            <a:r>
              <a:rPr lang="en-US" dirty="0"/>
              <a:t> </a:t>
            </a:r>
          </a:p>
          <a:p>
            <a:r>
              <a:rPr lang="en-US" dirty="0"/>
              <a:t>This is very close to the area of the brain that deals with the physical form of numbers (also in the </a:t>
            </a:r>
            <a:r>
              <a:rPr lang="en-US" dirty="0" err="1"/>
              <a:t>fusiform</a:t>
            </a:r>
            <a:r>
              <a:rPr lang="en-US" dirty="0"/>
              <a:t> </a:t>
            </a:r>
            <a:r>
              <a:rPr lang="en-US" dirty="0" err="1"/>
              <a:t>gyrus</a:t>
            </a:r>
            <a:r>
              <a:rPr lang="en-US" dirty="0"/>
              <a:t>).</a:t>
            </a:r>
          </a:p>
          <a:p>
            <a:r>
              <a:rPr lang="en-US" dirty="0"/>
              <a:t> </a:t>
            </a:r>
          </a:p>
          <a:p>
            <a:r>
              <a:rPr lang="en-US" dirty="0"/>
              <a:t>It’s thought that a genetic abnormality causes these two areas to cross- wire.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p:cNvPicPr>
            <a:picLocks noChangeAspect="1" noChangeArrowheads="1"/>
          </p:cNvPicPr>
          <p:nvPr/>
        </p:nvPicPr>
        <p:blipFill>
          <a:blip r:embed="rId2" cstate="print"/>
          <a:srcRect/>
          <a:stretch>
            <a:fillRect/>
          </a:stretch>
        </p:blipFill>
        <p:spPr bwMode="auto">
          <a:xfrm>
            <a:off x="1475656" y="332656"/>
            <a:ext cx="6192688" cy="6192688"/>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err="1" smtClean="0"/>
              <a:t>What</a:t>
            </a:r>
            <a:r>
              <a:rPr lang="es-ES_tradnl" dirty="0" smtClean="0"/>
              <a:t> </a:t>
            </a:r>
            <a:r>
              <a:rPr lang="es-ES_tradnl" dirty="0" err="1" smtClean="0"/>
              <a:t>did</a:t>
            </a:r>
            <a:r>
              <a:rPr lang="es-ES_tradnl" dirty="0" smtClean="0"/>
              <a:t> </a:t>
            </a:r>
            <a:r>
              <a:rPr lang="es-ES_tradnl" dirty="0" err="1" smtClean="0"/>
              <a:t>you</a:t>
            </a:r>
            <a:r>
              <a:rPr lang="es-ES_tradnl" dirty="0" smtClean="0"/>
              <a:t> </a:t>
            </a:r>
            <a:r>
              <a:rPr lang="es-ES_tradnl" dirty="0" err="1" smtClean="0"/>
              <a:t>see</a:t>
            </a:r>
            <a:r>
              <a:rPr lang="es-ES_tradnl" dirty="0" smtClean="0"/>
              <a:t>?</a:t>
            </a:r>
            <a:endParaRPr lang="en-US" dirty="0"/>
          </a:p>
        </p:txBody>
      </p:sp>
      <p:sp>
        <p:nvSpPr>
          <p:cNvPr id="3" name="Content Placeholder 2"/>
          <p:cNvSpPr>
            <a:spLocks noGrp="1"/>
          </p:cNvSpPr>
          <p:nvPr>
            <p:ph idx="1"/>
          </p:nvPr>
        </p:nvSpPr>
        <p:spPr/>
        <p:txBody>
          <a:bodyPr>
            <a:normAutofit/>
          </a:bodyPr>
          <a:lstStyle/>
          <a:p>
            <a:r>
              <a:rPr lang="en-US" dirty="0"/>
              <a:t>Most people see lots of 5’s. If they look for longer, they will see that some of the 5’s have been reversed and are 2’s.</a:t>
            </a:r>
          </a:p>
          <a:p>
            <a:endParaRPr lang="en-US" dirty="0"/>
          </a:p>
          <a:p>
            <a:r>
              <a:rPr lang="en-US" dirty="0"/>
              <a:t>Someone with number – </a:t>
            </a:r>
            <a:r>
              <a:rPr lang="en-US" dirty="0" err="1"/>
              <a:t>colour</a:t>
            </a:r>
            <a:r>
              <a:rPr lang="en-US" dirty="0"/>
              <a:t> </a:t>
            </a:r>
            <a:r>
              <a:rPr lang="en-US" dirty="0" err="1"/>
              <a:t>synaesthesia</a:t>
            </a:r>
            <a:r>
              <a:rPr lang="en-US" dirty="0"/>
              <a:t> will immediately see a triangle of 2’s – it would stand out because the 2 and the 5 are seen in two different </a:t>
            </a:r>
            <a:r>
              <a:rPr lang="en-US" dirty="0" err="1"/>
              <a:t>colours</a:t>
            </a:r>
            <a:r>
              <a:rPr lang="en-US" dirty="0"/>
              <a:t>.</a:t>
            </a:r>
          </a:p>
          <a:p>
            <a:endParaRPr lang="en-US" dirty="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a:stretch>
            <a:fillRect/>
          </a:stretch>
        </p:blipFill>
        <p:spPr bwMode="auto">
          <a:xfrm>
            <a:off x="611561" y="458671"/>
            <a:ext cx="7896876" cy="5922657"/>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err="1" smtClean="0"/>
              <a:t>Echolocation</a:t>
            </a:r>
            <a:endParaRPr lang="en-US" dirty="0"/>
          </a:p>
        </p:txBody>
      </p:sp>
      <p:sp>
        <p:nvSpPr>
          <p:cNvPr id="4" name="TextBox 3"/>
          <p:cNvSpPr txBox="1"/>
          <p:nvPr/>
        </p:nvSpPr>
        <p:spPr>
          <a:xfrm>
            <a:off x="683568" y="1628800"/>
            <a:ext cx="4752528" cy="4801314"/>
          </a:xfrm>
          <a:prstGeom prst="rect">
            <a:avLst/>
          </a:prstGeom>
          <a:noFill/>
        </p:spPr>
        <p:txBody>
          <a:bodyPr wrap="square" rtlCol="0">
            <a:spAutoFit/>
          </a:bodyPr>
          <a:lstStyle/>
          <a:p>
            <a:r>
              <a:rPr lang="en-US" dirty="0"/>
              <a:t>Daniel Kish was born with bilateral </a:t>
            </a:r>
            <a:r>
              <a:rPr lang="en-US" dirty="0" err="1"/>
              <a:t>retinoblastomas</a:t>
            </a:r>
            <a:r>
              <a:rPr lang="en-US" dirty="0"/>
              <a:t>, tiny tumors sitting on the retina. As this type of cancer spreads rapidly, aggressive treatment is necessary to prevent metastasis. Some patients have the retina surgically removed. Others receive laser treatments followed by chemotherapy. This latter treatment destroys the retina along with the cancer. Daniel lost his first eye at seven months and the other at thirteen months. He has no memory of having eyesight.</a:t>
            </a:r>
          </a:p>
          <a:p>
            <a:r>
              <a:rPr lang="en-US" dirty="0"/>
              <a:t>Daniel nonetheless navigates through crowded streets on his bicycle, camps out far in the wilderness, swims along beaches, dances all night long in crowded nightclubs and engages in many other activities that seem impossible for a person who can’t see.</a:t>
            </a:r>
          </a:p>
        </p:txBody>
      </p:sp>
      <p:pic>
        <p:nvPicPr>
          <p:cNvPr id="34819" name="Picture 3"/>
          <p:cNvPicPr>
            <a:picLocks noChangeAspect="1" noChangeArrowheads="1"/>
          </p:cNvPicPr>
          <p:nvPr/>
        </p:nvPicPr>
        <p:blipFill>
          <a:blip r:embed="rId2" cstate="print"/>
          <a:srcRect/>
          <a:stretch>
            <a:fillRect/>
          </a:stretch>
        </p:blipFill>
        <p:spPr bwMode="auto">
          <a:xfrm>
            <a:off x="5436096" y="2492896"/>
            <a:ext cx="2957314" cy="268605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620688"/>
            <a:ext cx="3816424" cy="2862322"/>
          </a:xfrm>
          <a:prstGeom prst="rect">
            <a:avLst/>
          </a:prstGeom>
          <a:noFill/>
        </p:spPr>
        <p:txBody>
          <a:bodyPr wrap="square" rtlCol="0">
            <a:spAutoFit/>
          </a:bodyPr>
          <a:lstStyle/>
          <a:p>
            <a:r>
              <a:rPr lang="en-US" dirty="0"/>
              <a:t>Using a technique similar to bats and dolphins, human </a:t>
            </a:r>
            <a:r>
              <a:rPr lang="en-US" dirty="0" err="1"/>
              <a:t>echolocators</a:t>
            </a:r>
            <a:r>
              <a:rPr lang="en-US" dirty="0"/>
              <a:t> navigate on the basis of audio cues from reflective surfaces in the environment. Seemingly impossible, echolocation comes quite naturally to people, like Daniel, who are deprived of visual information. Daniel makes clicking noises with his tongue to explore the environment.</a:t>
            </a:r>
          </a:p>
        </p:txBody>
      </p:sp>
      <p:pic>
        <p:nvPicPr>
          <p:cNvPr id="35842" name="Picture 2"/>
          <p:cNvPicPr>
            <a:picLocks noChangeAspect="1" noChangeArrowheads="1"/>
          </p:cNvPicPr>
          <p:nvPr/>
        </p:nvPicPr>
        <p:blipFill>
          <a:blip r:embed="rId2" cstate="print"/>
          <a:srcRect/>
          <a:stretch>
            <a:fillRect/>
          </a:stretch>
        </p:blipFill>
        <p:spPr bwMode="auto">
          <a:xfrm>
            <a:off x="4860032" y="404664"/>
            <a:ext cx="3816424" cy="2808312"/>
          </a:xfrm>
          <a:prstGeom prst="rect">
            <a:avLst/>
          </a:prstGeom>
          <a:noFill/>
          <a:ln w="9525">
            <a:noFill/>
            <a:miter lim="800000"/>
            <a:headEnd/>
            <a:tailEnd/>
          </a:ln>
        </p:spPr>
      </p:pic>
      <p:pic>
        <p:nvPicPr>
          <p:cNvPr id="35846" name="Picture 6"/>
          <p:cNvPicPr>
            <a:picLocks noChangeAspect="1" noChangeArrowheads="1"/>
          </p:cNvPicPr>
          <p:nvPr/>
        </p:nvPicPr>
        <p:blipFill>
          <a:blip r:embed="rId3" cstate="print"/>
          <a:srcRect/>
          <a:stretch>
            <a:fillRect/>
          </a:stretch>
        </p:blipFill>
        <p:spPr bwMode="auto">
          <a:xfrm>
            <a:off x="539552" y="3933056"/>
            <a:ext cx="3744416" cy="2291583"/>
          </a:xfrm>
          <a:prstGeom prst="rect">
            <a:avLst/>
          </a:prstGeom>
          <a:noFill/>
          <a:ln w="9525">
            <a:noFill/>
            <a:miter lim="800000"/>
            <a:headEnd/>
            <a:tailEnd/>
          </a:ln>
        </p:spPr>
      </p:pic>
      <p:sp>
        <p:nvSpPr>
          <p:cNvPr id="9" name="Oval Callout 8"/>
          <p:cNvSpPr/>
          <p:nvPr/>
        </p:nvSpPr>
        <p:spPr>
          <a:xfrm>
            <a:off x="1331640" y="3789040"/>
            <a:ext cx="1728192" cy="864096"/>
          </a:xfrm>
          <a:prstGeom prst="wedgeEllipseCallout">
            <a:avLst>
              <a:gd name="adj1" fmla="val -21635"/>
              <a:gd name="adj2" fmla="val 7853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_tradnl" dirty="0" smtClean="0"/>
              <a:t>Oh! </a:t>
            </a:r>
            <a:r>
              <a:rPr lang="es-ES_tradnl" dirty="0" err="1" smtClean="0"/>
              <a:t>I’m</a:t>
            </a:r>
            <a:r>
              <a:rPr lang="es-ES_tradnl" dirty="0" smtClean="0"/>
              <a:t> so </a:t>
            </a:r>
            <a:r>
              <a:rPr lang="es-ES_tradnl" dirty="0" err="1" smtClean="0"/>
              <a:t>clever</a:t>
            </a:r>
            <a:r>
              <a:rPr lang="es-ES_tradnl" dirty="0" smtClean="0"/>
              <a:t>!</a:t>
            </a:r>
            <a:endParaRPr lang="en-US" dirty="0"/>
          </a:p>
        </p:txBody>
      </p:sp>
      <p:sp>
        <p:nvSpPr>
          <p:cNvPr id="10" name="TextBox 9"/>
          <p:cNvSpPr txBox="1"/>
          <p:nvPr/>
        </p:nvSpPr>
        <p:spPr>
          <a:xfrm>
            <a:off x="4716016" y="3356992"/>
            <a:ext cx="4032448" cy="3139321"/>
          </a:xfrm>
          <a:prstGeom prst="rect">
            <a:avLst/>
          </a:prstGeom>
          <a:noFill/>
        </p:spPr>
        <p:txBody>
          <a:bodyPr wrap="square" rtlCol="0">
            <a:spAutoFit/>
          </a:bodyPr>
          <a:lstStyle/>
          <a:p>
            <a:r>
              <a:rPr lang="en-US" dirty="0"/>
              <a:t>American psychologist Winthrop </a:t>
            </a:r>
            <a:r>
              <a:rPr lang="en-US" dirty="0" smtClean="0"/>
              <a:t>Kellogg</a:t>
            </a:r>
            <a:r>
              <a:rPr lang="en-US" dirty="0"/>
              <a:t>, </a:t>
            </a:r>
            <a:r>
              <a:rPr lang="en-US" dirty="0" smtClean="0"/>
              <a:t>best </a:t>
            </a:r>
            <a:r>
              <a:rPr lang="en-US" dirty="0"/>
              <a:t>known for a controversial experiment in which he raised a baby chimpanzee alongside his own infant son, began </a:t>
            </a:r>
            <a:r>
              <a:rPr lang="en-US" dirty="0" smtClean="0"/>
              <a:t>a human-echolocation </a:t>
            </a:r>
            <a:r>
              <a:rPr lang="en-US" dirty="0"/>
              <a:t>research program </a:t>
            </a:r>
            <a:r>
              <a:rPr lang="en-US" dirty="0" smtClean="0"/>
              <a:t>.Kellogg showed that </a:t>
            </a:r>
            <a:r>
              <a:rPr lang="en-US" dirty="0"/>
              <a:t>with some training, both blind and sighted individuals are capable of determining properties, such as distance, size, shape, substance, and relative motion, using echolocation.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_tradnl" dirty="0" smtClean="0"/>
              <a:t>Visual Agnosia</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Visual </a:t>
            </a:r>
            <a:r>
              <a:rPr lang="en-US" dirty="0"/>
              <a:t>object </a:t>
            </a:r>
            <a:r>
              <a:rPr lang="en-US" dirty="0" err="1"/>
              <a:t>agnosia</a:t>
            </a:r>
            <a:r>
              <a:rPr lang="en-US" dirty="0"/>
              <a:t> (or semantic </a:t>
            </a:r>
            <a:r>
              <a:rPr lang="en-US" dirty="0" err="1"/>
              <a:t>agnosia</a:t>
            </a:r>
            <a:r>
              <a:rPr lang="en-US" dirty="0"/>
              <a:t>) is the most commonly encountered form of </a:t>
            </a:r>
            <a:r>
              <a:rPr lang="en-US" dirty="0" err="1" smtClean="0"/>
              <a:t>agnosia</a:t>
            </a:r>
            <a:r>
              <a:rPr lang="en-US" dirty="0" smtClean="0"/>
              <a:t>. The </a:t>
            </a:r>
            <a:r>
              <a:rPr lang="en-US" dirty="0"/>
              <a:t>clinical "definition" of the disorder is when an affected person is able to copy/draw things that they cannot recognize. Individuals afflicted with the associative type often cannot identify, describe or mimic functions of items, though perception is intact, since images of objects can be copied or drawn</a:t>
            </a:r>
            <a:r>
              <a:rPr lang="en-US" dirty="0" smtClean="0"/>
              <a:t>.</a:t>
            </a:r>
            <a:endParaRPr lang="en-US" dirty="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s-ES_tradnl" dirty="0" smtClean="0"/>
              <a:t>Visual Agnosia</a:t>
            </a:r>
            <a:endParaRPr lang="en-US" dirty="0"/>
          </a:p>
        </p:txBody>
      </p:sp>
      <p:pic>
        <p:nvPicPr>
          <p:cNvPr id="41986" name="Picture 2"/>
          <p:cNvPicPr>
            <a:picLocks noChangeAspect="1" noChangeArrowheads="1"/>
          </p:cNvPicPr>
          <p:nvPr/>
        </p:nvPicPr>
        <p:blipFill>
          <a:blip r:embed="rId2" cstate="print"/>
          <a:srcRect/>
          <a:stretch>
            <a:fillRect/>
          </a:stretch>
        </p:blipFill>
        <p:spPr bwMode="auto">
          <a:xfrm>
            <a:off x="395536" y="1124744"/>
            <a:ext cx="3960440" cy="5247583"/>
          </a:xfrm>
          <a:prstGeom prst="rect">
            <a:avLst/>
          </a:prstGeom>
          <a:noFill/>
          <a:ln w="9525">
            <a:noFill/>
            <a:miter lim="800000"/>
            <a:headEnd/>
            <a:tailEnd/>
          </a:ln>
        </p:spPr>
      </p:pic>
      <p:sp>
        <p:nvSpPr>
          <p:cNvPr id="5" name="TextBox 4"/>
          <p:cNvSpPr txBox="1"/>
          <p:nvPr/>
        </p:nvSpPr>
        <p:spPr>
          <a:xfrm>
            <a:off x="4572000" y="1124744"/>
            <a:ext cx="4176464" cy="5909310"/>
          </a:xfrm>
          <a:prstGeom prst="rect">
            <a:avLst/>
          </a:prstGeom>
          <a:noFill/>
        </p:spPr>
        <p:txBody>
          <a:bodyPr wrap="square" rtlCol="0">
            <a:spAutoFit/>
          </a:bodyPr>
          <a:lstStyle/>
          <a:p>
            <a:r>
              <a:rPr lang="en-US" b="1" dirty="0"/>
              <a:t>Integrative </a:t>
            </a:r>
            <a:r>
              <a:rPr lang="en-US" b="1" dirty="0" err="1"/>
              <a:t>Agnosia</a:t>
            </a:r>
            <a:r>
              <a:rPr lang="en-US" b="1" dirty="0"/>
              <a:t> </a:t>
            </a:r>
            <a:endParaRPr lang="en-US" b="1" dirty="0" smtClean="0"/>
          </a:p>
          <a:p>
            <a:endParaRPr lang="en-US" dirty="0"/>
          </a:p>
          <a:p>
            <a:r>
              <a:rPr lang="en-US" dirty="0" smtClean="0"/>
              <a:t>A </a:t>
            </a:r>
            <a:r>
              <a:rPr lang="en-US" dirty="0"/>
              <a:t>form of visual </a:t>
            </a:r>
            <a:r>
              <a:rPr lang="en-US" dirty="0" err="1"/>
              <a:t>agnosia</a:t>
            </a:r>
            <a:r>
              <a:rPr lang="en-US" dirty="0"/>
              <a:t> in which one retains the ability to recognize elements of objects but is unable to integrate these elements together into comprehensible percept. People with integrative </a:t>
            </a:r>
            <a:r>
              <a:rPr lang="en-US" dirty="0" err="1"/>
              <a:t>agnosia</a:t>
            </a:r>
            <a:r>
              <a:rPr lang="en-US" dirty="0"/>
              <a:t> would be able to see the fruit and vegetables in this image; however, they would not be able to see that these foods create a face</a:t>
            </a:r>
            <a:r>
              <a:rPr lang="en-US" dirty="0" smtClean="0"/>
              <a:t>.</a:t>
            </a:r>
          </a:p>
          <a:p>
            <a:endParaRPr lang="es-ES_tradnl" dirty="0"/>
          </a:p>
          <a:p>
            <a:r>
              <a:rPr lang="en-US" b="1" dirty="0" smtClean="0"/>
              <a:t>Category Specific </a:t>
            </a:r>
            <a:r>
              <a:rPr lang="en-US" b="1" dirty="0" err="1" smtClean="0"/>
              <a:t>Agnosia</a:t>
            </a:r>
            <a:endParaRPr lang="en-US" b="1" dirty="0" smtClean="0"/>
          </a:p>
          <a:p>
            <a:endParaRPr lang="en-US" dirty="0" smtClean="0"/>
          </a:p>
          <a:p>
            <a:r>
              <a:rPr lang="en-US" dirty="0" smtClean="0"/>
              <a:t>Differential </a:t>
            </a:r>
            <a:r>
              <a:rPr lang="en-US" dirty="0"/>
              <a:t>impairments in subject knowledge or recognition abilities pertaining to specific classes of stimuli, such as living things vs. non-living things, animate vs. </a:t>
            </a:r>
            <a:r>
              <a:rPr lang="en-US" dirty="0" err="1"/>
              <a:t>inaminate</a:t>
            </a:r>
            <a:r>
              <a:rPr lang="en-US" dirty="0"/>
              <a:t> things, food, metals, musical instruments, etc.</a:t>
            </a:r>
            <a:r>
              <a:rPr lang="en-US" dirty="0" smtClean="0"/>
              <a:t/>
            </a:r>
            <a:br>
              <a:rPr lang="en-US" dirty="0" smtClean="0"/>
            </a:b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TotalTime>
  <Words>2410</Words>
  <Application>Microsoft Office PowerPoint</Application>
  <PresentationFormat>On-screen Show (4:3)</PresentationFormat>
  <Paragraphs>136</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Lessons from Brain Injury and other anomalies</vt:lpstr>
      <vt:lpstr>Phineas Gage</vt:lpstr>
      <vt:lpstr>What happened?</vt:lpstr>
      <vt:lpstr>PowerPoint Presentation</vt:lpstr>
      <vt:lpstr>PowerPoint Presentation</vt:lpstr>
      <vt:lpstr>Split Brain Patients</vt:lpstr>
      <vt:lpstr>Peter</vt:lpstr>
      <vt:lpstr>PowerPoint Presentation</vt:lpstr>
      <vt:lpstr>http://www.resourcd.com/@psychexchange/video/show/504 </vt:lpstr>
      <vt:lpstr>Prosopagnosia</vt:lpstr>
      <vt:lpstr>PowerPoint Presentation</vt:lpstr>
      <vt:lpstr>The woman who read with her right brain</vt:lpstr>
      <vt:lpstr>PowerPoint Presentation</vt:lpstr>
      <vt:lpstr>Neglect</vt:lpstr>
      <vt:lpstr>PowerPoint Presentation</vt:lpstr>
      <vt:lpstr>HM</vt:lpstr>
      <vt:lpstr>PowerPoint Presentation</vt:lpstr>
      <vt:lpstr>The Pinocchio experiment with  body image</vt:lpstr>
      <vt:lpstr>Phantom Limbs</vt:lpstr>
      <vt:lpstr>Phantom Limbs</vt:lpstr>
      <vt:lpstr>PowerPoint Presentation</vt:lpstr>
      <vt:lpstr>PowerPoint Presentation</vt:lpstr>
      <vt:lpstr>PowerPoint Presentation</vt:lpstr>
      <vt:lpstr>Synaethesia</vt:lpstr>
      <vt:lpstr>PowerPoint Presentation</vt:lpstr>
      <vt:lpstr>What did you see?</vt:lpstr>
      <vt:lpstr>PowerPoint Presentation</vt:lpstr>
      <vt:lpstr>Echolocation</vt:lpstr>
      <vt:lpstr>PowerPoint Presentation</vt:lpstr>
      <vt:lpstr>Visual Agnosia</vt:lpstr>
      <vt:lpstr>Visual Agnosia</vt:lpstr>
    </vt:vector>
  </TitlesOfParts>
  <Company>COLEGIOS LAUDE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http://www.resourcd.com/@psychexchange/video/show/831</dc:title>
  <dc:creator>klewis-cole</dc:creator>
  <cp:lastModifiedBy>Fran Thompson</cp:lastModifiedBy>
  <cp:revision>18</cp:revision>
  <dcterms:created xsi:type="dcterms:W3CDTF">2014-01-20T12:39:45Z</dcterms:created>
  <dcterms:modified xsi:type="dcterms:W3CDTF">2014-03-11T08:55:03Z</dcterms:modified>
</cp:coreProperties>
</file>