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01" r:id="rId3"/>
    <p:sldId id="304" r:id="rId4"/>
    <p:sldId id="30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98" r:id="rId15"/>
    <p:sldId id="299" r:id="rId16"/>
    <p:sldId id="300" r:id="rId17"/>
    <p:sldId id="264" r:id="rId18"/>
    <p:sldId id="267" r:id="rId19"/>
    <p:sldId id="30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a Alexander" initials="FA" lastIdx="0" clrIdx="0">
    <p:extLst>
      <p:ext uri="{19B8F6BF-5375-455C-9EA6-DF929625EA0E}">
        <p15:presenceInfo xmlns:p15="http://schemas.microsoft.com/office/powerpoint/2012/main" userId="Francesca Alexand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A3EA"/>
    <a:srgbClr val="FFFF99"/>
    <a:srgbClr val="EB35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43B9-3E45-43EC-A35E-A10CBA1DF877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C9F50-99B4-41B6-899C-4EB46B295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70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C9F50-99B4-41B6-899C-4EB46B2950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34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="" xmlns:a16="http://schemas.microsoft.com/office/drawing/2014/main" id="{690EFDB5-4EB9-446C-A185-7796601577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8528C-962C-43F2-ACC2-3991110F1D8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="" xmlns:a16="http://schemas.microsoft.com/office/drawing/2014/main" id="{B7FE42B2-7B4A-4BA7-8FE9-3E790CE640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="" xmlns:a16="http://schemas.microsoft.com/office/drawing/2014/main" id="{360BD4B7-5226-4EB0-A5A7-81FE9C309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55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="" xmlns:a16="http://schemas.microsoft.com/office/drawing/2014/main" id="{AD9D1903-D090-4D3A-8727-D06306F2D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9BF29C-A394-4FEF-89EE-553F8C6810F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="" xmlns:a16="http://schemas.microsoft.com/office/drawing/2014/main" id="{54A3DC5B-B1B1-4475-82E0-2E5381C714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="" xmlns:a16="http://schemas.microsoft.com/office/drawing/2014/main" id="{3D997EE8-4D2F-4F45-AA04-FD4F38561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161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="" xmlns:a16="http://schemas.microsoft.com/office/drawing/2014/main" id="{4BBC3702-5812-4411-A45A-1B58766B4B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6BD655-9251-439A-9C7B-E9834BD691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="" xmlns:a16="http://schemas.microsoft.com/office/drawing/2014/main" id="{B9CEE1B2-7377-4AF5-9890-3E8EFDB3A7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="" xmlns:a16="http://schemas.microsoft.com/office/drawing/2014/main" id="{77495D89-2E72-47BB-A817-4D00981489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207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A7B6629D-CF82-4B0F-BC55-3D50D506E8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47214AC-010E-4B54-90C5-34B62B8751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A2E957E7-367B-431C-B51C-AD3351169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B4E48-8FFB-422B-80AF-B1DF599138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22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B41D802-3231-43D1-B8AF-3AB6B7395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6FBD1C2-0784-4613-AA03-338814D57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1632974-AFBD-4ED3-8CD1-F815DEB977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F010C-B127-4F40-AFD2-C270D88CFB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57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1DA687F1-DA8B-4FED-B774-B9E6DB1DC4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592FC21-32F2-44A9-8DBA-F64107D756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2464B63-2977-46A3-88D3-5CEEBA7712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FCE465-A6A6-4E88-B6F8-B37CF25807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51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372E023-E04D-4A97-B2AB-2DAB0083E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40C56C6-5759-4942-A0E4-54838581E0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02BBE0F-C11B-4121-B787-879C4C6D3F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BB173-AEC4-4E78-A5B5-FC539E3693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879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CC41C01B-5798-475B-809F-DFBC16C36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E151C36C-ED6D-4BBA-9C7A-88F31EF87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A03B9171-B06F-4ACF-84E4-F00E4070BD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9340DF-F270-4693-8194-629262B0D7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48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F872A6C8-F29A-4E77-B01A-DC91A112C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B28BE684-C454-48A1-9E8F-84756BF3DF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879A4CF8-AF43-45E2-AA16-678D4976B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B554D-63BC-4912-83C6-BD51B9154D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86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59C57DF-A221-4509-80A4-10CB57516B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6AB58C8B-FB9B-403B-8431-9D2D582A00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625EB027-EBD4-4CCC-8525-09007C6E0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6BC711-3759-4A81-A408-3CB22D656D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4A1F341-2071-44D7-9CFB-A99456EADE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82DCAF9-B12B-4025-897B-9ED0602D8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7F87FF6-DDEE-4ADE-86F9-5B3DFC65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117CC6-1107-432F-B481-F599A41A71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71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C2951DB-137F-44E5-8123-316BFC7F2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D893513-A407-47C6-97DD-F74F9F21D0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27671DB-505F-49F1-920C-881522863A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48ADED-1149-4316-B78A-88ED48ABB5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50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911A03A8-B5A3-4E51-AF1D-98835FDAD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2D7F210-3886-418C-89C8-E353C05A1B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1B5B002-4FE1-44F1-B2E6-26CC37BB2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C51FD6-87AD-4F0B-B9A7-8237623AFF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807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607DC71-8601-4481-A708-13CC38914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F279B06-B16F-46E6-AE35-4B3431A697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C2792F61-B3F0-44FD-9062-B541E9BAC3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9F59C-8E77-49FA-9924-A8C845884B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73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CDAE01C0-44FF-47CF-B5E7-5377F70F7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F63B5C2A-642C-4C84-94C7-39BC875BD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1A0A7C8E-6F23-4B0D-A102-905BA7F4367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EDE5DBC7-A84C-4653-A0E9-F244CF3553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2D6D3C49-C79E-4438-B031-129AD7A193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40C4D3B-9DFE-45D4-9E42-721C62EC33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880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ja.wikipedia.org/wiki/%E3%83%95%E3%82%A1%E3%82%A4%E3%83%AB:Human_cerebral_cortex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7.gif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10" Type="http://schemas.openxmlformats.org/officeDocument/2006/relationships/image" Target="../media/image23.jpg"/><Relationship Id="rId4" Type="http://schemas.openxmlformats.org/officeDocument/2006/relationships/image" Target="../media/image18.png"/><Relationship Id="rId9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tutor2u\Downloads\shutterstock_14113369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26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8957" y="620688"/>
            <a:ext cx="740608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7900" y="168581"/>
            <a:ext cx="7188200" cy="7694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- 72"/>
              </a:rPr>
              <a:t>Localization of function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51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5118" y="1281237"/>
            <a:ext cx="6858000" cy="1160449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Localisation and lateralisation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01244" y="2950956"/>
            <a:ext cx="5471411" cy="507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700" dirty="0">
                <a:solidFill>
                  <a:srgbClr val="522E92"/>
                </a:solidFill>
                <a:latin typeface="AQAChevinPro-Medium"/>
              </a:rPr>
              <a:t>Spec check: 4.2.2 Biopsychology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267237" y="3609125"/>
            <a:ext cx="8741536" cy="22467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000000"/>
                </a:solidFill>
                <a:latin typeface="HelveticaNeueLTStd-Roman"/>
              </a:rPr>
              <a:t>Localisation</a:t>
            </a:r>
            <a:r>
              <a:rPr lang="en-GB" sz="2800" i="1" dirty="0">
                <a:solidFill>
                  <a:srgbClr val="000000"/>
                </a:solidFill>
                <a:latin typeface="HelveticaNeueLTStd-Roman"/>
              </a:rPr>
              <a:t> of function in the brain and hemispheric </a:t>
            </a:r>
            <a:r>
              <a:rPr lang="en-GB" sz="2800" b="1" i="1" dirty="0">
                <a:solidFill>
                  <a:srgbClr val="000000"/>
                </a:solidFill>
                <a:latin typeface="HelveticaNeueLTStd-Roman"/>
              </a:rPr>
              <a:t>lateralisation: motor, somatosensory, visual, auditory and language centres; </a:t>
            </a:r>
            <a:r>
              <a:rPr lang="en-GB" sz="2800" b="1" i="1" dirty="0" err="1">
                <a:solidFill>
                  <a:srgbClr val="000000"/>
                </a:solidFill>
                <a:latin typeface="HelveticaNeueLTStd-Roman"/>
              </a:rPr>
              <a:t>Broca’s</a:t>
            </a:r>
            <a:r>
              <a:rPr lang="en-GB" sz="2800" b="1" i="1" dirty="0">
                <a:solidFill>
                  <a:srgbClr val="000000"/>
                </a:solidFill>
                <a:latin typeface="HelveticaNeueLTStd-Roman"/>
              </a:rPr>
              <a:t> and Wernicke’s areas, </a:t>
            </a:r>
            <a:r>
              <a:rPr lang="en-GB" sz="2800" dirty="0">
                <a:solidFill>
                  <a:srgbClr val="000000"/>
                </a:solidFill>
                <a:latin typeface="HelveticaNeueLTStd-Roman"/>
              </a:rPr>
              <a:t>split brain research. Plasticity and functional recovery of the brain after trauma.</a:t>
            </a:r>
          </a:p>
        </p:txBody>
      </p:sp>
    </p:spTree>
    <p:extLst>
      <p:ext uri="{BB962C8B-B14F-4D97-AF65-F5344CB8AC3E}">
        <p14:creationId xmlns:p14="http://schemas.microsoft.com/office/powerpoint/2010/main" val="52822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33EC87-6D9C-40CF-97D7-F73D8F5A3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764704"/>
            <a:ext cx="4084009" cy="41964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6000" kern="1200" dirty="0">
                <a:solidFill>
                  <a:schemeClr val="tx1"/>
                </a:solidFill>
              </a:rPr>
              <a:t>Pages 38-40</a:t>
            </a:r>
            <a:br>
              <a:rPr lang="en-US" sz="6000" kern="1200" dirty="0">
                <a:solidFill>
                  <a:schemeClr val="tx1"/>
                </a:solidFill>
              </a:rPr>
            </a:br>
            <a:r>
              <a:rPr lang="en-US" sz="6000" kern="1200" dirty="0">
                <a:solidFill>
                  <a:schemeClr val="tx1"/>
                </a:solidFill>
              </a:rPr>
              <a:t>lots to click and discover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1DB7C82F-AB7E-4F0C-B829-FA1B9C4151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73B77B41-97B3-4FA4-95A4-27EB15652A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5374" b="2"/>
          <a:stretch/>
        </p:blipFill>
        <p:spPr>
          <a:xfrm>
            <a:off x="20" y="10"/>
            <a:ext cx="4518095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6705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11A506B-AAF6-401C-9DAC-4A2CD93E1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67944" y="332656"/>
            <a:ext cx="5220889" cy="4877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0308AD0-B201-4D30-A6E6-58D229D4C2AC}"/>
              </a:ext>
            </a:extLst>
          </p:cNvPr>
          <p:cNvSpPr txBox="1"/>
          <p:nvPr/>
        </p:nvSpPr>
        <p:spPr>
          <a:xfrm>
            <a:off x="323528" y="366623"/>
            <a:ext cx="374441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BA3EA"/>
                </a:solidFill>
              </a:rPr>
              <a:t>The cerebral cortex</a:t>
            </a:r>
          </a:p>
          <a:p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The outer layer of the brain </a:t>
            </a:r>
          </a:p>
          <a:p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3mm thick</a:t>
            </a:r>
          </a:p>
          <a:p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Looks grey – ‘grey matter’</a:t>
            </a:r>
          </a:p>
          <a:p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Known as ‘the thinking cap’</a:t>
            </a:r>
          </a:p>
          <a:p>
            <a:endParaRPr lang="en-GB" sz="2800" dirty="0">
              <a:solidFill>
                <a:schemeClr val="accent1"/>
              </a:solidFill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High developed</a:t>
            </a:r>
          </a:p>
        </p:txBody>
      </p:sp>
    </p:spTree>
    <p:extLst>
      <p:ext uri="{BB962C8B-B14F-4D97-AF65-F5344CB8AC3E}">
        <p14:creationId xmlns:p14="http://schemas.microsoft.com/office/powerpoint/2010/main" val="33843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utor2u\Downloads\shutterstock_11071619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72" y="0"/>
            <a:ext cx="6876256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16200000">
            <a:off x="348656" y="2705727"/>
            <a:ext cx="45646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8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Left Brain</a:t>
            </a:r>
          </a:p>
        </p:txBody>
      </p:sp>
      <p:sp>
        <p:nvSpPr>
          <p:cNvPr id="5" name="Rectangle 4"/>
          <p:cNvSpPr/>
          <p:nvPr/>
        </p:nvSpPr>
        <p:spPr>
          <a:xfrm rot="5400000">
            <a:off x="4143831" y="2880767"/>
            <a:ext cx="45646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8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Right Brain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462989-4ABF-4B8C-85EA-11C31352CDFD}"/>
              </a:ext>
            </a:extLst>
          </p:cNvPr>
          <p:cNvSpPr txBox="1"/>
          <p:nvPr/>
        </p:nvSpPr>
        <p:spPr>
          <a:xfrm>
            <a:off x="2987824" y="980728"/>
            <a:ext cx="3600400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Lateralisation means the brain  is divided into 2 hemispheres </a:t>
            </a:r>
          </a:p>
        </p:txBody>
      </p:sp>
    </p:spTree>
    <p:extLst>
      <p:ext uri="{BB962C8B-B14F-4D97-AF65-F5344CB8AC3E}">
        <p14:creationId xmlns:p14="http://schemas.microsoft.com/office/powerpoint/2010/main" val="317128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5" b="93572" l="1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703"/>
          <a:stretch/>
        </p:blipFill>
        <p:spPr bwMode="auto">
          <a:xfrm flipH="1">
            <a:off x="1475656" y="360040"/>
            <a:ext cx="6689558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250" b="93274" l="9300" r="33600">
                        <a14:foregroundMark x1="32700" y1="66816" x2="30200" y2="63677"/>
                        <a14:backgroundMark x1="32400" y1="84604" x2="30300" y2="91779"/>
                        <a14:backgroundMark x1="29000" y1="88939" x2="30000" y2="90882"/>
                        <a14:backgroundMark x1="27500" y1="61286" x2="25000" y2="61734"/>
                        <a14:backgroundMark x1="20100" y1="61136" x2="17600" y2="62780"/>
                        <a14:backgroundMark x1="10900" y1="70254" x2="10400" y2="72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62" t="54173" r="62851" b="9460"/>
          <a:stretch/>
        </p:blipFill>
        <p:spPr bwMode="auto">
          <a:xfrm flipH="1">
            <a:off x="4797387" y="3618837"/>
            <a:ext cx="2726941" cy="218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58" b="62930" l="37700" r="74400">
                        <a14:backgroundMark x1="39400" y1="29895" x2="40500" y2="35426"/>
                        <a14:backgroundMark x1="38900" y1="35127" x2="47700" y2="44245"/>
                        <a14:backgroundMark x1="42300" y1="41854" x2="46300" y2="56652"/>
                        <a14:backgroundMark x1="49000" y1="43797" x2="50900" y2="53064"/>
                        <a14:backgroundMark x1="39700" y1="52317" x2="40200" y2="59043"/>
                        <a14:backgroundMark x1="48500" y1="55007" x2="50300" y2="57848"/>
                        <a14:backgroundMark x1="39700" y1="48580" x2="42100" y2="52317"/>
                        <a14:backgroundMark x1="49800" y1="59791" x2="47700" y2="626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149" t="12686" r="25703" b="35561"/>
          <a:stretch/>
        </p:blipFill>
        <p:spPr bwMode="auto">
          <a:xfrm flipH="1">
            <a:off x="1467308" y="1108230"/>
            <a:ext cx="3344779" cy="311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16" b="44993" l="10900" r="43800">
                        <a14:backgroundMark x1="40900" y1="37220" x2="30700" y2="35127"/>
                        <a14:backgroundMark x1="30400" y1="36024" x2="28800" y2="39611"/>
                        <a14:backgroundMark x1="15200" y1="40807" x2="11500" y2="34828"/>
                        <a14:backgroundMark x1="17600" y1="41555" x2="16500" y2="40807"/>
                        <a14:backgroundMark x1="26400" y1="37967" x2="21900" y2="39910"/>
                        <a14:backgroundMark x1="40300" y1="19133" x2="41700" y2="23169"/>
                        <a14:backgroundMark x1="38600" y1="18834" x2="39400" y2="20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8" r="57419" b="53136"/>
          <a:stretch/>
        </p:blipFill>
        <p:spPr bwMode="auto">
          <a:xfrm flipH="1">
            <a:off x="4331367" y="354541"/>
            <a:ext cx="3192960" cy="282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700" b="80568" l="1600" r="21800">
                        <a14:foregroundMark x1="14100" y1="35874" x2="7700" y2="52616"/>
                        <a14:backgroundMark x1="19200" y1="61883" x2="15200" y2="79821"/>
                        <a14:backgroundMark x1="16000" y1="65471" x2="12300" y2="76233"/>
                        <a14:backgroundMark x1="17400" y1="41405" x2="16300" y2="43049"/>
                        <a14:backgroundMark x1="16800" y1="48281" x2="16300" y2="57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410" r="64743" b="15396"/>
          <a:stretch/>
        </p:blipFill>
        <p:spPr bwMode="auto">
          <a:xfrm flipH="1">
            <a:off x="4979804" y="1580674"/>
            <a:ext cx="3174449" cy="386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tutor2u\Downloads\shutterstock_86409178.jpg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6B5651"/>
              </a:clrFrom>
              <a:clrTo>
                <a:srgbClr val="6B5651">
                  <a:alpha val="0"/>
                </a:srgbClr>
              </a:clrTo>
            </a:clrChange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45" b="75187" l="7100" r="53100">
                        <a14:foregroundMark x1="24200" y1="45142" x2="20200" y2="42750"/>
                        <a14:foregroundMark x1="46100" y1="40359" x2="36800" y2="37220"/>
                        <a14:foregroundMark x1="15900" y1="49178" x2="17000" y2="57549"/>
                        <a14:foregroundMark x1="18600" y1="40359" x2="17000" y2="41555"/>
                        <a14:backgroundMark x1="29600" y1="65172" x2="18100" y2="69208"/>
                        <a14:backgroundMark x1="32000" y1="60688" x2="38600" y2="69955"/>
                        <a14:backgroundMark x1="40500" y1="31540" x2="40300" y2="34380"/>
                        <a14:backgroundMark x1="15700" y1="45889" x2="12200" y2="44395"/>
                        <a14:backgroundMark x1="21700" y1="63677" x2="15600" y2="66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15" t="26651" r="46653" b="29842"/>
          <a:stretch/>
        </p:blipFill>
        <p:spPr bwMode="auto">
          <a:xfrm flipH="1">
            <a:off x="3361765" y="1961817"/>
            <a:ext cx="4018547" cy="261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584" y="692696"/>
            <a:ext cx="1368152" cy="1072743"/>
          </a:xfrm>
          <a:prstGeom prst="rect">
            <a:avLst/>
          </a:prstGeom>
          <a:solidFill>
            <a:srgbClr val="FFFF9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Frontal Lobe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43771" y="360040"/>
            <a:ext cx="1368152" cy="1072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Parietal Lobe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55620" y="4275348"/>
            <a:ext cx="1567825" cy="10727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TemporalLobe</a:t>
            </a:r>
            <a:endParaRPr lang="en-GB" sz="2400" dirty="0"/>
          </a:p>
        </p:txBody>
      </p:sp>
      <p:sp>
        <p:nvSpPr>
          <p:cNvPr id="12" name="Rectangle 11"/>
          <p:cNvSpPr/>
          <p:nvPr/>
        </p:nvSpPr>
        <p:spPr>
          <a:xfrm>
            <a:off x="7586464" y="1904191"/>
            <a:ext cx="1368152" cy="10727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Occipital Lobe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64524" y="5348091"/>
            <a:ext cx="1368152" cy="1072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GB" sz="2000" dirty="0"/>
              <a:t>Cerebellum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15616" y="5857425"/>
            <a:ext cx="1664041" cy="76486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Brain Stem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779657" y="5013177"/>
            <a:ext cx="2017730" cy="87128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050469" y="6132988"/>
            <a:ext cx="1664041" cy="66387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Spinal Cord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714510" y="5724382"/>
            <a:ext cx="529261" cy="43564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8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utor2u\Downloads\shutterstock_14113369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26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620688"/>
            <a:ext cx="740608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utor2u\Downloads\shutterstock_14038346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6" b="52986" l="17600" r="31800">
                        <a14:backgroundMark x1="37000" y1="20195" x2="51000" y2="38871"/>
                        <a14:backgroundMark x1="44200" y1="25081" x2="50200" y2="34745"/>
                        <a14:backgroundMark x1="30700" y1="34745" x2="27900" y2="50814"/>
                        <a14:backgroundMark x1="30500" y1="43214" x2="29600" y2="50814"/>
                        <a14:backgroundMark x1="26900" y1="43648" x2="25200" y2="48751"/>
                        <a14:backgroundMark x1="26200" y1="48969" x2="28800" y2="51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8" t="13563" r="21464" b="33564"/>
          <a:stretch/>
        </p:blipFill>
        <p:spPr bwMode="auto">
          <a:xfrm flipH="1">
            <a:off x="1577355" y="930166"/>
            <a:ext cx="4650829" cy="36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flipH="1">
            <a:off x="6588224" y="1052736"/>
            <a:ext cx="2232248" cy="52565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Arial - 36"/>
              </a:rPr>
              <a:t>The </a:t>
            </a:r>
            <a:r>
              <a:rPr lang="en-US" sz="2800" i="1" dirty="0">
                <a:solidFill>
                  <a:schemeClr val="bg1"/>
                </a:solidFill>
                <a:latin typeface="Arial - 36"/>
              </a:rPr>
              <a:t>occipital lobe </a:t>
            </a:r>
            <a:r>
              <a:rPr lang="en-US" sz="2800" dirty="0">
                <a:solidFill>
                  <a:schemeClr val="bg1"/>
                </a:solidFill>
                <a:latin typeface="Arial - 36"/>
              </a:rPr>
              <a:t>has the visual cortex.</a:t>
            </a:r>
          </a:p>
          <a:p>
            <a:r>
              <a:rPr lang="en-US" sz="2800" dirty="0">
                <a:solidFill>
                  <a:schemeClr val="bg1"/>
                </a:solidFill>
                <a:latin typeface="Arial - 36"/>
              </a:rPr>
              <a:t>This is where the signals from the eyes</a:t>
            </a:r>
          </a:p>
          <a:p>
            <a:r>
              <a:rPr lang="en-US" sz="2800" dirty="0">
                <a:solidFill>
                  <a:schemeClr val="bg1"/>
                </a:solidFill>
                <a:latin typeface="Arial - 36"/>
              </a:rPr>
              <a:t>go to so that you can see. </a:t>
            </a:r>
          </a:p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79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utor2u\Downloads\shutterstock_14113369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26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620688"/>
            <a:ext cx="740608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utor2u\Downloads\shutterstock_14038346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162" b="54506" l="23700" r="60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8" t="13563" r="21464" b="33564"/>
          <a:stretch/>
        </p:blipFill>
        <p:spPr bwMode="auto">
          <a:xfrm flipH="1">
            <a:off x="1198178" y="930166"/>
            <a:ext cx="4650829" cy="36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88224" y="1052736"/>
            <a:ext cx="2232248" cy="52565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Arial - 36"/>
              </a:rPr>
              <a:t>The </a:t>
            </a:r>
            <a:r>
              <a:rPr lang="en-US" sz="2000" i="1" dirty="0">
                <a:solidFill>
                  <a:schemeClr val="bg1"/>
                </a:solidFill>
                <a:latin typeface="Arial - 36"/>
              </a:rPr>
              <a:t>temporal lobe </a:t>
            </a:r>
            <a:r>
              <a:rPr lang="en-US" sz="2000" dirty="0">
                <a:solidFill>
                  <a:schemeClr val="bg1"/>
                </a:solidFill>
                <a:latin typeface="Arial - 36"/>
              </a:rPr>
              <a:t>is  mainly responsible for auditory information.</a:t>
            </a:r>
          </a:p>
          <a:p>
            <a:r>
              <a:rPr lang="en-US" sz="2000" dirty="0">
                <a:solidFill>
                  <a:schemeClr val="bg1"/>
                </a:solidFill>
                <a:latin typeface="Arial - 36"/>
              </a:rPr>
              <a:t>Further into the brain from the temporal lobe is the limbic system, with the hippocampus which facilitates memory formation 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6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utor2u\Downloads\shutterstock_14113369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26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620688"/>
            <a:ext cx="740608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utor2u\Downloads\shutterstock_14038346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784" b="44517" l="23900" r="53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8" t="13563" r="21464" b="33564"/>
          <a:stretch/>
        </p:blipFill>
        <p:spPr bwMode="auto">
          <a:xfrm flipH="1">
            <a:off x="1577355" y="930166"/>
            <a:ext cx="4650829" cy="36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88224" y="1052736"/>
            <a:ext cx="2232248" cy="52565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latin typeface="Arial - 36"/>
              </a:rPr>
              <a:t>The </a:t>
            </a:r>
            <a:r>
              <a:rPr lang="en-US" sz="2400" i="1" dirty="0">
                <a:solidFill>
                  <a:schemeClr val="bg1"/>
                </a:solidFill>
                <a:latin typeface="Arial - 36"/>
              </a:rPr>
              <a:t>parietal lobe </a:t>
            </a:r>
            <a:r>
              <a:rPr lang="en-US" sz="2400" dirty="0">
                <a:solidFill>
                  <a:schemeClr val="bg1"/>
                </a:solidFill>
                <a:latin typeface="Arial - 36"/>
              </a:rPr>
              <a:t>is involved with sensation and perception.</a:t>
            </a:r>
          </a:p>
          <a:p>
            <a:r>
              <a:rPr lang="en-US" sz="2400" dirty="0">
                <a:solidFill>
                  <a:schemeClr val="bg1"/>
                </a:solidFill>
                <a:latin typeface="Arial - 36"/>
              </a:rPr>
              <a:t>There is the motor cortex (movement)  and the </a:t>
            </a:r>
            <a:r>
              <a:rPr lang="en-US" sz="2400" dirty="0" err="1">
                <a:solidFill>
                  <a:schemeClr val="bg1"/>
                </a:solidFill>
                <a:latin typeface="Arial - 36"/>
              </a:rPr>
              <a:t>somasensory</a:t>
            </a:r>
            <a:r>
              <a:rPr lang="en-US" sz="2400" dirty="0">
                <a:solidFill>
                  <a:schemeClr val="bg1"/>
                </a:solidFill>
                <a:latin typeface="Arial - 36"/>
              </a:rPr>
              <a:t> cortex </a:t>
            </a:r>
          </a:p>
          <a:p>
            <a:r>
              <a:rPr lang="en-US" sz="2400" dirty="0">
                <a:solidFill>
                  <a:schemeClr val="bg1"/>
                </a:solidFill>
                <a:latin typeface="Arial - 36"/>
              </a:rPr>
              <a:t>(perception of touch)</a:t>
            </a:r>
          </a:p>
        </p:txBody>
      </p:sp>
    </p:spTree>
    <p:extLst>
      <p:ext uri="{BB962C8B-B14F-4D97-AF65-F5344CB8AC3E}">
        <p14:creationId xmlns:p14="http://schemas.microsoft.com/office/powerpoint/2010/main" val="25152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utor2u\Downloads\shutterstock_1554457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60" y="0"/>
            <a:ext cx="7092280" cy="529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5"/>
          <p:cNvSpPr txBox="1">
            <a:spLocks/>
          </p:cNvSpPr>
          <p:nvPr/>
        </p:nvSpPr>
        <p:spPr>
          <a:xfrm>
            <a:off x="611560" y="5085184"/>
            <a:ext cx="7920880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/>
              <a:t>The motor cortex deals with movement</a:t>
            </a:r>
            <a:br>
              <a:rPr lang="en-GB" sz="3200"/>
            </a:br>
            <a:r>
              <a:rPr lang="en-GB" sz="3200"/>
              <a:t>The somatosensory cortex deals with information on touch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7821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239" y="115880"/>
            <a:ext cx="3333334" cy="2428572"/>
          </a:xfrm>
          <a:prstGeom prst="rect">
            <a:avLst/>
          </a:prstGeom>
        </p:spPr>
      </p:pic>
      <p:pic>
        <p:nvPicPr>
          <p:cNvPr id="3082" name="Picture 10" descr="http://d.wapday.com/animation/ccontennt/9993-f/hand_snapping_fingers.gif?__sid=5GYFWWD&amp;lang=i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39" y="115880"/>
            <a:ext cx="3333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346" y="4880579"/>
            <a:ext cx="3517152" cy="1977421"/>
          </a:xfrm>
          <a:prstGeom prst="rect">
            <a:avLst/>
          </a:prstGeom>
        </p:spPr>
      </p:pic>
      <p:pic>
        <p:nvPicPr>
          <p:cNvPr id="6" name="Picture 3" descr="C:\Users\tutor2u\Downloads\shutterstock_155445653.jpg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06" y="980728"/>
            <a:ext cx="5688632" cy="424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tutor2u\Downloads\shutterstock_15544565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895" b="48378" l="36351" r="51650">
                        <a14:backgroundMark x1="50200" y1="41153" x2="40500" y2="47051"/>
                        <a14:backgroundMark x1="38600" y1="15147" x2="42200" y2="14075"/>
                        <a14:backgroundMark x1="37800" y1="33780" x2="36100" y2="359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39" t="9585" r="46438" b="47312"/>
          <a:stretch/>
        </p:blipFill>
        <p:spPr bwMode="auto">
          <a:xfrm>
            <a:off x="3563006" y="1387366"/>
            <a:ext cx="1087821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s.buddytv.com/articles/NaNaBooBoo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346" y="4880222"/>
            <a:ext cx="3517785" cy="197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http://www.artofillusion.org/docs/AoI%20Manual/animation/arm_SS.gif"/>
          <p:cNvPicPr>
            <a:picLocks noChangeAspect="1" noChangeArrowheads="1" noCrop="1"/>
          </p:cNvPicPr>
          <p:nvPr/>
        </p:nvPicPr>
        <p:blipFill>
          <a:blip r:embed="rId9">
            <a:clrChange>
              <a:clrFrom>
                <a:srgbClr val="A7A7A7"/>
              </a:clrFrom>
              <a:clrTo>
                <a:srgbClr val="A7A7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8" y="5029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8" y="5029200"/>
            <a:ext cx="2438400" cy="1828800"/>
          </a:xfrm>
          <a:prstGeom prst="rect">
            <a:avLst/>
          </a:prstGeom>
        </p:spPr>
      </p:pic>
      <p:sp>
        <p:nvSpPr>
          <p:cNvPr id="25" name="Title 5"/>
          <p:cNvSpPr txBox="1">
            <a:spLocks/>
          </p:cNvSpPr>
          <p:nvPr/>
        </p:nvSpPr>
        <p:spPr>
          <a:xfrm>
            <a:off x="1947118" y="3711332"/>
            <a:ext cx="5249765" cy="13178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rial - 36"/>
              </a:rPr>
              <a:t>Some areas such as the face and fingers have large areas of the motor cortex dedicated to them, others such as the limbs have less.  Why?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E3F2677-0808-4D71-8D2E-D3EE2EC83F67}"/>
              </a:ext>
            </a:extLst>
          </p:cNvPr>
          <p:cNvSpPr txBox="1"/>
          <p:nvPr/>
        </p:nvSpPr>
        <p:spPr>
          <a:xfrm>
            <a:off x="755576" y="980728"/>
            <a:ext cx="2663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Primary Motor Cortex</a:t>
            </a:r>
          </a:p>
        </p:txBody>
      </p:sp>
    </p:spTree>
    <p:extLst>
      <p:ext uri="{BB962C8B-B14F-4D97-AF65-F5344CB8AC3E}">
        <p14:creationId xmlns:p14="http://schemas.microsoft.com/office/powerpoint/2010/main" val="382496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utor2u\Downloads\shutterstock_14113369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26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234" y="620688"/>
            <a:ext cx="740608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utor2u\Downloads\shutterstock_14038346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287" b="48100" l="37900" r="7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8" t="13563" r="21464" b="33564"/>
          <a:stretch/>
        </p:blipFill>
        <p:spPr bwMode="auto">
          <a:xfrm flipH="1">
            <a:off x="1619672" y="930166"/>
            <a:ext cx="4650829" cy="362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88224" y="1052736"/>
            <a:ext cx="2232248" cy="52565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Arial - 36"/>
              </a:rPr>
              <a:t>This area is about control (as with the case study of Phineas Gage)</a:t>
            </a:r>
          </a:p>
          <a:p>
            <a:r>
              <a:rPr lang="en-US" sz="2000" dirty="0">
                <a:solidFill>
                  <a:schemeClr val="bg1"/>
                </a:solidFill>
                <a:latin typeface="Arial - 36"/>
              </a:rPr>
              <a:t>Some also argue it is the home of consciousness.</a:t>
            </a:r>
          </a:p>
          <a:p>
            <a:r>
              <a:rPr lang="en-US" sz="2000" dirty="0">
                <a:solidFill>
                  <a:schemeClr val="bg1"/>
                </a:solidFill>
                <a:latin typeface="Arial - 36"/>
              </a:rPr>
              <a:t>This area formulates our thoughts from brain activity in all parts of the brain. Schizophrenics are thought to have problems in their frontal lobes.</a:t>
            </a:r>
          </a:p>
        </p:txBody>
      </p:sp>
    </p:spTree>
    <p:extLst>
      <p:ext uri="{BB962C8B-B14F-4D97-AF65-F5344CB8AC3E}">
        <p14:creationId xmlns:p14="http://schemas.microsoft.com/office/powerpoint/2010/main" val="34046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alphaModFix amt="40000"/>
            <a:extLst/>
          </a:blip>
          <a:srcRect l="14124" r="2875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483768" y="2564904"/>
            <a:ext cx="7696200" cy="3564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00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Phineas Gage</a:t>
            </a:r>
          </a:p>
        </p:txBody>
      </p:sp>
    </p:spTree>
    <p:extLst>
      <p:ext uri="{BB962C8B-B14F-4D97-AF65-F5344CB8AC3E}">
        <p14:creationId xmlns:p14="http://schemas.microsoft.com/office/powerpoint/2010/main" val="2483758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11C6E06E-6BBB-4AFC-BB9A-5C05990FE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5410200" cy="1143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Phineas Gage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7553ABE7-13BA-47EB-AF82-0D16BD4D7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September 13</a:t>
            </a:r>
            <a:r>
              <a:rPr lang="en-US" altLang="en-US" baseline="30000">
                <a:solidFill>
                  <a:schemeClr val="bg1"/>
                </a:solidFill>
              </a:rPr>
              <a:t>th</a:t>
            </a:r>
            <a:r>
              <a:rPr lang="en-US" altLang="en-US">
                <a:solidFill>
                  <a:schemeClr val="bg1"/>
                </a:solidFill>
              </a:rPr>
              <a:t>, 1848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Phineas 25 years old 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Rutland &amp; Burlington Railroad, Cavendish, VT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Paving the way for new RR tracks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“Tamping Iron”</a:t>
            </a: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1.25in x 3ft</a:t>
            </a:r>
          </a:p>
        </p:txBody>
      </p:sp>
      <p:pic>
        <p:nvPicPr>
          <p:cNvPr id="4100" name="Picture 4" descr="tamping">
            <a:extLst>
              <a:ext uri="{FF2B5EF4-FFF2-40B4-BE49-F238E27FC236}">
                <a16:creationId xmlns="" xmlns:a16="http://schemas.microsoft.com/office/drawing/2014/main" id="{5BA7765A-3621-4A74-8E7E-94A90F751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334000"/>
            <a:ext cx="38862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railroad">
            <a:extLst>
              <a:ext uri="{FF2B5EF4-FFF2-40B4-BE49-F238E27FC236}">
                <a16:creationId xmlns="" xmlns:a16="http://schemas.microsoft.com/office/drawing/2014/main" id="{43CA058C-209B-4AAC-BF02-E640DF1A5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35000"/>
            <a:ext cx="29718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ineas">
            <a:extLst>
              <a:ext uri="{FF2B5EF4-FFF2-40B4-BE49-F238E27FC236}">
                <a16:creationId xmlns="" xmlns:a16="http://schemas.microsoft.com/office/drawing/2014/main" id="{5FCC4FAE-E9C6-4B22-96F2-3595B0DBFC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838200"/>
            <a:ext cx="3711575" cy="5187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0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="" xmlns:a16="http://schemas.microsoft.com/office/drawing/2014/main" id="{2B864D65-64A3-4637-B399-FCDD95186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331373"/>
            <a:ext cx="8534400" cy="46482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bg1"/>
                </a:solidFill>
              </a:rPr>
              <a:t>Accident</a:t>
            </a:r>
          </a:p>
          <a:p>
            <a:pPr lvl="1" eaLnBrk="1" hangingPunct="1"/>
            <a:r>
              <a:rPr lang="en-US" altLang="en-US" sz="2400" dirty="0">
                <a:solidFill>
                  <a:schemeClr val="bg1"/>
                </a:solidFill>
              </a:rPr>
              <a:t>Quick Recovery</a:t>
            </a:r>
          </a:p>
          <a:p>
            <a:pPr eaLnBrk="1" hangingPunct="1"/>
            <a:r>
              <a:rPr lang="en-US" altLang="en-US" sz="2800" dirty="0">
                <a:solidFill>
                  <a:schemeClr val="bg1"/>
                </a:solidFill>
              </a:rPr>
              <a:t>Months later: “No longer Gage”</a:t>
            </a:r>
          </a:p>
          <a:p>
            <a:pPr lvl="1" eaLnBrk="1" hangingPunct="1"/>
            <a:r>
              <a:rPr lang="en-US" altLang="en-US" sz="2400" dirty="0">
                <a:solidFill>
                  <a:schemeClr val="bg1"/>
                </a:solidFill>
              </a:rPr>
              <a:t>Before: capable, efficient, best foreman, well-balanced mind</a:t>
            </a:r>
          </a:p>
          <a:p>
            <a:pPr lvl="1" eaLnBrk="1" hangingPunct="1"/>
            <a:r>
              <a:rPr lang="en-US" altLang="en-US" sz="2400" dirty="0">
                <a:solidFill>
                  <a:schemeClr val="bg1"/>
                </a:solidFill>
              </a:rPr>
              <a:t>After: extravagant, anti-social, liar, grossly profane</a:t>
            </a:r>
          </a:p>
          <a:p>
            <a:pPr eaLnBrk="1" hangingPunct="1"/>
            <a:r>
              <a:rPr lang="en-US" altLang="en-US" sz="2800" dirty="0">
                <a:solidFill>
                  <a:schemeClr val="bg1"/>
                </a:solidFill>
              </a:rPr>
              <a:t>Stint with P.T Barnum</a:t>
            </a:r>
          </a:p>
          <a:p>
            <a:pPr eaLnBrk="1" hangingPunct="1"/>
            <a:r>
              <a:rPr lang="en-US" altLang="en-US" sz="2800" dirty="0">
                <a:solidFill>
                  <a:schemeClr val="bg1"/>
                </a:solidFill>
              </a:rPr>
              <a:t>Died 12 years later</a:t>
            </a:r>
          </a:p>
        </p:txBody>
      </p:sp>
      <p:pic>
        <p:nvPicPr>
          <p:cNvPr id="6147" name="Picture 4" descr="phin1">
            <a:extLst>
              <a:ext uri="{FF2B5EF4-FFF2-40B4-BE49-F238E27FC236}">
                <a16:creationId xmlns="" xmlns:a16="http://schemas.microsoft.com/office/drawing/2014/main" id="{7B2658B2-6EB4-43D8-AF5D-F2B59F9E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791" y="4125965"/>
            <a:ext cx="2741042" cy="274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 descr="phineas1">
            <a:extLst>
              <a:ext uri="{FF2B5EF4-FFF2-40B4-BE49-F238E27FC236}">
                <a16:creationId xmlns="" xmlns:a16="http://schemas.microsoft.com/office/drawing/2014/main" id="{FE3A0CBA-C878-4325-8D71-39C29B8B9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-1"/>
            <a:ext cx="2043336" cy="27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6">
            <a:extLst>
              <a:ext uri="{FF2B5EF4-FFF2-40B4-BE49-F238E27FC236}">
                <a16:creationId xmlns="" xmlns:a16="http://schemas.microsoft.com/office/drawing/2014/main" id="{666E8A6E-AB7D-45DC-A27A-D2187D879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Phineas Gage</a:t>
            </a:r>
          </a:p>
        </p:txBody>
      </p:sp>
    </p:spTree>
    <p:extLst>
      <p:ext uri="{BB962C8B-B14F-4D97-AF65-F5344CB8AC3E}">
        <p14:creationId xmlns:p14="http://schemas.microsoft.com/office/powerpoint/2010/main" val="17937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tutor2u\Downloads\shutterstock_1564664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92"/>
          <a:stretch/>
        </p:blipFill>
        <p:spPr bwMode="auto">
          <a:xfrm>
            <a:off x="0" y="0"/>
            <a:ext cx="9144000" cy="685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tutor2u\Downloads\shutterstock_15646646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8F5FB"/>
              </a:clrFrom>
              <a:clrTo>
                <a:srgbClr val="E8F5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22" y="1"/>
            <a:ext cx="5319956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611560" y="5085184"/>
            <a:ext cx="7920880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Most people have language on the left hand side of their brains. </a:t>
            </a:r>
            <a:r>
              <a:rPr lang="en-GB" sz="3200" dirty="0" err="1"/>
              <a:t>Broca’s</a:t>
            </a:r>
            <a:r>
              <a:rPr lang="en-GB" sz="3200" dirty="0"/>
              <a:t> area deals with producing speech and Wernicke’s area with understanding language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576" y="3789041"/>
            <a:ext cx="1569318" cy="7200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Speech production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64288" y="1484784"/>
            <a:ext cx="1224136" cy="50405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Understanding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946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tutor2u\Downloads\shutterstock_1564664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92"/>
          <a:stretch/>
        </p:blipFill>
        <p:spPr bwMode="auto">
          <a:xfrm>
            <a:off x="0" y="0"/>
            <a:ext cx="9144000" cy="685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tutor2u\Downloads\shutterstock_15544565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-171400"/>
            <a:ext cx="5688632" cy="424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611560" y="3861048"/>
            <a:ext cx="7920880" cy="27363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Arial - 36"/>
              </a:rPr>
              <a:t>Which areas would be activated if you were </a:t>
            </a:r>
          </a:p>
          <a:p>
            <a:pPr marL="539750" indent="-539750" algn="l">
              <a:buFont typeface="+mj-lt"/>
              <a:buAutoNum type="arabicPeriod"/>
            </a:pPr>
            <a:r>
              <a:rPr lang="en-US" sz="3200" dirty="0">
                <a:latin typeface="Arial - 36"/>
              </a:rPr>
              <a:t>Reading a book out loud to someone?</a:t>
            </a:r>
          </a:p>
          <a:p>
            <a:pPr marL="539750" indent="-539750" algn="l">
              <a:buFont typeface="+mj-lt"/>
              <a:buAutoNum type="arabicPeriod"/>
            </a:pPr>
            <a:r>
              <a:rPr lang="en-US" sz="3200" dirty="0">
                <a:latin typeface="Arial - 36"/>
              </a:rPr>
              <a:t>Listening to Barack Obama's speech on the radio?</a:t>
            </a:r>
          </a:p>
          <a:p>
            <a:pPr marL="539750" indent="-539750" algn="l">
              <a:buFont typeface="+mj-lt"/>
              <a:buAutoNum type="arabicPeriod"/>
            </a:pPr>
            <a:r>
              <a:rPr lang="en-US" sz="3200" dirty="0">
                <a:latin typeface="Arial - 36"/>
              </a:rPr>
              <a:t>Scratching your right arm with your left hand?</a:t>
            </a:r>
          </a:p>
        </p:txBody>
      </p:sp>
    </p:spTree>
    <p:extLst>
      <p:ext uri="{BB962C8B-B14F-4D97-AF65-F5344CB8AC3E}">
        <p14:creationId xmlns:p14="http://schemas.microsoft.com/office/powerpoint/2010/main" val="36702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CBEAE92-D00C-453F-8564-B388E424FD32}"/>
              </a:ext>
            </a:extLst>
          </p:cNvPr>
          <p:cNvSpPr txBox="1"/>
          <p:nvPr/>
        </p:nvSpPr>
        <p:spPr>
          <a:xfrm>
            <a:off x="107504" y="116632"/>
            <a:ext cx="5904656" cy="6832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Using information from your PHG text book and or revision guide </a:t>
            </a:r>
            <a:r>
              <a:rPr lang="en-GB" sz="2800" b="1" dirty="0">
                <a:solidFill>
                  <a:schemeClr val="tx2"/>
                </a:solidFill>
              </a:rPr>
              <a:t>add details</a:t>
            </a:r>
            <a:r>
              <a:rPr lang="en-GB" sz="2800" dirty="0">
                <a:solidFill>
                  <a:schemeClr val="tx2"/>
                </a:solidFill>
              </a:rPr>
              <a:t> to your labelled brain about the different areas of the cortex.</a:t>
            </a:r>
          </a:p>
          <a:p>
            <a:endParaRPr lang="en-GB" sz="2800" dirty="0">
              <a:solidFill>
                <a:schemeClr val="tx2"/>
              </a:solidFill>
            </a:endParaRPr>
          </a:p>
          <a:p>
            <a:endParaRPr lang="en-GB" sz="2800" dirty="0"/>
          </a:p>
          <a:p>
            <a:r>
              <a:rPr lang="en-GB" sz="2800" dirty="0"/>
              <a:t>Find out more information about </a:t>
            </a:r>
            <a:r>
              <a:rPr lang="en-GB" sz="2800" b="1" dirty="0" err="1"/>
              <a:t>Broca</a:t>
            </a:r>
            <a:r>
              <a:rPr lang="en-GB" sz="2800" dirty="0"/>
              <a:t> and </a:t>
            </a:r>
            <a:r>
              <a:rPr lang="en-GB" sz="2800" b="1" dirty="0"/>
              <a:t>Wernicke, </a:t>
            </a:r>
            <a:r>
              <a:rPr lang="en-GB" sz="2800" dirty="0"/>
              <a:t>in particular find out about their patients -  write a couple of sentences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b="1" dirty="0"/>
              <a:t>Complete the knowledge check questions on page 31 of your PHG revision guide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CF43B86-7897-4C1D-95C8-0D3379A3F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99" y="1772816"/>
            <a:ext cx="304768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477</Words>
  <Application>Microsoft Office PowerPoint</Application>
  <PresentationFormat>On-screen Show (4:3)</PresentationFormat>
  <Paragraphs>74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AQAChevinPro-Medium</vt:lpstr>
      <vt:lpstr>Arial</vt:lpstr>
      <vt:lpstr>Arial - 36</vt:lpstr>
      <vt:lpstr>Arial - 72</vt:lpstr>
      <vt:lpstr>Calibri</vt:lpstr>
      <vt:lpstr>HelveticaNeueLTStd-Roman</vt:lpstr>
      <vt:lpstr>Default Design</vt:lpstr>
      <vt:lpstr>PowerPoint Presentation</vt:lpstr>
      <vt:lpstr>Localisation and lateralisation</vt:lpstr>
      <vt:lpstr>Pages 38-40 lots to click and discover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Phineas Gage</vt:lpstr>
      <vt:lpstr>PowerPoint Presentation</vt:lpstr>
      <vt:lpstr>Phineas Gage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tutor2u</dc:creator>
  <cp:lastModifiedBy>Fran Alexander</cp:lastModifiedBy>
  <cp:revision>31</cp:revision>
  <dcterms:created xsi:type="dcterms:W3CDTF">2014-11-07T16:00:43Z</dcterms:created>
  <dcterms:modified xsi:type="dcterms:W3CDTF">2018-10-09T11:16:29Z</dcterms:modified>
</cp:coreProperties>
</file>