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handoutMasterIdLst>
    <p:handoutMasterId r:id="rId46"/>
  </p:handoutMasterIdLst>
  <p:sldIdLst>
    <p:sldId id="265" r:id="rId2"/>
    <p:sldId id="269" r:id="rId3"/>
    <p:sldId id="270" r:id="rId4"/>
    <p:sldId id="256" r:id="rId5"/>
    <p:sldId id="275" r:id="rId6"/>
    <p:sldId id="276" r:id="rId7"/>
    <p:sldId id="274" r:id="rId8"/>
    <p:sldId id="291" r:id="rId9"/>
    <p:sldId id="264" r:id="rId10"/>
    <p:sldId id="280" r:id="rId11"/>
    <p:sldId id="261" r:id="rId12"/>
    <p:sldId id="285" r:id="rId13"/>
    <p:sldId id="286" r:id="rId14"/>
    <p:sldId id="283" r:id="rId15"/>
    <p:sldId id="260" r:id="rId16"/>
    <p:sldId id="263" r:id="rId17"/>
    <p:sldId id="288" r:id="rId18"/>
    <p:sldId id="262" r:id="rId19"/>
    <p:sldId id="273" r:id="rId20"/>
    <p:sldId id="284" r:id="rId21"/>
    <p:sldId id="290" r:id="rId22"/>
    <p:sldId id="259" r:id="rId23"/>
    <p:sldId id="289" r:id="rId24"/>
    <p:sldId id="279" r:id="rId25"/>
    <p:sldId id="293" r:id="rId26"/>
    <p:sldId id="282" r:id="rId27"/>
    <p:sldId id="258" r:id="rId28"/>
    <p:sldId id="257" r:id="rId29"/>
    <p:sldId id="287" r:id="rId30"/>
    <p:sldId id="281" r:id="rId31"/>
    <p:sldId id="295" r:id="rId32"/>
    <p:sldId id="294" r:id="rId33"/>
    <p:sldId id="277" r:id="rId34"/>
    <p:sldId id="278" r:id="rId35"/>
    <p:sldId id="296" r:id="rId36"/>
    <p:sldId id="272" r:id="rId37"/>
    <p:sldId id="292" r:id="rId38"/>
    <p:sldId id="297" r:id="rId39"/>
    <p:sldId id="298" r:id="rId40"/>
    <p:sldId id="299" r:id="rId41"/>
    <p:sldId id="300" r:id="rId42"/>
    <p:sldId id="301" r:id="rId43"/>
    <p:sldId id="302" r:id="rId44"/>
  </p:sldIdLst>
  <p:sldSz cx="9144000" cy="6858000" type="screen4x3"/>
  <p:notesSz cx="6669088"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4" d="100"/>
          <a:sy n="74" d="100"/>
        </p:scale>
        <p:origin x="1446"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534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777607" y="0"/>
            <a:ext cx="2889938" cy="495348"/>
          </a:xfrm>
          <a:prstGeom prst="rect">
            <a:avLst/>
          </a:prstGeom>
        </p:spPr>
        <p:txBody>
          <a:bodyPr vert="horz" lIns="91440" tIns="45720" rIns="91440" bIns="45720" rtlCol="0"/>
          <a:lstStyle>
            <a:lvl1pPr algn="r">
              <a:defRPr sz="1200"/>
            </a:lvl1pPr>
          </a:lstStyle>
          <a:p>
            <a:fld id="{E0338E05-AD69-4185-BA58-4CEEE3EF2DD7}" type="datetimeFigureOut">
              <a:rPr lang="en-GB" smtClean="0"/>
              <a:t>24/09/2018</a:t>
            </a:fld>
            <a:endParaRPr lang="en-GB"/>
          </a:p>
        </p:txBody>
      </p:sp>
      <p:sp>
        <p:nvSpPr>
          <p:cNvPr id="4" name="Footer Placeholder 3"/>
          <p:cNvSpPr>
            <a:spLocks noGrp="1"/>
          </p:cNvSpPr>
          <p:nvPr>
            <p:ph type="ftr" sz="quarter" idx="2"/>
          </p:nvPr>
        </p:nvSpPr>
        <p:spPr>
          <a:xfrm>
            <a:off x="0" y="9377317"/>
            <a:ext cx="2889938" cy="49534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777607" y="9377317"/>
            <a:ext cx="2889938" cy="495347"/>
          </a:xfrm>
          <a:prstGeom prst="rect">
            <a:avLst/>
          </a:prstGeom>
        </p:spPr>
        <p:txBody>
          <a:bodyPr vert="horz" lIns="91440" tIns="45720" rIns="91440" bIns="45720" rtlCol="0" anchor="b"/>
          <a:lstStyle>
            <a:lvl1pPr algn="r">
              <a:defRPr sz="1200"/>
            </a:lvl1pPr>
          </a:lstStyle>
          <a:p>
            <a:fld id="{2C45FE9F-36A1-4ED8-A27A-49A1DFEBA9AA}" type="slidenum">
              <a:rPr lang="en-GB" smtClean="0"/>
              <a:t>‹#›</a:t>
            </a:fld>
            <a:endParaRPr lang="en-GB"/>
          </a:p>
        </p:txBody>
      </p:sp>
    </p:spTree>
    <p:extLst>
      <p:ext uri="{BB962C8B-B14F-4D97-AF65-F5344CB8AC3E}">
        <p14:creationId xmlns:p14="http://schemas.microsoft.com/office/powerpoint/2010/main" val="28984356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363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777607" y="0"/>
            <a:ext cx="2889938" cy="493633"/>
          </a:xfrm>
          <a:prstGeom prst="rect">
            <a:avLst/>
          </a:prstGeom>
        </p:spPr>
        <p:txBody>
          <a:bodyPr vert="horz" lIns="91440" tIns="45720" rIns="91440" bIns="45720" rtlCol="0"/>
          <a:lstStyle>
            <a:lvl1pPr algn="r">
              <a:defRPr sz="1200"/>
            </a:lvl1pPr>
          </a:lstStyle>
          <a:p>
            <a:fld id="{03EAB6D9-354D-4DB8-B64C-777856EC517B}" type="datetimeFigureOut">
              <a:rPr lang="en-US" smtClean="0"/>
              <a:pPr/>
              <a:t>9/24/2018</a:t>
            </a:fld>
            <a:endParaRPr lang="en-GB"/>
          </a:p>
        </p:txBody>
      </p:sp>
      <p:sp>
        <p:nvSpPr>
          <p:cNvPr id="4" name="Slide Image Placeholder 3"/>
          <p:cNvSpPr>
            <a:spLocks noGrp="1" noRot="1" noChangeAspect="1"/>
          </p:cNvSpPr>
          <p:nvPr>
            <p:ph type="sldImg" idx="2"/>
          </p:nvPr>
        </p:nvSpPr>
        <p:spPr>
          <a:xfrm>
            <a:off x="866775" y="739775"/>
            <a:ext cx="4935538" cy="3703638"/>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66909" y="4689515"/>
            <a:ext cx="5335270" cy="444269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377316"/>
            <a:ext cx="2889938" cy="493633"/>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777607" y="9377316"/>
            <a:ext cx="2889938" cy="493633"/>
          </a:xfrm>
          <a:prstGeom prst="rect">
            <a:avLst/>
          </a:prstGeom>
        </p:spPr>
        <p:txBody>
          <a:bodyPr vert="horz" lIns="91440" tIns="45720" rIns="91440" bIns="45720" rtlCol="0" anchor="b"/>
          <a:lstStyle>
            <a:lvl1pPr algn="r">
              <a:defRPr sz="1200"/>
            </a:lvl1pPr>
          </a:lstStyle>
          <a:p>
            <a:fld id="{D746231F-18D0-4DA0-AC7D-47F9AF2179A8}" type="slidenum">
              <a:rPr lang="en-GB" smtClean="0"/>
              <a:pPr/>
              <a:t>‹#›</a:t>
            </a:fld>
            <a:endParaRPr lang="en-GB"/>
          </a:p>
        </p:txBody>
      </p:sp>
    </p:spTree>
    <p:extLst>
      <p:ext uri="{BB962C8B-B14F-4D97-AF65-F5344CB8AC3E}">
        <p14:creationId xmlns:p14="http://schemas.microsoft.com/office/powerpoint/2010/main" val="29069992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CBBA272-2B44-4D0E-B37A-18A447D37357}" type="slidenum">
              <a:rPr lang="en-GB" smtClean="0"/>
              <a:pPr/>
              <a:t>1</a:t>
            </a:fld>
            <a:endParaRPr lang="en-GB"/>
          </a:p>
        </p:txBody>
      </p:sp>
    </p:spTree>
    <p:extLst>
      <p:ext uri="{BB962C8B-B14F-4D97-AF65-F5344CB8AC3E}">
        <p14:creationId xmlns:p14="http://schemas.microsoft.com/office/powerpoint/2010/main" val="16924306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746231F-18D0-4DA0-AC7D-47F9AF2179A8}" type="slidenum">
              <a:rPr lang="en-GB" smtClean="0"/>
              <a:pPr/>
              <a:t>43</a:t>
            </a:fld>
            <a:endParaRPr lang="en-GB"/>
          </a:p>
        </p:txBody>
      </p:sp>
    </p:spTree>
    <p:extLst>
      <p:ext uri="{BB962C8B-B14F-4D97-AF65-F5344CB8AC3E}">
        <p14:creationId xmlns:p14="http://schemas.microsoft.com/office/powerpoint/2010/main" val="20118645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573C034C-919D-4747-B6F3-5BC806B4C91E}" type="datetimeFigureOut">
              <a:rPr lang="en-US" smtClean="0"/>
              <a:pPr/>
              <a:t>9/24/2018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2275CB0-3B9E-45D9-A51E-A380F9C305D1}"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73C034C-919D-4747-B6F3-5BC806B4C91E}" type="datetimeFigureOut">
              <a:rPr lang="en-US" smtClean="0"/>
              <a:pPr/>
              <a:t>9/24/2018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2275CB0-3B9E-45D9-A51E-A380F9C305D1}"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73C034C-919D-4747-B6F3-5BC806B4C91E}" type="datetimeFigureOut">
              <a:rPr lang="en-US" smtClean="0"/>
              <a:pPr/>
              <a:t>9/24/2018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2275CB0-3B9E-45D9-A51E-A380F9C305D1}"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573C034C-919D-4747-B6F3-5BC806B4C91E}" type="datetimeFigureOut">
              <a:rPr lang="en-US" smtClean="0"/>
              <a:pPr/>
              <a:t>9/24/2018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2275CB0-3B9E-45D9-A51E-A380F9C305D1}"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573C034C-919D-4747-B6F3-5BC806B4C91E}" type="datetimeFigureOut">
              <a:rPr lang="en-US" smtClean="0"/>
              <a:pPr/>
              <a:t>9/24/2018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2275CB0-3B9E-45D9-A51E-A380F9C305D1}"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573C034C-919D-4747-B6F3-5BC806B4C91E}" type="datetimeFigureOut">
              <a:rPr lang="en-US" smtClean="0"/>
              <a:pPr/>
              <a:t>9/24/2018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2275CB0-3B9E-45D9-A51E-A380F9C305D1}"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3C034C-919D-4747-B6F3-5BC806B4C91E}" type="datetimeFigureOut">
              <a:rPr lang="en-US" smtClean="0"/>
              <a:pPr/>
              <a:t>9/24/2018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2275CB0-3B9E-45D9-A51E-A380F9C305D1}"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73C034C-919D-4747-B6F3-5BC806B4C91E}" type="datetimeFigureOut">
              <a:rPr lang="en-US" smtClean="0"/>
              <a:pPr/>
              <a:t>9/24/2018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2275CB0-3B9E-45D9-A51E-A380F9C305D1}"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73C034C-919D-4747-B6F3-5BC806B4C91E}" type="datetimeFigureOut">
              <a:rPr lang="en-US" smtClean="0"/>
              <a:pPr/>
              <a:t>9/24/2018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2275CB0-3B9E-45D9-A51E-A380F9C305D1}"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73C034C-919D-4747-B6F3-5BC806B4C91E}" type="datetimeFigureOut">
              <a:rPr lang="en-US" smtClean="0"/>
              <a:pPr/>
              <a:t>9/24/2018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2275CB0-3B9E-45D9-A51E-A380F9C305D1}"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73C034C-919D-4747-B6F3-5BC806B4C91E}" type="datetimeFigureOut">
              <a:rPr lang="en-US" smtClean="0"/>
              <a:pPr/>
              <a:t>9/24/2018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2275CB0-3B9E-45D9-A51E-A380F9C305D1}" type="slidenum">
              <a:rPr lang="en-GB" smtClean="0"/>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descr="grain1.jpg"/>
          <p:cNvPicPr>
            <a:picLocks noChangeAspect="1"/>
          </p:cNvPicPr>
          <p:nvPr/>
        </p:nvPicPr>
        <p:blipFill rotWithShape="1">
          <a:blip r:embed="rId2" cstate="print">
            <a:alphaModFix amt="11000"/>
            <a:extLst>
              <a:ext uri="{28A0092B-C50C-407E-A947-70E740481C1C}">
                <a14:useLocalDpi xmlns:a14="http://schemas.microsoft.com/office/drawing/2010/main" val="0"/>
              </a:ext>
            </a:extLst>
          </a:blip>
          <a:srcRect r="2929"/>
          <a:stretch/>
        </p:blipFill>
        <p:spPr>
          <a:xfrm>
            <a:off x="0" y="0"/>
            <a:ext cx="9144000" cy="6885852"/>
          </a:xfrm>
          <a:prstGeom prst="rect">
            <a:avLst/>
          </a:prstGeom>
        </p:spPr>
      </p:pic>
      <p:pic>
        <p:nvPicPr>
          <p:cNvPr id="9" name="Picture 8" descr="bilton_lion_outline_small_vectorized.png"/>
          <p:cNvPicPr>
            <a:picLocks noChangeAspect="1"/>
          </p:cNvPicPr>
          <p:nvPr/>
        </p:nvPicPr>
        <p:blipFill>
          <a:blip r:embed="rId3" cstate="print">
            <a:alphaModFix amt="12000"/>
            <a:extLst>
              <a:ext uri="{28A0092B-C50C-407E-A947-70E740481C1C}">
                <a14:useLocalDpi xmlns:a14="http://schemas.microsoft.com/office/drawing/2010/main" val="0"/>
              </a:ext>
            </a:extLst>
          </a:blip>
          <a:stretch>
            <a:fillRect/>
          </a:stretch>
        </p:blipFill>
        <p:spPr>
          <a:xfrm>
            <a:off x="5129712" y="2902967"/>
            <a:ext cx="4014288" cy="4335431"/>
          </a:xfrm>
          <a:prstGeom prst="rect">
            <a:avLst/>
          </a:prstGeom>
        </p:spPr>
      </p:pic>
      <p:pic>
        <p:nvPicPr>
          <p:cNvPr id="10" name="Picture 9"/>
          <p:cNvPicPr>
            <a:picLocks noChangeAspect="1"/>
          </p:cNvPicPr>
          <p:nvPr/>
        </p:nvPicPr>
        <p:blipFill>
          <a:blip r:embed="rId4" cstate="print"/>
          <a:stretch>
            <a:fillRect/>
          </a:stretch>
        </p:blipFill>
        <p:spPr>
          <a:xfrm>
            <a:off x="-2978" y="0"/>
            <a:ext cx="4106333" cy="3079750"/>
          </a:xfrm>
          <a:prstGeom prst="rect">
            <a:avLst/>
          </a:prstGeom>
        </p:spPr>
      </p:pic>
      <p:pic>
        <p:nvPicPr>
          <p:cNvPr id="11" name="Picture 10"/>
          <p:cNvPicPr>
            <a:picLocks noChangeAspect="1"/>
          </p:cNvPicPr>
          <p:nvPr/>
        </p:nvPicPr>
        <p:blipFill>
          <a:blip r:embed="rId4" cstate="print"/>
          <a:stretch>
            <a:fillRect/>
          </a:stretch>
        </p:blipFill>
        <p:spPr>
          <a:xfrm>
            <a:off x="4087480" y="0"/>
            <a:ext cx="4106333" cy="3079750"/>
          </a:xfrm>
          <a:prstGeom prst="rect">
            <a:avLst/>
          </a:prstGeom>
        </p:spPr>
      </p:pic>
      <p:pic>
        <p:nvPicPr>
          <p:cNvPr id="12" name="Picture 11"/>
          <p:cNvPicPr>
            <a:picLocks noChangeAspect="1"/>
          </p:cNvPicPr>
          <p:nvPr/>
        </p:nvPicPr>
        <p:blipFill rotWithShape="1">
          <a:blip r:embed="rId4" cstate="print"/>
          <a:srcRect r="76546"/>
          <a:stretch/>
        </p:blipFill>
        <p:spPr>
          <a:xfrm>
            <a:off x="8177939" y="0"/>
            <a:ext cx="963084" cy="3079750"/>
          </a:xfrm>
          <a:prstGeom prst="rect">
            <a:avLst/>
          </a:prstGeom>
        </p:spPr>
      </p:pic>
      <p:sp>
        <p:nvSpPr>
          <p:cNvPr id="13" name="TextBox 12"/>
          <p:cNvSpPr txBox="1"/>
          <p:nvPr/>
        </p:nvSpPr>
        <p:spPr>
          <a:xfrm>
            <a:off x="344917" y="5619230"/>
            <a:ext cx="5286375" cy="584776"/>
          </a:xfrm>
          <a:prstGeom prst="rect">
            <a:avLst/>
          </a:prstGeom>
          <a:noFill/>
        </p:spPr>
        <p:txBody>
          <a:bodyPr wrap="square" rtlCol="0">
            <a:spAutoFit/>
          </a:bodyPr>
          <a:lstStyle/>
          <a:p>
            <a:r>
              <a:rPr lang="en-GB" sz="3200" dirty="0">
                <a:solidFill>
                  <a:srgbClr val="F1739A"/>
                </a:solidFill>
                <a:latin typeface="Rockwell"/>
                <a:cs typeface="Rockwell"/>
              </a:rPr>
              <a:t>Miss Russell</a:t>
            </a:r>
          </a:p>
        </p:txBody>
      </p:sp>
      <p:sp>
        <p:nvSpPr>
          <p:cNvPr id="15" name="TextBox 14"/>
          <p:cNvSpPr txBox="1"/>
          <p:nvPr/>
        </p:nvSpPr>
        <p:spPr>
          <a:xfrm>
            <a:off x="344917" y="6131670"/>
            <a:ext cx="5286375" cy="369332"/>
          </a:xfrm>
          <a:prstGeom prst="rect">
            <a:avLst/>
          </a:prstGeom>
          <a:noFill/>
        </p:spPr>
        <p:txBody>
          <a:bodyPr wrap="square" rtlCol="0">
            <a:spAutoFit/>
          </a:bodyPr>
          <a:lstStyle/>
          <a:p>
            <a:r>
              <a:rPr lang="en-GB" dirty="0">
                <a:solidFill>
                  <a:schemeClr val="bg1">
                    <a:lumMod val="75000"/>
                  </a:schemeClr>
                </a:solidFill>
                <a:latin typeface="Rockwell"/>
                <a:cs typeface="Rockwell"/>
              </a:rPr>
              <a:t>Bilton School</a:t>
            </a:r>
          </a:p>
        </p:txBody>
      </p:sp>
      <p:sp>
        <p:nvSpPr>
          <p:cNvPr id="16" name="Title 1"/>
          <p:cNvSpPr>
            <a:spLocks noGrp="1"/>
          </p:cNvSpPr>
          <p:nvPr>
            <p:ph type="ctrTitle"/>
          </p:nvPr>
        </p:nvSpPr>
        <p:spPr>
          <a:xfrm>
            <a:off x="346242" y="3471143"/>
            <a:ext cx="8475556" cy="1470025"/>
          </a:xfrm>
        </p:spPr>
        <p:txBody>
          <a:bodyPr>
            <a:noAutofit/>
          </a:bodyPr>
          <a:lstStyle>
            <a:lvl1pPr>
              <a:defRPr sz="5400"/>
            </a:lvl1pPr>
          </a:lstStyle>
          <a:p>
            <a:r>
              <a:rPr lang="en-US"/>
              <a:t>Click to edit Master title style</a:t>
            </a:r>
            <a:endParaRPr lang="en-GB"/>
          </a:p>
        </p:txBody>
      </p:sp>
      <p:cxnSp>
        <p:nvCxnSpPr>
          <p:cNvPr id="17" name="Straight Connector 16"/>
          <p:cNvCxnSpPr/>
          <p:nvPr/>
        </p:nvCxnSpPr>
        <p:spPr>
          <a:xfrm>
            <a:off x="-2978" y="3079750"/>
            <a:ext cx="9144001" cy="0"/>
          </a:xfrm>
          <a:prstGeom prst="line">
            <a:avLst/>
          </a:prstGeom>
          <a:ln w="6350" cmpd="sng">
            <a:solidFill>
              <a:srgbClr val="F0595E"/>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273845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alpha val="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3C034C-919D-4747-B6F3-5BC806B4C91E}" type="datetimeFigureOut">
              <a:rPr lang="en-US" smtClean="0"/>
              <a:pPr/>
              <a:t>9/24/2018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275CB0-3B9E-45D9-A51E-A380F9C305D1}"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ags" Target="../tags/tag1.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hyperlink" Target="http://www.google.co.uk/url?sa=i&amp;rct=j&amp;q=&amp;esrc=s&amp;frm=1&amp;source=images&amp;cd=&amp;cad=rja&amp;docid=Zx8QORHus3DUuM&amp;tbnid=N5IB8PM-SjuOZM:&amp;ved=0CAUQjRw&amp;url=http://www.distance-education-academy.com/online-courses/psychology-courses/psychology-diploma/&amp;ei=fHbyUcU4ysLRBeeBgegJ&amp;bvm=bv.49784469,d.ZGU&amp;psig=AFQjCNEFGPwvru9NpGSbDYfFWOAtnRwNDQ&amp;ust=1374930927378391"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uk.video.search.yahoo.com/yhs/search?fr=yhs-avast-securebrowser&amp;hsimp=yhs-securebrowser&amp;hspart=avast&amp;p=candyman+sammy+davis+jr#id=3&amp;vid=cf68fa137a5f10edd8850a9eaa8bcc40&amp;action=click" TargetMode="External"/><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hyperlink" Target="https://creativecommons.org/licenses/by-sa/3.0/" TargetMode="External"/><Relationship Id="rId5" Type="http://schemas.openxmlformats.org/officeDocument/2006/relationships/hyperlink" Target="http://techsamay.com/2014/10/google-android-5-lollipop-new-features.html" TargetMode="External"/><Relationship Id="rId4" Type="http://schemas.openxmlformats.org/officeDocument/2006/relationships/image" Target="../media/image35.jpg"/></Relationships>
</file>

<file path=ppt/slides/_rels/slide39.xml.rels><?xml version="1.0" encoding="UTF-8" standalone="yes"?>
<Relationships xmlns="http://schemas.openxmlformats.org/package/2006/relationships"><Relationship Id="rId3" Type="http://schemas.openxmlformats.org/officeDocument/2006/relationships/hyperlink" Target="http://www.dailyclipart.net/clipart/category/food-clip-art/" TargetMode="External"/><Relationship Id="rId2" Type="http://schemas.openxmlformats.org/officeDocument/2006/relationships/image" Target="../media/image36.jpg"/><Relationship Id="rId1" Type="http://schemas.openxmlformats.org/officeDocument/2006/relationships/slideLayout" Target="../slideLayouts/slideLayout2.xml"/><Relationship Id="rId4" Type="http://schemas.openxmlformats.org/officeDocument/2006/relationships/hyperlink" Target="https://creativecommons.org/licenses/by-nd/3.0/"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www.flickr.com/photos/anaulin/1672203711/" TargetMode="External"/><Relationship Id="rId2" Type="http://schemas.openxmlformats.org/officeDocument/2006/relationships/image" Target="../media/image37.jpe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4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4725144"/>
            <a:ext cx="5112568" cy="1470025"/>
          </a:xfrm>
        </p:spPr>
        <p:txBody>
          <a:bodyPr/>
          <a:lstStyle/>
          <a:p>
            <a:r>
              <a:rPr lang="en-GB" dirty="0"/>
              <a:t/>
            </a:r>
            <a:br>
              <a:rPr lang="en-GB" dirty="0"/>
            </a:br>
            <a:r>
              <a:rPr lang="en-GB" dirty="0">
                <a:highlight>
                  <a:srgbClr val="00FF00"/>
                </a:highlight>
              </a:rPr>
              <a:t>Introduction to </a:t>
            </a:r>
            <a:br>
              <a:rPr lang="en-GB" dirty="0">
                <a:highlight>
                  <a:srgbClr val="00FF00"/>
                </a:highlight>
              </a:rPr>
            </a:br>
            <a:r>
              <a:rPr lang="en-GB" dirty="0">
                <a:highlight>
                  <a:srgbClr val="00FF00"/>
                </a:highlight>
              </a:rPr>
              <a:t>Assessment and Command words   </a:t>
            </a:r>
            <a:r>
              <a:rPr lang="en-GB" dirty="0"/>
              <a:t/>
            </a:r>
            <a:br>
              <a:rPr lang="en-GB" dirty="0"/>
            </a:br>
            <a:endParaRPr lang="en-GB" dirty="0"/>
          </a:p>
        </p:txBody>
      </p:sp>
      <p:pic>
        <p:nvPicPr>
          <p:cNvPr id="1026" name="Picture 2" descr="http://www.distance-education-academy.com/wp-content/uploads/2013/01/psychology.jpg">
            <a:hlinkClick r:id="rId4"/>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0" b="100000" l="0" r="100000"/>
                    </a14:imgEffect>
                    <a14:imgEffect>
                      <a14:colorTemperature colorTemp="8800"/>
                    </a14:imgEffect>
                  </a14:imgLayer>
                </a14:imgProps>
              </a:ext>
              <a:ext uri="{28A0092B-C50C-407E-A947-70E740481C1C}">
                <a14:useLocalDpi xmlns:a14="http://schemas.microsoft.com/office/drawing/2010/main" val="0"/>
              </a:ext>
            </a:extLst>
          </a:blip>
          <a:srcRect/>
          <a:stretch>
            <a:fillRect/>
          </a:stretch>
        </p:blipFill>
        <p:spPr bwMode="auto">
          <a:xfrm>
            <a:off x="4773357" y="1690514"/>
            <a:ext cx="4370643" cy="437064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991904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334750" y="5540375"/>
            <a:ext cx="184666" cy="369332"/>
          </a:xfrm>
          <a:prstGeom prst="rect">
            <a:avLst/>
          </a:prstGeom>
          <a:noFill/>
        </p:spPr>
        <p:txBody>
          <a:bodyPr wrap="none" rtlCol="0">
            <a:spAutoFit/>
          </a:bodyPr>
          <a:lstStyle/>
          <a:p>
            <a:endParaRPr lang="en-GB" dirty="0"/>
          </a:p>
        </p:txBody>
      </p:sp>
      <p:sp>
        <p:nvSpPr>
          <p:cNvPr id="5" name="TextBox 4"/>
          <p:cNvSpPr txBox="1"/>
          <p:nvPr/>
        </p:nvSpPr>
        <p:spPr>
          <a:xfrm>
            <a:off x="12080875" y="1270000"/>
            <a:ext cx="184666" cy="369332"/>
          </a:xfrm>
          <a:prstGeom prst="rect">
            <a:avLst/>
          </a:prstGeom>
          <a:noFill/>
        </p:spPr>
        <p:txBody>
          <a:bodyPr wrap="none" rtlCol="0">
            <a:spAutoFit/>
          </a:bodyPr>
          <a:lstStyle/>
          <a:p>
            <a:endParaRPr lang="en-GB" dirty="0"/>
          </a:p>
        </p:txBody>
      </p:sp>
      <p:sp>
        <p:nvSpPr>
          <p:cNvPr id="6" name="Rectangle 5"/>
          <p:cNvSpPr/>
          <p:nvPr/>
        </p:nvSpPr>
        <p:spPr>
          <a:xfrm>
            <a:off x="1187624" y="447119"/>
            <a:ext cx="9144001" cy="1192213"/>
          </a:xfrm>
          <a:prstGeom prst="rect">
            <a:avLst/>
          </a:prstGeom>
          <a:no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GB" sz="3200" dirty="0">
                <a:solidFill>
                  <a:schemeClr val="tx1">
                    <a:lumMod val="60000"/>
                    <a:lumOff val="40000"/>
                  </a:schemeClr>
                </a:solidFill>
                <a:latin typeface="Rockwell" pitchFamily="18" charset="0"/>
              </a:rPr>
              <a:t>What will the exams look like? </a:t>
            </a:r>
          </a:p>
          <a:p>
            <a:r>
              <a:rPr lang="en-GB" sz="3200" dirty="0">
                <a:solidFill>
                  <a:schemeClr val="tx1">
                    <a:lumMod val="60000"/>
                    <a:lumOff val="40000"/>
                  </a:schemeClr>
                </a:solidFill>
                <a:latin typeface="Rockwell" pitchFamily="18" charset="0"/>
              </a:rPr>
              <a:t>What are the examiners looking for?</a:t>
            </a:r>
          </a:p>
        </p:txBody>
      </p:sp>
      <p:sp>
        <p:nvSpPr>
          <p:cNvPr id="7" name="TextBox 6"/>
          <p:cNvSpPr txBox="1"/>
          <p:nvPr/>
        </p:nvSpPr>
        <p:spPr>
          <a:xfrm>
            <a:off x="395536" y="1454666"/>
            <a:ext cx="8555181" cy="5201424"/>
          </a:xfrm>
          <a:prstGeom prst="rect">
            <a:avLst/>
          </a:prstGeom>
          <a:noFill/>
        </p:spPr>
        <p:txBody>
          <a:bodyPr wrap="square" rtlCol="0">
            <a:spAutoFit/>
          </a:bodyPr>
          <a:lstStyle/>
          <a:p>
            <a:endParaRPr lang="en-GB" sz="2400" dirty="0">
              <a:latin typeface="Rockwell" pitchFamily="18" charset="0"/>
            </a:endParaRPr>
          </a:p>
          <a:p>
            <a:r>
              <a:rPr lang="en-GB" sz="2800" dirty="0">
                <a:latin typeface="Rockwell" pitchFamily="18" charset="0"/>
              </a:rPr>
              <a:t>All of the three ‘A’ Level exams are </a:t>
            </a:r>
            <a:r>
              <a:rPr lang="en-GB" sz="2800" b="1" dirty="0">
                <a:latin typeface="Rockwell" pitchFamily="18" charset="0"/>
              </a:rPr>
              <a:t>2 hours long </a:t>
            </a:r>
            <a:r>
              <a:rPr lang="en-GB" sz="2800" dirty="0">
                <a:latin typeface="Rockwell" pitchFamily="18" charset="0"/>
              </a:rPr>
              <a:t>and contain multiple choice short answer and extended writing questions up to 16 marks. Each paper is worth 96 Marks.</a:t>
            </a:r>
          </a:p>
          <a:p>
            <a:endParaRPr lang="en-GB" sz="2800" dirty="0">
              <a:latin typeface="Rockwell" pitchFamily="18" charset="0"/>
            </a:endParaRPr>
          </a:p>
          <a:p>
            <a:r>
              <a:rPr lang="en-GB" sz="2800" dirty="0">
                <a:latin typeface="Rockwell" pitchFamily="18" charset="0"/>
              </a:rPr>
              <a:t>But in order to fully understand the requirements of the exam we need to know how you are being assessed. These are called </a:t>
            </a:r>
            <a:r>
              <a:rPr lang="en-GB" sz="2800" b="1" dirty="0">
                <a:latin typeface="Rockwell" pitchFamily="18" charset="0"/>
              </a:rPr>
              <a:t>Assessment Objectives (AO’s) </a:t>
            </a:r>
            <a:r>
              <a:rPr lang="en-GB" sz="2800" dirty="0">
                <a:latin typeface="Rockwell" pitchFamily="18" charset="0"/>
              </a:rPr>
              <a:t>which assess the skills that you need to demonstrate in Psychology. </a:t>
            </a:r>
          </a:p>
          <a:p>
            <a:r>
              <a:rPr lang="en-GB" sz="2800" dirty="0">
                <a:latin typeface="Rockwell" pitchFamily="18" charset="0"/>
              </a:rPr>
              <a:t>We will have a look at these now…</a:t>
            </a:r>
          </a:p>
        </p:txBody>
      </p:sp>
    </p:spTree>
    <p:extLst>
      <p:ext uri="{BB962C8B-B14F-4D97-AF65-F5344CB8AC3E}">
        <p14:creationId xmlns:p14="http://schemas.microsoft.com/office/powerpoint/2010/main" val="504920462"/>
      </p:ext>
    </p:extLst>
  </p:cSld>
  <p:clrMapOvr>
    <a:masterClrMapping/>
  </p:clrMapOvr>
  <mc:AlternateContent xmlns:mc="http://schemas.openxmlformats.org/markup-compatibility/2006" xmlns:p14="http://schemas.microsoft.com/office/powerpoint/2010/main">
    <mc:Choice Requires="p14">
      <p:transition spd="slow" p14:dur="900">
        <p14:flythrough hasBounce="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wipe(down)">
                                      <p:cBhvr>
                                        <p:cTn id="7" dur="5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xEl>
                                              <p:pRg st="3" end="3"/>
                                            </p:txEl>
                                          </p:spTgt>
                                        </p:tgtEl>
                                        <p:attrNameLst>
                                          <p:attrName>style.visibility</p:attrName>
                                        </p:attrNameLst>
                                      </p:cBhvr>
                                      <p:to>
                                        <p:strVal val="visible"/>
                                      </p:to>
                                    </p:set>
                                    <p:animEffect transition="in" filter="barn(inVertical)">
                                      <p:cBhvr>
                                        <p:cTn id="12" dur="500"/>
                                        <p:tgtEl>
                                          <p:spTgt spid="7">
                                            <p:txEl>
                                              <p:pRg st="3" end="3"/>
                                            </p:txEl>
                                          </p:spTgt>
                                        </p:tgtEl>
                                      </p:cBhvr>
                                    </p:animEffect>
                                  </p:childTnLst>
                                </p:cTn>
                              </p:par>
                              <p:par>
                                <p:cTn id="13" presetID="16" presetClass="entr" presetSubtype="21" fill="hold" nodeType="with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animEffect transition="in" filter="barn(inVertical)">
                                      <p:cBhvr>
                                        <p:cTn id="15"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334750" y="5540375"/>
            <a:ext cx="184666" cy="369332"/>
          </a:xfrm>
          <a:prstGeom prst="rect">
            <a:avLst/>
          </a:prstGeom>
          <a:noFill/>
        </p:spPr>
        <p:txBody>
          <a:bodyPr wrap="none" rtlCol="0">
            <a:spAutoFit/>
          </a:bodyPr>
          <a:lstStyle/>
          <a:p>
            <a:endParaRPr lang="en-GB" dirty="0"/>
          </a:p>
        </p:txBody>
      </p:sp>
      <p:sp>
        <p:nvSpPr>
          <p:cNvPr id="5" name="TextBox 4"/>
          <p:cNvSpPr txBox="1"/>
          <p:nvPr/>
        </p:nvSpPr>
        <p:spPr>
          <a:xfrm>
            <a:off x="12080875" y="1270000"/>
            <a:ext cx="184666" cy="369332"/>
          </a:xfrm>
          <a:prstGeom prst="rect">
            <a:avLst/>
          </a:prstGeom>
          <a:noFill/>
        </p:spPr>
        <p:txBody>
          <a:bodyPr wrap="none" rtlCol="0">
            <a:spAutoFit/>
          </a:bodyPr>
          <a:lstStyle/>
          <a:p>
            <a:endParaRPr lang="en-GB" dirty="0"/>
          </a:p>
        </p:txBody>
      </p:sp>
      <p:sp>
        <p:nvSpPr>
          <p:cNvPr id="6" name="Rectangle 5"/>
          <p:cNvSpPr/>
          <p:nvPr/>
        </p:nvSpPr>
        <p:spPr>
          <a:xfrm>
            <a:off x="0" y="425469"/>
            <a:ext cx="9144001" cy="650296"/>
          </a:xfrm>
          <a:prstGeom prst="rect">
            <a:avLst/>
          </a:prstGeom>
          <a:no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GB" sz="3200" dirty="0">
                <a:solidFill>
                  <a:schemeClr val="tx1">
                    <a:lumMod val="60000"/>
                    <a:lumOff val="40000"/>
                  </a:schemeClr>
                </a:solidFill>
                <a:latin typeface="Rockwell" pitchFamily="18" charset="0"/>
              </a:rPr>
              <a:t>Skills, skills, skills….</a:t>
            </a:r>
          </a:p>
        </p:txBody>
      </p:sp>
      <p:grpSp>
        <p:nvGrpSpPr>
          <p:cNvPr id="3" name="Group 2"/>
          <p:cNvGrpSpPr/>
          <p:nvPr/>
        </p:nvGrpSpPr>
        <p:grpSpPr>
          <a:xfrm>
            <a:off x="401006" y="1168281"/>
            <a:ext cx="2286776" cy="5323138"/>
            <a:chOff x="401006" y="1270000"/>
            <a:chExt cx="2286776" cy="5323138"/>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1006" y="1270000"/>
              <a:ext cx="2286776" cy="5323138"/>
            </a:xfrm>
            <a:prstGeom prst="rect">
              <a:avLst/>
            </a:prstGeom>
            <a:effectLst>
              <a:outerShdw blurRad="114300" dist="25400" dir="5400000" algn="t" rotWithShape="0">
                <a:prstClr val="black">
                  <a:alpha val="40000"/>
                </a:prstClr>
              </a:outerShdw>
            </a:effectLst>
          </p:spPr>
        </p:pic>
        <p:sp>
          <p:nvSpPr>
            <p:cNvPr id="2" name="Rectangle 1"/>
            <p:cNvSpPr/>
            <p:nvPr/>
          </p:nvSpPr>
          <p:spPr>
            <a:xfrm>
              <a:off x="629994" y="5520336"/>
              <a:ext cx="1828800" cy="617972"/>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Remember</a:t>
              </a:r>
            </a:p>
          </p:txBody>
        </p:sp>
        <p:sp>
          <p:nvSpPr>
            <p:cNvPr id="9" name="Rectangle 8"/>
            <p:cNvSpPr/>
            <p:nvPr/>
          </p:nvSpPr>
          <p:spPr>
            <a:xfrm>
              <a:off x="629994" y="4744482"/>
              <a:ext cx="1828800" cy="617972"/>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Understand</a:t>
              </a:r>
            </a:p>
          </p:txBody>
        </p:sp>
        <p:sp>
          <p:nvSpPr>
            <p:cNvPr id="10" name="Rectangle 9"/>
            <p:cNvSpPr/>
            <p:nvPr/>
          </p:nvSpPr>
          <p:spPr>
            <a:xfrm>
              <a:off x="629994" y="3987733"/>
              <a:ext cx="1828800" cy="617972"/>
            </a:xfrm>
            <a:prstGeom prst="rect">
              <a:avLst/>
            </a:prstGeom>
            <a:solidFill>
              <a:schemeClr val="accent4">
                <a:lumMod val="75000"/>
              </a:schemeClr>
            </a:solidFill>
            <a:ln>
              <a:solidFill>
                <a:srgbClr val="DC14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Apply</a:t>
              </a:r>
            </a:p>
          </p:txBody>
        </p:sp>
        <p:sp>
          <p:nvSpPr>
            <p:cNvPr id="11" name="Rectangle 10"/>
            <p:cNvSpPr/>
            <p:nvPr/>
          </p:nvSpPr>
          <p:spPr>
            <a:xfrm>
              <a:off x="629994" y="3211878"/>
              <a:ext cx="1828800" cy="617972"/>
            </a:xfrm>
            <a:prstGeom prst="rect">
              <a:avLst/>
            </a:prstGeom>
            <a:solidFill>
              <a:srgbClr val="2ECE08"/>
            </a:solidFill>
            <a:ln>
              <a:solidFill>
                <a:srgbClr val="2ECE0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Analyse</a:t>
              </a:r>
            </a:p>
          </p:txBody>
        </p:sp>
        <p:sp>
          <p:nvSpPr>
            <p:cNvPr id="12" name="Rectangle 11"/>
            <p:cNvSpPr/>
            <p:nvPr/>
          </p:nvSpPr>
          <p:spPr>
            <a:xfrm>
              <a:off x="629994" y="2437832"/>
              <a:ext cx="1828800" cy="617972"/>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Evaluate</a:t>
              </a:r>
            </a:p>
          </p:txBody>
        </p:sp>
        <p:sp>
          <p:nvSpPr>
            <p:cNvPr id="13" name="Rectangle 12"/>
            <p:cNvSpPr/>
            <p:nvPr/>
          </p:nvSpPr>
          <p:spPr>
            <a:xfrm>
              <a:off x="629994" y="1653187"/>
              <a:ext cx="1828800" cy="617972"/>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Create</a:t>
              </a:r>
            </a:p>
          </p:txBody>
        </p:sp>
      </p:grpSp>
      <p:sp>
        <p:nvSpPr>
          <p:cNvPr id="14" name="TextBox 13"/>
          <p:cNvSpPr txBox="1"/>
          <p:nvPr/>
        </p:nvSpPr>
        <p:spPr>
          <a:xfrm>
            <a:off x="3255818" y="1653187"/>
            <a:ext cx="5583382" cy="4832092"/>
          </a:xfrm>
          <a:prstGeom prst="rect">
            <a:avLst/>
          </a:prstGeom>
          <a:noFill/>
        </p:spPr>
        <p:txBody>
          <a:bodyPr wrap="square" rtlCol="0">
            <a:spAutoFit/>
          </a:bodyPr>
          <a:lstStyle/>
          <a:p>
            <a:r>
              <a:rPr lang="en-GB" sz="2800" dirty="0"/>
              <a:t>These are the </a:t>
            </a:r>
            <a:r>
              <a:rPr lang="en-GB" sz="2800" b="1" dirty="0"/>
              <a:t>learning skills </a:t>
            </a:r>
            <a:r>
              <a:rPr lang="en-GB" sz="2800" dirty="0"/>
              <a:t>we are going to develop and practice in all our lessons. </a:t>
            </a:r>
          </a:p>
          <a:p>
            <a:endParaRPr lang="en-GB" sz="2800" dirty="0"/>
          </a:p>
          <a:p>
            <a:r>
              <a:rPr lang="en-GB" sz="2800" dirty="0"/>
              <a:t>The more skills you demonstrate on the ladder, the more likely you are to achieve the top grades. </a:t>
            </a:r>
          </a:p>
          <a:p>
            <a:endParaRPr lang="en-GB" sz="2800" dirty="0">
              <a:latin typeface="Segoe Print" pitchFamily="2" charset="0"/>
            </a:endParaRPr>
          </a:p>
          <a:p>
            <a:r>
              <a:rPr lang="en-GB" sz="2800" dirty="0">
                <a:latin typeface="Segoe Print" pitchFamily="2" charset="0"/>
              </a:rPr>
              <a:t>But what do these mean and how do they fit in with Psychology?</a:t>
            </a:r>
          </a:p>
        </p:txBody>
      </p:sp>
    </p:spTree>
    <p:extLst>
      <p:ext uri="{BB962C8B-B14F-4D97-AF65-F5344CB8AC3E}">
        <p14:creationId xmlns:p14="http://schemas.microsoft.com/office/powerpoint/2010/main" val="3246604184"/>
      </p:ext>
    </p:extLst>
  </p:cSld>
  <p:clrMapOvr>
    <a:masterClrMapping/>
  </p:clrMapOvr>
  <mc:AlternateContent xmlns:mc="http://schemas.openxmlformats.org/markup-compatibility/2006" xmlns:p14="http://schemas.microsoft.com/office/powerpoint/2010/main">
    <mc:Choice Requires="p14">
      <p:transition spd="slow" p14:dur="900">
        <p14:flythrough hasBounce="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wipe(down)">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barn(inVertic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circle(in)">
                                      <p:cBhvr>
                                        <p:cTn id="17" dur="20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91978" y="1699022"/>
            <a:ext cx="7834184" cy="1790700"/>
          </a:xfrm>
        </p:spPr>
        <p:txBody>
          <a:bodyPr/>
          <a:lstStyle/>
          <a:p>
            <a:r>
              <a:rPr lang="en-GB" dirty="0"/>
              <a:t>Remember</a:t>
            </a:r>
            <a:br>
              <a:rPr lang="en-GB" dirty="0"/>
            </a:br>
            <a:r>
              <a:rPr lang="en-GB" dirty="0"/>
              <a:t>Exam Skills + Hard work = Success</a:t>
            </a:r>
          </a:p>
        </p:txBody>
      </p:sp>
      <p:sp>
        <p:nvSpPr>
          <p:cNvPr id="3" name="Subtitle 2"/>
          <p:cNvSpPr>
            <a:spLocks noGrp="1"/>
          </p:cNvSpPr>
          <p:nvPr>
            <p:ph type="subTitle" idx="1"/>
          </p:nvPr>
        </p:nvSpPr>
        <p:spPr/>
        <p:txBody>
          <a:bodyPr/>
          <a:lstStyle/>
          <a:p>
            <a:r>
              <a:rPr lang="en-GB" dirty="0"/>
              <a:t>There is no short cut to an A* grade </a:t>
            </a:r>
          </a:p>
        </p:txBody>
      </p:sp>
    </p:spTree>
    <p:extLst>
      <p:ext uri="{BB962C8B-B14F-4D97-AF65-F5344CB8AC3E}">
        <p14:creationId xmlns:p14="http://schemas.microsoft.com/office/powerpoint/2010/main" val="19456084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68400BE-D506-40E9-840A-BAC98E05E6B9}"/>
              </a:ext>
            </a:extLst>
          </p:cNvPr>
          <p:cNvSpPr>
            <a:spLocks noGrp="1"/>
          </p:cNvSpPr>
          <p:nvPr>
            <p:ph type="title"/>
          </p:nvPr>
        </p:nvSpPr>
        <p:spPr/>
        <p:txBody>
          <a:bodyPr/>
          <a:lstStyle/>
          <a:p>
            <a:r>
              <a:rPr lang="en-GB" dirty="0"/>
              <a:t>From the specification </a:t>
            </a:r>
          </a:p>
        </p:txBody>
      </p:sp>
      <p:sp>
        <p:nvSpPr>
          <p:cNvPr id="3" name="Content Placeholder 2">
            <a:extLst>
              <a:ext uri="{FF2B5EF4-FFF2-40B4-BE49-F238E27FC236}">
                <a16:creationId xmlns:a16="http://schemas.microsoft.com/office/drawing/2014/main" xmlns="" id="{EB9E6B59-91CA-42EB-B125-E4C7F19133AE}"/>
              </a:ext>
            </a:extLst>
          </p:cNvPr>
          <p:cNvSpPr>
            <a:spLocks noGrp="1"/>
          </p:cNvSpPr>
          <p:nvPr>
            <p:ph idx="1"/>
          </p:nvPr>
        </p:nvSpPr>
        <p:spPr>
          <a:xfrm>
            <a:off x="457200" y="1600200"/>
            <a:ext cx="8229600" cy="4983162"/>
          </a:xfrm>
        </p:spPr>
        <p:txBody>
          <a:bodyPr>
            <a:normAutofit/>
          </a:bodyPr>
          <a:lstStyle/>
          <a:p>
            <a:r>
              <a:rPr lang="en-GB" sz="2800" dirty="0"/>
              <a:t>Our assessment in A-level Psychology includes questions that allow students to demonstrate their ability to draw together </a:t>
            </a:r>
            <a:r>
              <a:rPr lang="en-GB" sz="2800" b="1" dirty="0"/>
              <a:t>their skills, knowledge and understanding</a:t>
            </a:r>
            <a:r>
              <a:rPr lang="en-GB" sz="2800" dirty="0"/>
              <a:t> from across the full course of study and provide extended responses. </a:t>
            </a:r>
          </a:p>
          <a:p>
            <a:r>
              <a:rPr lang="en-GB" sz="2800" dirty="0"/>
              <a:t>An ‘extended response’ is evidence of sufficient length generated to allow students to demonstrate their </a:t>
            </a:r>
            <a:r>
              <a:rPr lang="en-GB" sz="2800" b="1" dirty="0"/>
              <a:t>ability to construct and develop a sustained line of reasoning which is coherent, relevant, substantiated and logically structured.</a:t>
            </a:r>
          </a:p>
        </p:txBody>
      </p:sp>
    </p:spTree>
    <p:extLst>
      <p:ext uri="{BB962C8B-B14F-4D97-AF65-F5344CB8AC3E}">
        <p14:creationId xmlns:p14="http://schemas.microsoft.com/office/powerpoint/2010/main" val="504095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87239A-A542-4258-B85D-5F63D0BDE784}"/>
              </a:ext>
            </a:extLst>
          </p:cNvPr>
          <p:cNvSpPr>
            <a:spLocks noGrp="1"/>
          </p:cNvSpPr>
          <p:nvPr>
            <p:ph type="title"/>
          </p:nvPr>
        </p:nvSpPr>
        <p:spPr>
          <a:xfrm>
            <a:off x="476988" y="0"/>
            <a:ext cx="8229600" cy="1143000"/>
          </a:xfrm>
        </p:spPr>
        <p:txBody>
          <a:bodyPr/>
          <a:lstStyle/>
          <a:p>
            <a:r>
              <a:rPr lang="en-GB" dirty="0"/>
              <a:t>AO’s</a:t>
            </a:r>
          </a:p>
        </p:txBody>
      </p:sp>
      <p:sp>
        <p:nvSpPr>
          <p:cNvPr id="3" name="Content Placeholder 2">
            <a:extLst>
              <a:ext uri="{FF2B5EF4-FFF2-40B4-BE49-F238E27FC236}">
                <a16:creationId xmlns:a16="http://schemas.microsoft.com/office/drawing/2014/main" xmlns="" id="{6855FEEA-8E6A-44FF-A48A-FF7FC3FA6273}"/>
              </a:ext>
            </a:extLst>
          </p:cNvPr>
          <p:cNvSpPr>
            <a:spLocks noGrp="1"/>
          </p:cNvSpPr>
          <p:nvPr>
            <p:ph idx="1"/>
          </p:nvPr>
        </p:nvSpPr>
        <p:spPr>
          <a:xfrm>
            <a:off x="457200" y="1166018"/>
            <a:ext cx="8229600" cy="5503342"/>
          </a:xfrm>
        </p:spPr>
        <p:txBody>
          <a:bodyPr>
            <a:normAutofit fontScale="77500" lnSpcReduction="20000"/>
          </a:bodyPr>
          <a:lstStyle/>
          <a:p>
            <a:pPr marL="0" indent="0">
              <a:buNone/>
            </a:pPr>
            <a:r>
              <a:rPr lang="en-GB" dirty="0"/>
              <a:t>Assessment objectives (AOs) are set by </a:t>
            </a:r>
            <a:r>
              <a:rPr lang="en-GB" dirty="0" err="1"/>
              <a:t>Ofqual</a:t>
            </a:r>
            <a:r>
              <a:rPr lang="en-GB" dirty="0"/>
              <a:t> and are the same across all A-level Psychology specifications and all exam boards. </a:t>
            </a:r>
          </a:p>
          <a:p>
            <a:pPr marL="0" indent="0">
              <a:buNone/>
            </a:pPr>
            <a:r>
              <a:rPr lang="en-GB" dirty="0"/>
              <a:t>The exams will measure how students have achieved the following assessment objectives. </a:t>
            </a:r>
          </a:p>
          <a:p>
            <a:pPr marL="0" indent="0">
              <a:buNone/>
            </a:pPr>
            <a:r>
              <a:rPr lang="en-GB" dirty="0"/>
              <a:t>• </a:t>
            </a:r>
            <a:r>
              <a:rPr lang="en-GB" b="1" dirty="0"/>
              <a:t>AO1: </a:t>
            </a:r>
            <a:r>
              <a:rPr lang="en-GB" dirty="0"/>
              <a:t>Demonstrate </a:t>
            </a:r>
            <a:r>
              <a:rPr lang="en-GB" b="1" dirty="0"/>
              <a:t>knowledge</a:t>
            </a:r>
            <a:r>
              <a:rPr lang="en-GB" dirty="0"/>
              <a:t> and </a:t>
            </a:r>
            <a:r>
              <a:rPr lang="en-GB" b="1" dirty="0"/>
              <a:t>understanding</a:t>
            </a:r>
            <a:r>
              <a:rPr lang="en-GB" dirty="0"/>
              <a:t> of scientific ideas, processes, techniques and procedures. </a:t>
            </a:r>
          </a:p>
          <a:p>
            <a:pPr marL="0" indent="0">
              <a:buNone/>
            </a:pPr>
            <a:r>
              <a:rPr lang="en-GB" dirty="0"/>
              <a:t>• </a:t>
            </a:r>
            <a:r>
              <a:rPr lang="en-GB" b="1" dirty="0"/>
              <a:t>AO2: Apply </a:t>
            </a:r>
            <a:r>
              <a:rPr lang="en-GB" dirty="0"/>
              <a:t>knowledge and understanding of scientific ideas, processes, techniques and procedures in a theoretical context and in a practical context, also when handling qualitative data and when handling quantitative data. </a:t>
            </a:r>
          </a:p>
          <a:p>
            <a:pPr marL="0" indent="0">
              <a:buNone/>
            </a:pPr>
            <a:r>
              <a:rPr lang="en-GB" dirty="0"/>
              <a:t>• </a:t>
            </a:r>
            <a:r>
              <a:rPr lang="en-GB" b="1" dirty="0"/>
              <a:t>AO3: Analyse, interpret and evaluate </a:t>
            </a:r>
            <a:r>
              <a:rPr lang="en-GB" dirty="0"/>
              <a:t>scientific information, ideas and evidence, including in relation to issues, to be able to make judgements and reach conclusions and to be able to develop and refine practical design and procedures.</a:t>
            </a:r>
          </a:p>
          <a:p>
            <a:endParaRPr lang="en-GB" dirty="0"/>
          </a:p>
        </p:txBody>
      </p:sp>
    </p:spTree>
    <p:extLst>
      <p:ext uri="{BB962C8B-B14F-4D97-AF65-F5344CB8AC3E}">
        <p14:creationId xmlns:p14="http://schemas.microsoft.com/office/powerpoint/2010/main" val="2147108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2800" dirty="0"/>
              <a:t>Test your understanding…..draw this diagram and place the </a:t>
            </a:r>
            <a:r>
              <a:rPr lang="en-GB" sz="2800" b="1" dirty="0"/>
              <a:t>command word </a:t>
            </a:r>
            <a:r>
              <a:rPr lang="en-GB" sz="2800" dirty="0"/>
              <a:t>in the appropriate column as we go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85750095"/>
              </p:ext>
            </p:extLst>
          </p:nvPr>
        </p:nvGraphicFramePr>
        <p:xfrm>
          <a:off x="657878" y="1498696"/>
          <a:ext cx="7828244" cy="6038533"/>
        </p:xfrm>
        <a:graphic>
          <a:graphicData uri="http://schemas.openxmlformats.org/drawingml/2006/table">
            <a:tbl>
              <a:tblPr firstRow="1" firstCol="1" bandRow="1">
                <a:tableStyleId>{5C22544A-7EE6-4342-B048-85BDC9FD1C3A}</a:tableStyleId>
              </a:tblPr>
              <a:tblGrid>
                <a:gridCol w="2425777">
                  <a:extLst>
                    <a:ext uri="{9D8B030D-6E8A-4147-A177-3AD203B41FA5}">
                      <a16:colId xmlns:a16="http://schemas.microsoft.com/office/drawing/2014/main" xmlns="" val="20000"/>
                    </a:ext>
                  </a:extLst>
                </a:gridCol>
                <a:gridCol w="2584365">
                  <a:extLst>
                    <a:ext uri="{9D8B030D-6E8A-4147-A177-3AD203B41FA5}">
                      <a16:colId xmlns:a16="http://schemas.microsoft.com/office/drawing/2014/main" xmlns="" val="20001"/>
                    </a:ext>
                  </a:extLst>
                </a:gridCol>
                <a:gridCol w="2818102">
                  <a:extLst>
                    <a:ext uri="{9D8B030D-6E8A-4147-A177-3AD203B41FA5}">
                      <a16:colId xmlns:a16="http://schemas.microsoft.com/office/drawing/2014/main" xmlns="" val="20002"/>
                    </a:ext>
                  </a:extLst>
                </a:gridCol>
              </a:tblGrid>
              <a:tr h="387689">
                <a:tc>
                  <a:txBody>
                    <a:bodyPr/>
                    <a:lstStyle/>
                    <a:p>
                      <a:pPr algn="ctr">
                        <a:lnSpc>
                          <a:spcPct val="107000"/>
                        </a:lnSpc>
                        <a:spcAft>
                          <a:spcPts val="0"/>
                        </a:spcAft>
                      </a:pPr>
                      <a:r>
                        <a:rPr lang="en-GB" sz="2800" dirty="0">
                          <a:effectLst/>
                        </a:rPr>
                        <a:t> </a:t>
                      </a:r>
                    </a:p>
                    <a:p>
                      <a:pPr algn="ctr">
                        <a:lnSpc>
                          <a:spcPct val="107000"/>
                        </a:lnSpc>
                        <a:spcAft>
                          <a:spcPts val="0"/>
                        </a:spcAft>
                        <a:tabLst>
                          <a:tab pos="1771015" algn="r"/>
                        </a:tabLst>
                      </a:pPr>
                      <a:r>
                        <a:rPr lang="en-GB" sz="2800" dirty="0">
                          <a:effectLst/>
                        </a:rPr>
                        <a:t>AO1 – Understand</a:t>
                      </a:r>
                    </a:p>
                    <a:p>
                      <a:pPr algn="ctr">
                        <a:lnSpc>
                          <a:spcPct val="107000"/>
                        </a:lnSpc>
                        <a:spcAft>
                          <a:spcPts val="0"/>
                        </a:spcAft>
                      </a:pPr>
                      <a:r>
                        <a:rPr lang="en-GB" sz="2800" dirty="0">
                          <a:effectLst/>
                        </a:rPr>
                        <a:t> </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59665" marR="59665" marT="0" marB="0"/>
                </a:tc>
                <a:tc>
                  <a:txBody>
                    <a:bodyPr/>
                    <a:lstStyle/>
                    <a:p>
                      <a:pPr algn="ctr">
                        <a:lnSpc>
                          <a:spcPct val="107000"/>
                        </a:lnSpc>
                        <a:spcAft>
                          <a:spcPts val="0"/>
                        </a:spcAft>
                      </a:pPr>
                      <a:r>
                        <a:rPr lang="en-GB" sz="2800" dirty="0">
                          <a:effectLst/>
                        </a:rPr>
                        <a:t> </a:t>
                      </a:r>
                    </a:p>
                    <a:p>
                      <a:pPr algn="ctr">
                        <a:lnSpc>
                          <a:spcPct val="107000"/>
                        </a:lnSpc>
                        <a:spcAft>
                          <a:spcPts val="0"/>
                        </a:spcAft>
                      </a:pPr>
                      <a:r>
                        <a:rPr lang="en-GB" sz="2800" dirty="0">
                          <a:effectLst/>
                        </a:rPr>
                        <a:t>AO2 – Apply</a:t>
                      </a:r>
                    </a:p>
                    <a:p>
                      <a:pPr algn="ctr">
                        <a:lnSpc>
                          <a:spcPct val="107000"/>
                        </a:lnSpc>
                        <a:spcAft>
                          <a:spcPts val="0"/>
                        </a:spcAft>
                      </a:pPr>
                      <a:r>
                        <a:rPr lang="en-GB" sz="2800" dirty="0">
                          <a:effectLst/>
                        </a:rPr>
                        <a:t> </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59665" marR="59665" marT="0" marB="0"/>
                </a:tc>
                <a:tc>
                  <a:txBody>
                    <a:bodyPr/>
                    <a:lstStyle/>
                    <a:p>
                      <a:pPr algn="ctr">
                        <a:lnSpc>
                          <a:spcPct val="107000"/>
                        </a:lnSpc>
                        <a:spcAft>
                          <a:spcPts val="0"/>
                        </a:spcAft>
                      </a:pPr>
                      <a:r>
                        <a:rPr lang="en-GB" sz="2800" dirty="0">
                          <a:effectLst/>
                        </a:rPr>
                        <a:t> </a:t>
                      </a:r>
                    </a:p>
                    <a:p>
                      <a:pPr algn="ctr">
                        <a:lnSpc>
                          <a:spcPct val="107000"/>
                        </a:lnSpc>
                        <a:spcAft>
                          <a:spcPts val="0"/>
                        </a:spcAft>
                      </a:pPr>
                      <a:r>
                        <a:rPr lang="en-GB" sz="2800" dirty="0">
                          <a:effectLst/>
                        </a:rPr>
                        <a:t>AO3 – Analyse &amp; Evaluate </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59665" marR="59665" marT="0" marB="0"/>
                </a:tc>
                <a:extLst>
                  <a:ext uri="{0D108BD9-81ED-4DB2-BD59-A6C34878D82A}">
                    <a16:rowId xmlns:a16="http://schemas.microsoft.com/office/drawing/2014/main" xmlns="" val="10000"/>
                  </a:ext>
                </a:extLst>
              </a:tr>
              <a:tr h="3404613">
                <a:tc>
                  <a:txBody>
                    <a:bodyPr/>
                    <a:lstStyle/>
                    <a:p>
                      <a:pPr>
                        <a:lnSpc>
                          <a:spcPct val="107000"/>
                        </a:lnSpc>
                        <a:spcAft>
                          <a:spcPts val="0"/>
                        </a:spcAft>
                      </a:pPr>
                      <a:r>
                        <a:rPr lang="en-GB" sz="1000" dirty="0">
                          <a:effectLst/>
                        </a:rPr>
                        <a:t> </a:t>
                      </a:r>
                    </a:p>
                    <a:p>
                      <a:pPr>
                        <a:lnSpc>
                          <a:spcPct val="107000"/>
                        </a:lnSpc>
                        <a:spcAft>
                          <a:spcPts val="0"/>
                        </a:spcAft>
                      </a:pPr>
                      <a:r>
                        <a:rPr lang="en-GB" sz="1000" dirty="0">
                          <a:effectLst/>
                        </a:rPr>
                        <a:t> </a:t>
                      </a:r>
                    </a:p>
                    <a:p>
                      <a:pPr>
                        <a:lnSpc>
                          <a:spcPct val="107000"/>
                        </a:lnSpc>
                        <a:spcAft>
                          <a:spcPts val="0"/>
                        </a:spcAft>
                      </a:pPr>
                      <a:r>
                        <a:rPr lang="en-GB" sz="1000" dirty="0">
                          <a:effectLst/>
                        </a:rPr>
                        <a:t> </a:t>
                      </a:r>
                    </a:p>
                    <a:p>
                      <a:pPr>
                        <a:lnSpc>
                          <a:spcPct val="107000"/>
                        </a:lnSpc>
                        <a:spcAft>
                          <a:spcPts val="0"/>
                        </a:spcAft>
                      </a:pPr>
                      <a:r>
                        <a:rPr lang="en-GB" sz="1000" dirty="0">
                          <a:effectLst/>
                        </a:rPr>
                        <a:t> </a:t>
                      </a:r>
                    </a:p>
                    <a:p>
                      <a:pPr>
                        <a:lnSpc>
                          <a:spcPct val="107000"/>
                        </a:lnSpc>
                        <a:spcAft>
                          <a:spcPts val="0"/>
                        </a:spcAft>
                      </a:pPr>
                      <a:r>
                        <a:rPr lang="en-GB" sz="1000" dirty="0">
                          <a:effectLst/>
                        </a:rPr>
                        <a:t> </a:t>
                      </a:r>
                    </a:p>
                    <a:p>
                      <a:pPr>
                        <a:lnSpc>
                          <a:spcPct val="107000"/>
                        </a:lnSpc>
                        <a:spcAft>
                          <a:spcPts val="0"/>
                        </a:spcAft>
                      </a:pPr>
                      <a:r>
                        <a:rPr lang="en-GB" sz="1000" dirty="0">
                          <a:effectLst/>
                        </a:rPr>
                        <a:t> </a:t>
                      </a:r>
                    </a:p>
                    <a:p>
                      <a:pPr>
                        <a:lnSpc>
                          <a:spcPct val="107000"/>
                        </a:lnSpc>
                        <a:spcAft>
                          <a:spcPts val="0"/>
                        </a:spcAft>
                      </a:pPr>
                      <a:r>
                        <a:rPr lang="en-GB" sz="1000" dirty="0">
                          <a:effectLst/>
                        </a:rPr>
                        <a:t> </a:t>
                      </a:r>
                    </a:p>
                    <a:p>
                      <a:pPr>
                        <a:lnSpc>
                          <a:spcPct val="107000"/>
                        </a:lnSpc>
                        <a:spcAft>
                          <a:spcPts val="0"/>
                        </a:spcAft>
                      </a:pPr>
                      <a:r>
                        <a:rPr lang="en-GB" sz="1000" dirty="0">
                          <a:effectLst/>
                        </a:rPr>
                        <a:t> </a:t>
                      </a:r>
                    </a:p>
                    <a:p>
                      <a:pPr>
                        <a:lnSpc>
                          <a:spcPct val="107000"/>
                        </a:lnSpc>
                        <a:spcAft>
                          <a:spcPts val="0"/>
                        </a:spcAft>
                      </a:pPr>
                      <a:r>
                        <a:rPr lang="en-GB" sz="1000" dirty="0">
                          <a:effectLst/>
                        </a:rPr>
                        <a:t> </a:t>
                      </a:r>
                    </a:p>
                    <a:p>
                      <a:pPr>
                        <a:lnSpc>
                          <a:spcPct val="107000"/>
                        </a:lnSpc>
                        <a:spcAft>
                          <a:spcPts val="0"/>
                        </a:spcAft>
                      </a:pPr>
                      <a:r>
                        <a:rPr lang="en-GB" sz="1000" dirty="0">
                          <a:effectLst/>
                        </a:rPr>
                        <a:t> </a:t>
                      </a:r>
                    </a:p>
                    <a:p>
                      <a:pPr>
                        <a:lnSpc>
                          <a:spcPct val="107000"/>
                        </a:lnSpc>
                        <a:spcAft>
                          <a:spcPts val="0"/>
                        </a:spcAft>
                      </a:pPr>
                      <a:r>
                        <a:rPr lang="en-GB" sz="1000" dirty="0">
                          <a:effectLst/>
                        </a:rPr>
                        <a:t> </a:t>
                      </a:r>
                    </a:p>
                    <a:p>
                      <a:pPr>
                        <a:lnSpc>
                          <a:spcPct val="107000"/>
                        </a:lnSpc>
                        <a:spcAft>
                          <a:spcPts val="0"/>
                        </a:spcAft>
                      </a:pPr>
                      <a:r>
                        <a:rPr lang="en-GB" sz="1000" dirty="0">
                          <a:effectLst/>
                        </a:rPr>
                        <a:t> </a:t>
                      </a:r>
                    </a:p>
                    <a:p>
                      <a:pPr>
                        <a:lnSpc>
                          <a:spcPct val="107000"/>
                        </a:lnSpc>
                        <a:spcAft>
                          <a:spcPts val="0"/>
                        </a:spcAft>
                      </a:pPr>
                      <a:r>
                        <a:rPr lang="en-GB" sz="1000" dirty="0">
                          <a:effectLst/>
                        </a:rPr>
                        <a:t> </a:t>
                      </a:r>
                    </a:p>
                    <a:p>
                      <a:pPr>
                        <a:lnSpc>
                          <a:spcPct val="107000"/>
                        </a:lnSpc>
                        <a:spcAft>
                          <a:spcPts val="0"/>
                        </a:spcAft>
                      </a:pPr>
                      <a:r>
                        <a:rPr lang="en-GB" sz="1000" dirty="0">
                          <a:effectLst/>
                        </a:rPr>
                        <a:t> </a:t>
                      </a:r>
                    </a:p>
                    <a:p>
                      <a:pPr>
                        <a:lnSpc>
                          <a:spcPct val="107000"/>
                        </a:lnSpc>
                        <a:spcAft>
                          <a:spcPts val="0"/>
                        </a:spcAft>
                      </a:pPr>
                      <a:r>
                        <a:rPr lang="en-GB" sz="1000" dirty="0">
                          <a:effectLst/>
                        </a:rPr>
                        <a:t> </a:t>
                      </a:r>
                    </a:p>
                    <a:p>
                      <a:pPr>
                        <a:lnSpc>
                          <a:spcPct val="107000"/>
                        </a:lnSpc>
                        <a:spcAft>
                          <a:spcPts val="0"/>
                        </a:spcAft>
                      </a:pPr>
                      <a:r>
                        <a:rPr lang="en-GB" sz="1000" dirty="0">
                          <a:effectLst/>
                        </a:rPr>
                        <a:t> </a:t>
                      </a:r>
                    </a:p>
                    <a:p>
                      <a:pPr>
                        <a:lnSpc>
                          <a:spcPct val="107000"/>
                        </a:lnSpc>
                        <a:spcAft>
                          <a:spcPts val="0"/>
                        </a:spcAft>
                      </a:pPr>
                      <a:r>
                        <a:rPr lang="en-GB" sz="1000" dirty="0">
                          <a:effectLst/>
                        </a:rPr>
                        <a:t> </a:t>
                      </a:r>
                    </a:p>
                    <a:p>
                      <a:pPr>
                        <a:lnSpc>
                          <a:spcPct val="107000"/>
                        </a:lnSpc>
                        <a:spcAft>
                          <a:spcPts val="0"/>
                        </a:spcAft>
                      </a:pPr>
                      <a:r>
                        <a:rPr lang="en-GB" sz="1000" dirty="0">
                          <a:effectLst/>
                        </a:rPr>
                        <a:t> </a:t>
                      </a:r>
                    </a:p>
                    <a:p>
                      <a:pPr>
                        <a:lnSpc>
                          <a:spcPct val="107000"/>
                        </a:lnSpc>
                        <a:spcAft>
                          <a:spcPts val="0"/>
                        </a:spcAft>
                      </a:pPr>
                      <a:r>
                        <a:rPr lang="en-GB" sz="1000" dirty="0">
                          <a:effectLst/>
                        </a:rPr>
                        <a:t> </a:t>
                      </a:r>
                    </a:p>
                    <a:p>
                      <a:pPr>
                        <a:lnSpc>
                          <a:spcPct val="107000"/>
                        </a:lnSpc>
                        <a:spcAft>
                          <a:spcPts val="0"/>
                        </a:spcAft>
                      </a:pPr>
                      <a:r>
                        <a:rPr lang="en-GB" sz="1000" dirty="0">
                          <a:effectLst/>
                        </a:rPr>
                        <a:t> </a:t>
                      </a:r>
                    </a:p>
                    <a:p>
                      <a:pPr>
                        <a:lnSpc>
                          <a:spcPct val="107000"/>
                        </a:lnSpc>
                        <a:spcAft>
                          <a:spcPts val="0"/>
                        </a:spcAft>
                      </a:pPr>
                      <a:r>
                        <a:rPr lang="en-GB" sz="1000" dirty="0">
                          <a:effectLst/>
                        </a:rPr>
                        <a:t> </a:t>
                      </a:r>
                    </a:p>
                    <a:p>
                      <a:pPr>
                        <a:lnSpc>
                          <a:spcPct val="107000"/>
                        </a:lnSpc>
                        <a:spcAft>
                          <a:spcPts val="0"/>
                        </a:spcAft>
                      </a:pPr>
                      <a:r>
                        <a:rPr lang="en-GB" sz="1000" dirty="0">
                          <a:effectLst/>
                        </a:rPr>
                        <a:t> </a:t>
                      </a:r>
                    </a:p>
                    <a:p>
                      <a:pPr>
                        <a:lnSpc>
                          <a:spcPct val="107000"/>
                        </a:lnSpc>
                        <a:spcAft>
                          <a:spcPts val="0"/>
                        </a:spcAft>
                      </a:pPr>
                      <a:r>
                        <a:rPr lang="en-GB" sz="1000" dirty="0">
                          <a:effectLst/>
                        </a:rPr>
                        <a:t> </a:t>
                      </a:r>
                    </a:p>
                    <a:p>
                      <a:pPr>
                        <a:lnSpc>
                          <a:spcPct val="107000"/>
                        </a:lnSpc>
                        <a:spcAft>
                          <a:spcPts val="0"/>
                        </a:spcAft>
                      </a:pPr>
                      <a:r>
                        <a:rPr lang="en-GB" sz="1000" dirty="0">
                          <a:effectLst/>
                        </a:rPr>
                        <a:t> </a:t>
                      </a:r>
                    </a:p>
                    <a:p>
                      <a:pPr>
                        <a:lnSpc>
                          <a:spcPct val="107000"/>
                        </a:lnSpc>
                        <a:spcAft>
                          <a:spcPts val="0"/>
                        </a:spcAft>
                      </a:pPr>
                      <a:r>
                        <a:rPr lang="en-GB" sz="1000" dirty="0">
                          <a:effectLst/>
                        </a:rPr>
                        <a:t> </a:t>
                      </a:r>
                    </a:p>
                    <a:p>
                      <a:pPr>
                        <a:lnSpc>
                          <a:spcPct val="107000"/>
                        </a:lnSpc>
                        <a:spcAft>
                          <a:spcPts val="0"/>
                        </a:spcAft>
                      </a:pPr>
                      <a:r>
                        <a:rPr lang="en-GB" sz="1000" dirty="0">
                          <a:effectLst/>
                        </a:rPr>
                        <a:t> </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9665" marR="59665" marT="0" marB="0"/>
                </a:tc>
                <a:tc>
                  <a:txBody>
                    <a:bodyPr/>
                    <a:lstStyle/>
                    <a:p>
                      <a:pPr>
                        <a:lnSpc>
                          <a:spcPct val="107000"/>
                        </a:lnSpc>
                        <a:spcAft>
                          <a:spcPts val="0"/>
                        </a:spcAft>
                      </a:pPr>
                      <a:r>
                        <a:rPr lang="en-GB" sz="1000" dirty="0">
                          <a:effectLst/>
                        </a:rPr>
                        <a:t> </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9665" marR="59665" marT="0" marB="0"/>
                </a:tc>
                <a:tc>
                  <a:txBody>
                    <a:bodyPr/>
                    <a:lstStyle/>
                    <a:p>
                      <a:pPr>
                        <a:lnSpc>
                          <a:spcPct val="107000"/>
                        </a:lnSpc>
                        <a:spcAft>
                          <a:spcPts val="0"/>
                        </a:spcAft>
                      </a:pPr>
                      <a:r>
                        <a:rPr lang="en-GB" sz="1000" dirty="0">
                          <a:effectLst/>
                        </a:rPr>
                        <a:t> </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9665" marR="59665" marT="0" marB="0"/>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16418725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Exam terminology</a:t>
            </a:r>
          </a:p>
        </p:txBody>
      </p:sp>
      <p:sp>
        <p:nvSpPr>
          <p:cNvPr id="3" name="Subtitle 2"/>
          <p:cNvSpPr>
            <a:spLocks noGrp="1"/>
          </p:cNvSpPr>
          <p:nvPr>
            <p:ph type="subTitle" idx="1"/>
          </p:nvPr>
        </p:nvSpPr>
        <p:spPr/>
        <p:txBody>
          <a:bodyPr>
            <a:normAutofit/>
          </a:bodyPr>
          <a:lstStyle/>
          <a:p>
            <a:r>
              <a:rPr lang="en-GB" dirty="0"/>
              <a:t>Recognising key terms </a:t>
            </a:r>
            <a:r>
              <a:rPr lang="en-GB"/>
              <a:t>is essential</a:t>
            </a:r>
            <a:endParaRPr lang="en-GB" dirty="0"/>
          </a:p>
        </p:txBody>
      </p:sp>
    </p:spTree>
    <p:extLst>
      <p:ext uri="{BB962C8B-B14F-4D97-AF65-F5344CB8AC3E}">
        <p14:creationId xmlns:p14="http://schemas.microsoft.com/office/powerpoint/2010/main" val="7814372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8229600" cy="1143000"/>
          </a:xfrm>
        </p:spPr>
        <p:txBody>
          <a:bodyPr>
            <a:normAutofit fontScale="90000"/>
          </a:bodyPr>
          <a:lstStyle/>
          <a:p>
            <a:r>
              <a:rPr lang="en-GB" sz="8025" b="1" dirty="0"/>
              <a:t>Complete</a:t>
            </a:r>
            <a:r>
              <a:rPr lang="en-GB" b="1" dirty="0"/>
              <a:t/>
            </a:r>
            <a:br>
              <a:rPr lang="en-GB" b="1" dirty="0"/>
            </a:br>
            <a:endParaRPr lang="en-GB" dirty="0"/>
          </a:p>
        </p:txBody>
      </p:sp>
      <p:sp>
        <p:nvSpPr>
          <p:cNvPr id="3" name="Content Placeholder 2"/>
          <p:cNvSpPr>
            <a:spLocks noGrp="1"/>
          </p:cNvSpPr>
          <p:nvPr>
            <p:ph idx="1"/>
          </p:nvPr>
        </p:nvSpPr>
        <p:spPr/>
        <p:txBody>
          <a:bodyPr>
            <a:noAutofit/>
          </a:bodyPr>
          <a:lstStyle/>
          <a:p>
            <a:pPr marL="0" indent="0" algn="ctr">
              <a:buNone/>
            </a:pPr>
            <a:r>
              <a:rPr lang="en-GB" sz="6000" dirty="0"/>
              <a:t>Finish a task by adding to given information.</a:t>
            </a:r>
          </a:p>
        </p:txBody>
      </p:sp>
      <p:pic>
        <p:nvPicPr>
          <p:cNvPr id="4" name="Picture 3"/>
          <p:cNvPicPr>
            <a:picLocks noChangeAspect="1"/>
          </p:cNvPicPr>
          <p:nvPr/>
        </p:nvPicPr>
        <p:blipFill>
          <a:blip r:embed="rId2"/>
          <a:stretch>
            <a:fillRect/>
          </a:stretch>
        </p:blipFill>
        <p:spPr>
          <a:xfrm>
            <a:off x="3707904" y="3768086"/>
            <a:ext cx="2664296" cy="2652454"/>
          </a:xfrm>
          <a:prstGeom prst="rect">
            <a:avLst/>
          </a:prstGeom>
        </p:spPr>
      </p:pic>
    </p:spTree>
    <p:extLst>
      <p:ext uri="{BB962C8B-B14F-4D97-AF65-F5344CB8AC3E}">
        <p14:creationId xmlns:p14="http://schemas.microsoft.com/office/powerpoint/2010/main" val="42392777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089" y="665765"/>
            <a:ext cx="8229600" cy="1143000"/>
          </a:xfrm>
        </p:spPr>
        <p:txBody>
          <a:bodyPr>
            <a:normAutofit fontScale="90000"/>
          </a:bodyPr>
          <a:lstStyle/>
          <a:p>
            <a:r>
              <a:rPr lang="en-GB" sz="8025" b="1" dirty="0"/>
              <a:t>Identify</a:t>
            </a:r>
            <a:r>
              <a:rPr lang="en-GB" b="1" dirty="0"/>
              <a:t/>
            </a:r>
            <a:br>
              <a:rPr lang="en-GB" b="1" dirty="0"/>
            </a:br>
            <a:endParaRPr lang="en-GB" dirty="0"/>
          </a:p>
        </p:txBody>
      </p:sp>
      <p:sp>
        <p:nvSpPr>
          <p:cNvPr id="3" name="Content Placeholder 2"/>
          <p:cNvSpPr>
            <a:spLocks noGrp="1"/>
          </p:cNvSpPr>
          <p:nvPr>
            <p:ph idx="1"/>
          </p:nvPr>
        </p:nvSpPr>
        <p:spPr>
          <a:xfrm>
            <a:off x="457200" y="1166018"/>
            <a:ext cx="8229600" cy="4525963"/>
          </a:xfrm>
        </p:spPr>
        <p:txBody>
          <a:bodyPr/>
          <a:lstStyle/>
          <a:p>
            <a:pPr marL="0" indent="0" algn="ctr">
              <a:buNone/>
            </a:pPr>
            <a:r>
              <a:rPr lang="en-GB" sz="6600" dirty="0"/>
              <a:t>Name or otherwise characterise.</a:t>
            </a:r>
          </a:p>
          <a:p>
            <a:endParaRPr lang="en-GB" dirty="0"/>
          </a:p>
        </p:txBody>
      </p:sp>
      <p:pic>
        <p:nvPicPr>
          <p:cNvPr id="4" name="Picture 3"/>
          <p:cNvPicPr>
            <a:picLocks noChangeAspect="1"/>
          </p:cNvPicPr>
          <p:nvPr/>
        </p:nvPicPr>
        <p:blipFill>
          <a:blip r:embed="rId2"/>
          <a:stretch>
            <a:fillRect/>
          </a:stretch>
        </p:blipFill>
        <p:spPr>
          <a:xfrm>
            <a:off x="3079402" y="3610634"/>
            <a:ext cx="2985195" cy="2985195"/>
          </a:xfrm>
          <a:prstGeom prst="rect">
            <a:avLst/>
          </a:prstGeom>
        </p:spPr>
      </p:pic>
    </p:spTree>
    <p:extLst>
      <p:ext uri="{BB962C8B-B14F-4D97-AF65-F5344CB8AC3E}">
        <p14:creationId xmlns:p14="http://schemas.microsoft.com/office/powerpoint/2010/main" val="4326333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15298"/>
            <a:ext cx="8229600" cy="1143000"/>
          </a:xfrm>
        </p:spPr>
        <p:txBody>
          <a:bodyPr>
            <a:normAutofit fontScale="90000"/>
          </a:bodyPr>
          <a:lstStyle/>
          <a:p>
            <a:r>
              <a:rPr lang="en-GB" sz="12525" b="1" dirty="0"/>
              <a:t>Choose</a:t>
            </a:r>
            <a:r>
              <a:rPr lang="en-GB" b="1" dirty="0"/>
              <a:t/>
            </a:r>
            <a:br>
              <a:rPr lang="en-GB" b="1" dirty="0"/>
            </a:br>
            <a:endParaRPr lang="en-GB" dirty="0"/>
          </a:p>
        </p:txBody>
      </p:sp>
      <p:sp>
        <p:nvSpPr>
          <p:cNvPr id="3" name="Content Placeholder 2"/>
          <p:cNvSpPr>
            <a:spLocks noGrp="1"/>
          </p:cNvSpPr>
          <p:nvPr>
            <p:ph idx="1"/>
          </p:nvPr>
        </p:nvSpPr>
        <p:spPr/>
        <p:txBody>
          <a:bodyPr/>
          <a:lstStyle/>
          <a:p>
            <a:pPr marL="0" indent="0" algn="ctr">
              <a:buNone/>
            </a:pPr>
            <a:r>
              <a:rPr lang="en-GB" sz="6000" dirty="0"/>
              <a:t>Select from a range of alternatives.</a:t>
            </a:r>
          </a:p>
          <a:p>
            <a:pPr marL="0" indent="0">
              <a:buNone/>
            </a:pPr>
            <a:endParaRPr lang="en-GB" dirty="0"/>
          </a:p>
        </p:txBody>
      </p:sp>
      <p:pic>
        <p:nvPicPr>
          <p:cNvPr id="4" name="Picture 3"/>
          <p:cNvPicPr>
            <a:picLocks noChangeAspect="1"/>
          </p:cNvPicPr>
          <p:nvPr/>
        </p:nvPicPr>
        <p:blipFill>
          <a:blip r:embed="rId2"/>
          <a:stretch>
            <a:fillRect/>
          </a:stretch>
        </p:blipFill>
        <p:spPr>
          <a:xfrm>
            <a:off x="3131840" y="3447381"/>
            <a:ext cx="3375265" cy="2678782"/>
          </a:xfrm>
          <a:prstGeom prst="rect">
            <a:avLst/>
          </a:prstGeom>
        </p:spPr>
      </p:pic>
    </p:spTree>
    <p:extLst>
      <p:ext uri="{BB962C8B-B14F-4D97-AF65-F5344CB8AC3E}">
        <p14:creationId xmlns:p14="http://schemas.microsoft.com/office/powerpoint/2010/main" val="26833512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8025" b="1" dirty="0"/>
              <a:t>Select</a:t>
            </a:r>
            <a:r>
              <a:rPr lang="en-GB" b="1" dirty="0"/>
              <a:t/>
            </a:r>
            <a:br>
              <a:rPr lang="en-GB" b="1" dirty="0"/>
            </a:br>
            <a:endParaRPr lang="en-GB" dirty="0"/>
          </a:p>
        </p:txBody>
      </p:sp>
      <p:sp>
        <p:nvSpPr>
          <p:cNvPr id="3" name="Content Placeholder 2"/>
          <p:cNvSpPr>
            <a:spLocks noGrp="1"/>
          </p:cNvSpPr>
          <p:nvPr>
            <p:ph idx="1"/>
          </p:nvPr>
        </p:nvSpPr>
        <p:spPr/>
        <p:txBody>
          <a:bodyPr/>
          <a:lstStyle/>
          <a:p>
            <a:pPr marL="0" indent="0" algn="ctr">
              <a:buNone/>
            </a:pPr>
            <a:r>
              <a:rPr lang="en-GB" sz="6600" dirty="0"/>
              <a:t>Choose or pick out from alternatives.</a:t>
            </a:r>
          </a:p>
          <a:p>
            <a:endParaRPr lang="en-GB" dirty="0"/>
          </a:p>
        </p:txBody>
      </p:sp>
      <p:pic>
        <p:nvPicPr>
          <p:cNvPr id="4" name="Picture 3"/>
          <p:cNvPicPr>
            <a:picLocks noChangeAspect="1"/>
          </p:cNvPicPr>
          <p:nvPr/>
        </p:nvPicPr>
        <p:blipFill>
          <a:blip r:embed="rId2"/>
          <a:stretch>
            <a:fillRect/>
          </a:stretch>
        </p:blipFill>
        <p:spPr>
          <a:xfrm>
            <a:off x="2771800" y="3761777"/>
            <a:ext cx="2952328" cy="2992045"/>
          </a:xfrm>
          <a:prstGeom prst="rect">
            <a:avLst/>
          </a:prstGeom>
        </p:spPr>
      </p:pic>
    </p:spTree>
    <p:extLst>
      <p:ext uri="{BB962C8B-B14F-4D97-AF65-F5344CB8AC3E}">
        <p14:creationId xmlns:p14="http://schemas.microsoft.com/office/powerpoint/2010/main" val="23584959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31837"/>
            <a:ext cx="8229600" cy="1143000"/>
          </a:xfrm>
        </p:spPr>
        <p:txBody>
          <a:bodyPr>
            <a:normAutofit fontScale="90000"/>
          </a:bodyPr>
          <a:lstStyle/>
          <a:p>
            <a:r>
              <a:rPr lang="en-GB" sz="8025" b="1" dirty="0"/>
              <a:t>State</a:t>
            </a:r>
            <a:r>
              <a:rPr lang="en-GB" b="1" dirty="0"/>
              <a:t/>
            </a:r>
            <a:br>
              <a:rPr lang="en-GB" b="1" dirty="0"/>
            </a:br>
            <a:endParaRPr lang="en-GB" dirty="0"/>
          </a:p>
        </p:txBody>
      </p:sp>
      <p:sp>
        <p:nvSpPr>
          <p:cNvPr id="3" name="Content Placeholder 2"/>
          <p:cNvSpPr>
            <a:spLocks noGrp="1"/>
          </p:cNvSpPr>
          <p:nvPr>
            <p:ph idx="1"/>
          </p:nvPr>
        </p:nvSpPr>
        <p:spPr/>
        <p:txBody>
          <a:bodyPr/>
          <a:lstStyle/>
          <a:p>
            <a:pPr marL="0" indent="0" algn="ctr">
              <a:buNone/>
            </a:pPr>
            <a:r>
              <a:rPr lang="en-GB" sz="6600" dirty="0"/>
              <a:t>Express in clear terms.</a:t>
            </a:r>
          </a:p>
          <a:p>
            <a:endParaRPr lang="en-GB" dirty="0"/>
          </a:p>
        </p:txBody>
      </p:sp>
      <p:pic>
        <p:nvPicPr>
          <p:cNvPr id="4" name="Picture 3"/>
          <p:cNvPicPr>
            <a:picLocks noChangeAspect="1"/>
          </p:cNvPicPr>
          <p:nvPr/>
        </p:nvPicPr>
        <p:blipFill>
          <a:blip r:embed="rId2"/>
          <a:stretch>
            <a:fillRect/>
          </a:stretch>
        </p:blipFill>
        <p:spPr>
          <a:xfrm>
            <a:off x="2411760" y="2998962"/>
            <a:ext cx="3600400" cy="3584400"/>
          </a:xfrm>
          <a:prstGeom prst="rect">
            <a:avLst/>
          </a:prstGeom>
        </p:spPr>
      </p:pic>
    </p:spTree>
    <p:extLst>
      <p:ext uri="{BB962C8B-B14F-4D97-AF65-F5344CB8AC3E}">
        <p14:creationId xmlns:p14="http://schemas.microsoft.com/office/powerpoint/2010/main" val="9210999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187624" y="538796"/>
            <a:ext cx="1854285" cy="2366775"/>
          </a:xfrm>
          <a:prstGeom prst="rect">
            <a:avLst/>
          </a:prstGeom>
        </p:spPr>
      </p:pic>
      <p:sp>
        <p:nvSpPr>
          <p:cNvPr id="2" name="Title 1"/>
          <p:cNvSpPr>
            <a:spLocks noGrp="1"/>
          </p:cNvSpPr>
          <p:nvPr>
            <p:ph type="title"/>
          </p:nvPr>
        </p:nvSpPr>
        <p:spPr>
          <a:xfrm>
            <a:off x="457200" y="1150684"/>
            <a:ext cx="8229600" cy="1143000"/>
          </a:xfrm>
        </p:spPr>
        <p:txBody>
          <a:bodyPr>
            <a:normAutofit fontScale="90000"/>
          </a:bodyPr>
          <a:lstStyle/>
          <a:p>
            <a:r>
              <a:rPr lang="en-GB" sz="8025" b="1" dirty="0"/>
              <a:t>Label</a:t>
            </a:r>
            <a:r>
              <a:rPr lang="en-GB" b="1" dirty="0"/>
              <a:t/>
            </a:r>
            <a:br>
              <a:rPr lang="en-GB" b="1" dirty="0"/>
            </a:br>
            <a:endParaRPr lang="en-GB" dirty="0"/>
          </a:p>
        </p:txBody>
      </p:sp>
      <p:sp>
        <p:nvSpPr>
          <p:cNvPr id="3" name="Content Placeholder 2"/>
          <p:cNvSpPr>
            <a:spLocks noGrp="1"/>
          </p:cNvSpPr>
          <p:nvPr>
            <p:ph idx="1"/>
          </p:nvPr>
        </p:nvSpPr>
        <p:spPr>
          <a:xfrm>
            <a:off x="629483" y="2996952"/>
            <a:ext cx="8229600" cy="4525963"/>
          </a:xfrm>
        </p:spPr>
        <p:txBody>
          <a:bodyPr/>
          <a:lstStyle/>
          <a:p>
            <a:pPr marL="0" indent="0" algn="ctr">
              <a:buNone/>
            </a:pPr>
            <a:r>
              <a:rPr lang="en-GB" sz="6600" dirty="0"/>
              <a:t>Provide appropriate names on a diagram.</a:t>
            </a:r>
          </a:p>
          <a:p>
            <a:endParaRPr lang="en-GB" dirty="0"/>
          </a:p>
        </p:txBody>
      </p:sp>
    </p:spTree>
    <p:extLst>
      <p:ext uri="{BB962C8B-B14F-4D97-AF65-F5344CB8AC3E}">
        <p14:creationId xmlns:p14="http://schemas.microsoft.com/office/powerpoint/2010/main" val="34361037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89850" y="1452204"/>
            <a:ext cx="3554974" cy="1760772"/>
          </a:xfrm>
          <a:prstGeom prst="rect">
            <a:avLst/>
          </a:prstGeom>
        </p:spPr>
      </p:pic>
      <p:sp>
        <p:nvSpPr>
          <p:cNvPr id="2" name="Title 1"/>
          <p:cNvSpPr>
            <a:spLocks noGrp="1"/>
          </p:cNvSpPr>
          <p:nvPr>
            <p:ph type="title"/>
          </p:nvPr>
        </p:nvSpPr>
        <p:spPr>
          <a:xfrm>
            <a:off x="457200" y="717550"/>
            <a:ext cx="8229600" cy="1143000"/>
          </a:xfrm>
        </p:spPr>
        <p:txBody>
          <a:bodyPr>
            <a:normAutofit fontScale="90000"/>
          </a:bodyPr>
          <a:lstStyle/>
          <a:p>
            <a:r>
              <a:rPr lang="en-GB" sz="8025" b="1" dirty="0"/>
              <a:t>Comment</a:t>
            </a:r>
            <a:r>
              <a:rPr lang="en-GB" b="1" dirty="0"/>
              <a:t/>
            </a:r>
            <a:br>
              <a:rPr lang="en-GB" b="1" dirty="0"/>
            </a:br>
            <a:endParaRPr lang="en-GB" dirty="0"/>
          </a:p>
        </p:txBody>
      </p:sp>
      <p:sp>
        <p:nvSpPr>
          <p:cNvPr id="3" name="Content Placeholder 2"/>
          <p:cNvSpPr>
            <a:spLocks noGrp="1"/>
          </p:cNvSpPr>
          <p:nvPr>
            <p:ph idx="1"/>
          </p:nvPr>
        </p:nvSpPr>
        <p:spPr>
          <a:xfrm>
            <a:off x="2411760" y="2332037"/>
            <a:ext cx="6069360" cy="4525963"/>
          </a:xfrm>
        </p:spPr>
        <p:txBody>
          <a:bodyPr/>
          <a:lstStyle/>
          <a:p>
            <a:pPr marL="0" indent="0" algn="ctr">
              <a:buNone/>
            </a:pPr>
            <a:r>
              <a:rPr lang="en-GB" sz="6600" dirty="0"/>
              <a:t>Present an informed opinion.</a:t>
            </a:r>
          </a:p>
          <a:p>
            <a:pPr marL="0" indent="0">
              <a:buNone/>
            </a:pPr>
            <a:endParaRPr lang="en-GB" dirty="0"/>
          </a:p>
        </p:txBody>
      </p:sp>
    </p:spTree>
    <p:extLst>
      <p:ext uri="{BB962C8B-B14F-4D97-AF65-F5344CB8AC3E}">
        <p14:creationId xmlns:p14="http://schemas.microsoft.com/office/powerpoint/2010/main" val="21825724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767649"/>
            <a:ext cx="8229600" cy="1143000"/>
          </a:xfrm>
        </p:spPr>
        <p:txBody>
          <a:bodyPr>
            <a:normAutofit fontScale="90000"/>
          </a:bodyPr>
          <a:lstStyle/>
          <a:p>
            <a:r>
              <a:rPr lang="en-GB" sz="8025" b="1" dirty="0"/>
              <a:t>Name</a:t>
            </a:r>
            <a:r>
              <a:rPr lang="en-GB" b="1" dirty="0"/>
              <a:t/>
            </a:r>
            <a:br>
              <a:rPr lang="en-GB" b="1" dirty="0"/>
            </a:br>
            <a:endParaRPr lang="en-GB" dirty="0"/>
          </a:p>
        </p:txBody>
      </p:sp>
      <p:sp>
        <p:nvSpPr>
          <p:cNvPr id="3" name="Content Placeholder 2"/>
          <p:cNvSpPr>
            <a:spLocks noGrp="1"/>
          </p:cNvSpPr>
          <p:nvPr>
            <p:ph idx="1"/>
          </p:nvPr>
        </p:nvSpPr>
        <p:spPr/>
        <p:txBody>
          <a:bodyPr>
            <a:noAutofit/>
          </a:bodyPr>
          <a:lstStyle/>
          <a:p>
            <a:pPr marL="0" indent="0" algn="ctr">
              <a:buNone/>
            </a:pPr>
            <a:r>
              <a:rPr lang="en-GB" sz="6300" dirty="0"/>
              <a:t>Identify using a recognised technical term.</a:t>
            </a:r>
          </a:p>
        </p:txBody>
      </p:sp>
      <p:pic>
        <p:nvPicPr>
          <p:cNvPr id="4" name="Picture 3"/>
          <p:cNvPicPr>
            <a:picLocks noChangeAspect="1"/>
          </p:cNvPicPr>
          <p:nvPr/>
        </p:nvPicPr>
        <p:blipFill>
          <a:blip r:embed="rId2"/>
          <a:stretch>
            <a:fillRect/>
          </a:stretch>
        </p:blipFill>
        <p:spPr>
          <a:xfrm>
            <a:off x="358095" y="3681559"/>
            <a:ext cx="3182042" cy="2374294"/>
          </a:xfrm>
          <a:prstGeom prst="rect">
            <a:avLst/>
          </a:prstGeom>
        </p:spPr>
      </p:pic>
    </p:spTree>
    <p:extLst>
      <p:ext uri="{BB962C8B-B14F-4D97-AF65-F5344CB8AC3E}">
        <p14:creationId xmlns:p14="http://schemas.microsoft.com/office/powerpoint/2010/main" val="28942243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743" y="1465712"/>
            <a:ext cx="8229600" cy="1143000"/>
          </a:xfrm>
        </p:spPr>
        <p:txBody>
          <a:bodyPr>
            <a:normAutofit fontScale="90000"/>
          </a:bodyPr>
          <a:lstStyle/>
          <a:p>
            <a:r>
              <a:rPr lang="en-GB" sz="8025" b="1" dirty="0"/>
              <a:t>Which is</a:t>
            </a:r>
            <a:r>
              <a:rPr lang="en-GB" b="1" dirty="0"/>
              <a:t/>
            </a:r>
            <a:br>
              <a:rPr lang="en-GB" b="1" dirty="0"/>
            </a:br>
            <a:endParaRPr lang="en-GB" dirty="0"/>
          </a:p>
        </p:txBody>
      </p:sp>
      <p:sp>
        <p:nvSpPr>
          <p:cNvPr id="3" name="Content Placeholder 2"/>
          <p:cNvSpPr>
            <a:spLocks noGrp="1"/>
          </p:cNvSpPr>
          <p:nvPr>
            <p:ph idx="1"/>
          </p:nvPr>
        </p:nvSpPr>
        <p:spPr>
          <a:xfrm>
            <a:off x="912484" y="2996952"/>
            <a:ext cx="8229600" cy="4525963"/>
          </a:xfrm>
        </p:spPr>
        <p:txBody>
          <a:bodyPr/>
          <a:lstStyle/>
          <a:p>
            <a:pPr marL="0" indent="0" algn="ctr">
              <a:buNone/>
            </a:pPr>
            <a:r>
              <a:rPr lang="en-GB" sz="6600" dirty="0"/>
              <a:t>Select from alternatives. </a:t>
            </a:r>
          </a:p>
          <a:p>
            <a:endParaRPr lang="en-GB" dirty="0"/>
          </a:p>
        </p:txBody>
      </p:sp>
      <p:pic>
        <p:nvPicPr>
          <p:cNvPr id="4" name="Picture 3"/>
          <p:cNvPicPr>
            <a:picLocks noChangeAspect="1"/>
          </p:cNvPicPr>
          <p:nvPr/>
        </p:nvPicPr>
        <p:blipFill>
          <a:blip r:embed="rId2"/>
          <a:stretch>
            <a:fillRect/>
          </a:stretch>
        </p:blipFill>
        <p:spPr>
          <a:xfrm>
            <a:off x="107504" y="2819873"/>
            <a:ext cx="2583898" cy="2572415"/>
          </a:xfrm>
          <a:prstGeom prst="rect">
            <a:avLst/>
          </a:prstGeom>
        </p:spPr>
      </p:pic>
    </p:spTree>
    <p:extLst>
      <p:ext uri="{BB962C8B-B14F-4D97-AF65-F5344CB8AC3E}">
        <p14:creationId xmlns:p14="http://schemas.microsoft.com/office/powerpoint/2010/main" val="38284530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28699"/>
            <a:ext cx="8229600" cy="1143000"/>
          </a:xfrm>
        </p:spPr>
        <p:txBody>
          <a:bodyPr>
            <a:normAutofit fontScale="90000"/>
          </a:bodyPr>
          <a:lstStyle/>
          <a:p>
            <a:r>
              <a:rPr lang="en-GB" sz="8025" b="1" dirty="0"/>
              <a:t>Write</a:t>
            </a:r>
            <a:r>
              <a:rPr lang="en-GB" b="1" dirty="0"/>
              <a:t/>
            </a:r>
            <a:br>
              <a:rPr lang="en-GB" b="1" dirty="0"/>
            </a:br>
            <a:endParaRPr lang="en-GB" dirty="0"/>
          </a:p>
        </p:txBody>
      </p:sp>
      <p:sp>
        <p:nvSpPr>
          <p:cNvPr id="3" name="Content Placeholder 2"/>
          <p:cNvSpPr>
            <a:spLocks noGrp="1"/>
          </p:cNvSpPr>
          <p:nvPr>
            <p:ph idx="1"/>
          </p:nvPr>
        </p:nvSpPr>
        <p:spPr/>
        <p:txBody>
          <a:bodyPr>
            <a:normAutofit/>
          </a:bodyPr>
          <a:lstStyle/>
          <a:p>
            <a:pPr marL="0" indent="0" algn="ctr">
              <a:buNone/>
            </a:pPr>
            <a:r>
              <a:rPr lang="en-GB" sz="6600" dirty="0"/>
              <a:t>Provide information in verbatim form. </a:t>
            </a:r>
          </a:p>
          <a:p>
            <a:pPr marL="0" indent="0">
              <a:buNone/>
            </a:pPr>
            <a:endParaRPr lang="en-GB" dirty="0"/>
          </a:p>
        </p:txBody>
      </p:sp>
      <p:pic>
        <p:nvPicPr>
          <p:cNvPr id="4" name="Picture 3"/>
          <p:cNvPicPr>
            <a:picLocks noChangeAspect="1"/>
          </p:cNvPicPr>
          <p:nvPr/>
        </p:nvPicPr>
        <p:blipFill>
          <a:blip r:embed="rId2"/>
          <a:stretch>
            <a:fillRect/>
          </a:stretch>
        </p:blipFill>
        <p:spPr>
          <a:xfrm>
            <a:off x="3059832" y="3856572"/>
            <a:ext cx="2664296" cy="2652453"/>
          </a:xfrm>
          <a:prstGeom prst="rect">
            <a:avLst/>
          </a:prstGeom>
        </p:spPr>
      </p:pic>
    </p:spTree>
    <p:extLst>
      <p:ext uri="{BB962C8B-B14F-4D97-AF65-F5344CB8AC3E}">
        <p14:creationId xmlns:p14="http://schemas.microsoft.com/office/powerpoint/2010/main" val="6490046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377" y="731837"/>
            <a:ext cx="8229600" cy="1143000"/>
          </a:xfrm>
        </p:spPr>
        <p:txBody>
          <a:bodyPr>
            <a:normAutofit fontScale="90000"/>
          </a:bodyPr>
          <a:lstStyle/>
          <a:p>
            <a:r>
              <a:rPr lang="en-GB" sz="8025" b="1" dirty="0"/>
              <a:t>Discuss</a:t>
            </a:r>
            <a:r>
              <a:rPr lang="en-GB" b="1" dirty="0"/>
              <a:t/>
            </a:r>
            <a:br>
              <a:rPr lang="en-GB" b="1" dirty="0"/>
            </a:br>
            <a:endParaRPr lang="en-GB" dirty="0"/>
          </a:p>
        </p:txBody>
      </p:sp>
      <p:sp>
        <p:nvSpPr>
          <p:cNvPr id="3" name="Content Placeholder 2"/>
          <p:cNvSpPr>
            <a:spLocks noGrp="1"/>
          </p:cNvSpPr>
          <p:nvPr>
            <p:ph idx="1"/>
          </p:nvPr>
        </p:nvSpPr>
        <p:spPr/>
        <p:txBody>
          <a:bodyPr>
            <a:normAutofit/>
          </a:bodyPr>
          <a:lstStyle/>
          <a:p>
            <a:pPr marL="0" indent="0" algn="ctr">
              <a:buNone/>
            </a:pPr>
            <a:r>
              <a:rPr lang="en-GB" sz="6000" dirty="0"/>
              <a:t>Present key points about different ideas or strengths and weaknesses of an idea.</a:t>
            </a:r>
          </a:p>
          <a:p>
            <a:endParaRPr lang="en-GB" dirty="0"/>
          </a:p>
        </p:txBody>
      </p:sp>
      <p:pic>
        <p:nvPicPr>
          <p:cNvPr id="4" name="Picture 3"/>
          <p:cNvPicPr>
            <a:picLocks noChangeAspect="1"/>
          </p:cNvPicPr>
          <p:nvPr/>
        </p:nvPicPr>
        <p:blipFill>
          <a:blip r:embed="rId2"/>
          <a:stretch>
            <a:fillRect/>
          </a:stretch>
        </p:blipFill>
        <p:spPr>
          <a:xfrm>
            <a:off x="4139952" y="5378857"/>
            <a:ext cx="1204505" cy="1204505"/>
          </a:xfrm>
          <a:prstGeom prst="rect">
            <a:avLst/>
          </a:prstGeom>
        </p:spPr>
      </p:pic>
    </p:spTree>
    <p:extLst>
      <p:ext uri="{BB962C8B-B14F-4D97-AF65-F5344CB8AC3E}">
        <p14:creationId xmlns:p14="http://schemas.microsoft.com/office/powerpoint/2010/main" val="7844706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1988840"/>
            <a:ext cx="8229600" cy="1143000"/>
          </a:xfrm>
        </p:spPr>
        <p:txBody>
          <a:bodyPr>
            <a:normAutofit fontScale="90000"/>
          </a:bodyPr>
          <a:lstStyle/>
          <a:p>
            <a:r>
              <a:rPr lang="en-GB" sz="8025" b="1" dirty="0"/>
              <a:t>Outline</a:t>
            </a:r>
            <a:r>
              <a:rPr lang="en-GB" b="1" dirty="0"/>
              <a:t/>
            </a:r>
            <a:br>
              <a:rPr lang="en-GB" b="1" dirty="0"/>
            </a:br>
            <a:endParaRPr lang="en-GB" dirty="0"/>
          </a:p>
        </p:txBody>
      </p:sp>
      <p:sp>
        <p:nvSpPr>
          <p:cNvPr id="3" name="Content Placeholder 2"/>
          <p:cNvSpPr>
            <a:spLocks noGrp="1"/>
          </p:cNvSpPr>
          <p:nvPr>
            <p:ph idx="1"/>
          </p:nvPr>
        </p:nvSpPr>
        <p:spPr>
          <a:xfrm>
            <a:off x="457200" y="3620417"/>
            <a:ext cx="8229600" cy="4525963"/>
          </a:xfrm>
        </p:spPr>
        <p:txBody>
          <a:bodyPr/>
          <a:lstStyle/>
          <a:p>
            <a:pPr marL="0" indent="0" algn="ctr">
              <a:buNone/>
            </a:pPr>
            <a:r>
              <a:rPr lang="en-GB" sz="6600" dirty="0"/>
              <a:t>Set out main characteristics.</a:t>
            </a:r>
          </a:p>
          <a:p>
            <a:endParaRPr lang="en-GB" dirty="0"/>
          </a:p>
        </p:txBody>
      </p:sp>
      <p:pic>
        <p:nvPicPr>
          <p:cNvPr id="4" name="Picture 3"/>
          <p:cNvPicPr>
            <a:picLocks noChangeAspect="1"/>
          </p:cNvPicPr>
          <p:nvPr/>
        </p:nvPicPr>
        <p:blipFill>
          <a:blip r:embed="rId2"/>
          <a:stretch>
            <a:fillRect/>
          </a:stretch>
        </p:blipFill>
        <p:spPr>
          <a:xfrm>
            <a:off x="463138" y="974600"/>
            <a:ext cx="3276750" cy="2454399"/>
          </a:xfrm>
          <a:prstGeom prst="rect">
            <a:avLst/>
          </a:prstGeom>
        </p:spPr>
      </p:pic>
    </p:spTree>
    <p:extLst>
      <p:ext uri="{BB962C8B-B14F-4D97-AF65-F5344CB8AC3E}">
        <p14:creationId xmlns:p14="http://schemas.microsoft.com/office/powerpoint/2010/main" val="16220676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2903" y="1002255"/>
            <a:ext cx="8229600" cy="1143000"/>
          </a:xfrm>
        </p:spPr>
        <p:txBody>
          <a:bodyPr>
            <a:normAutofit fontScale="90000"/>
          </a:bodyPr>
          <a:lstStyle/>
          <a:p>
            <a:r>
              <a:rPr lang="en-GB" sz="8025" b="1" dirty="0"/>
              <a:t>Describe</a:t>
            </a:r>
            <a:r>
              <a:rPr lang="en-GB" b="1" dirty="0"/>
              <a:t/>
            </a:r>
            <a:br>
              <a:rPr lang="en-GB" b="1" dirty="0"/>
            </a:br>
            <a:endParaRPr lang="en-GB" dirty="0"/>
          </a:p>
        </p:txBody>
      </p:sp>
      <p:sp>
        <p:nvSpPr>
          <p:cNvPr id="3" name="Content Placeholder 2"/>
          <p:cNvSpPr>
            <a:spLocks noGrp="1"/>
          </p:cNvSpPr>
          <p:nvPr>
            <p:ph idx="1"/>
          </p:nvPr>
        </p:nvSpPr>
        <p:spPr/>
        <p:txBody>
          <a:bodyPr/>
          <a:lstStyle/>
          <a:p>
            <a:pPr marL="0" indent="0" algn="ctr">
              <a:buNone/>
            </a:pPr>
            <a:r>
              <a:rPr lang="en-GB" sz="6600" dirty="0"/>
              <a:t>Give an account of.</a:t>
            </a:r>
          </a:p>
          <a:p>
            <a:endParaRPr lang="en-GB" dirty="0"/>
          </a:p>
        </p:txBody>
      </p:sp>
      <p:pic>
        <p:nvPicPr>
          <p:cNvPr id="4" name="Picture 3"/>
          <p:cNvPicPr>
            <a:picLocks noChangeAspect="1"/>
          </p:cNvPicPr>
          <p:nvPr/>
        </p:nvPicPr>
        <p:blipFill>
          <a:blip r:embed="rId2"/>
          <a:stretch>
            <a:fillRect/>
          </a:stretch>
        </p:blipFill>
        <p:spPr>
          <a:xfrm>
            <a:off x="827584" y="2767608"/>
            <a:ext cx="3168352" cy="3956500"/>
          </a:xfrm>
          <a:prstGeom prst="rect">
            <a:avLst/>
          </a:prstGeom>
        </p:spPr>
      </p:pic>
    </p:spTree>
    <p:extLst>
      <p:ext uri="{BB962C8B-B14F-4D97-AF65-F5344CB8AC3E}">
        <p14:creationId xmlns:p14="http://schemas.microsoft.com/office/powerpoint/2010/main" val="11086980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31837"/>
            <a:ext cx="8229600" cy="1143000"/>
          </a:xfrm>
        </p:spPr>
        <p:txBody>
          <a:bodyPr>
            <a:normAutofit fontScale="90000"/>
          </a:bodyPr>
          <a:lstStyle/>
          <a:p>
            <a:r>
              <a:rPr lang="en-GB" sz="8025" b="1" dirty="0"/>
              <a:t>Compare</a:t>
            </a:r>
            <a:r>
              <a:rPr lang="en-GB" b="1" dirty="0"/>
              <a:t/>
            </a:r>
            <a:br>
              <a:rPr lang="en-GB" b="1" dirty="0"/>
            </a:br>
            <a:endParaRPr lang="en-GB" dirty="0"/>
          </a:p>
        </p:txBody>
      </p:sp>
      <p:sp>
        <p:nvSpPr>
          <p:cNvPr id="3" name="Content Placeholder 2"/>
          <p:cNvSpPr>
            <a:spLocks noGrp="1"/>
          </p:cNvSpPr>
          <p:nvPr>
            <p:ph idx="1"/>
          </p:nvPr>
        </p:nvSpPr>
        <p:spPr/>
        <p:txBody>
          <a:bodyPr/>
          <a:lstStyle/>
          <a:p>
            <a:pPr marL="0" indent="0" algn="ctr">
              <a:buNone/>
            </a:pPr>
            <a:r>
              <a:rPr lang="en-GB" sz="6600" dirty="0"/>
              <a:t>Identify similarities and/or differences.</a:t>
            </a:r>
          </a:p>
          <a:p>
            <a:endParaRPr lang="en-GB" dirty="0"/>
          </a:p>
        </p:txBody>
      </p:sp>
      <p:pic>
        <p:nvPicPr>
          <p:cNvPr id="4" name="Picture 3"/>
          <p:cNvPicPr>
            <a:picLocks noChangeAspect="1"/>
          </p:cNvPicPr>
          <p:nvPr/>
        </p:nvPicPr>
        <p:blipFill>
          <a:blip r:embed="rId2"/>
          <a:stretch>
            <a:fillRect/>
          </a:stretch>
        </p:blipFill>
        <p:spPr>
          <a:xfrm>
            <a:off x="2762450" y="3789040"/>
            <a:ext cx="3619100" cy="2652165"/>
          </a:xfrm>
          <a:prstGeom prst="rect">
            <a:avLst/>
          </a:prstGeom>
        </p:spPr>
      </p:pic>
    </p:spTree>
    <p:extLst>
      <p:ext uri="{BB962C8B-B14F-4D97-AF65-F5344CB8AC3E}">
        <p14:creationId xmlns:p14="http://schemas.microsoft.com/office/powerpoint/2010/main" val="39636191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25377" y="1494941"/>
            <a:ext cx="2294688" cy="4405230"/>
          </a:xfrm>
          <a:prstGeom prst="rect">
            <a:avLst/>
          </a:prstGeom>
        </p:spPr>
      </p:pic>
      <p:sp>
        <p:nvSpPr>
          <p:cNvPr id="2" name="Title 1"/>
          <p:cNvSpPr>
            <a:spLocks noGrp="1"/>
          </p:cNvSpPr>
          <p:nvPr>
            <p:ph type="title"/>
          </p:nvPr>
        </p:nvSpPr>
        <p:spPr>
          <a:xfrm>
            <a:off x="1405689" y="4005064"/>
            <a:ext cx="8229600" cy="1143000"/>
          </a:xfrm>
        </p:spPr>
        <p:txBody>
          <a:bodyPr>
            <a:normAutofit fontScale="90000"/>
          </a:bodyPr>
          <a:lstStyle/>
          <a:p>
            <a:r>
              <a:rPr lang="en-GB" sz="6000" b="1" dirty="0"/>
              <a:t>What is meant by</a:t>
            </a:r>
            <a:r>
              <a:rPr lang="en-GB" b="1" dirty="0"/>
              <a:t/>
            </a:r>
            <a:br>
              <a:rPr lang="en-GB" b="1" dirty="0"/>
            </a:br>
            <a:endParaRPr lang="en-GB" dirty="0"/>
          </a:p>
        </p:txBody>
      </p:sp>
      <p:sp>
        <p:nvSpPr>
          <p:cNvPr id="3" name="Content Placeholder 2"/>
          <p:cNvSpPr>
            <a:spLocks noGrp="1"/>
          </p:cNvSpPr>
          <p:nvPr>
            <p:ph idx="1"/>
          </p:nvPr>
        </p:nvSpPr>
        <p:spPr>
          <a:xfrm>
            <a:off x="2339752" y="2920036"/>
            <a:ext cx="7200897" cy="2445226"/>
          </a:xfrm>
        </p:spPr>
        <p:txBody>
          <a:bodyPr/>
          <a:lstStyle/>
          <a:p>
            <a:pPr marL="0" indent="0" algn="ctr">
              <a:buNone/>
            </a:pPr>
            <a:r>
              <a:rPr lang="en-GB" sz="6000" b="1" dirty="0"/>
              <a:t>Give a definition. </a:t>
            </a:r>
          </a:p>
          <a:p>
            <a:endParaRPr lang="en-GB" dirty="0"/>
          </a:p>
        </p:txBody>
      </p:sp>
    </p:spTree>
    <p:extLst>
      <p:ext uri="{BB962C8B-B14F-4D97-AF65-F5344CB8AC3E}">
        <p14:creationId xmlns:p14="http://schemas.microsoft.com/office/powerpoint/2010/main" val="3968959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552" y="1593849"/>
            <a:ext cx="7200897" cy="1181100"/>
          </a:xfrm>
        </p:spPr>
        <p:txBody>
          <a:bodyPr>
            <a:noAutofit/>
          </a:bodyPr>
          <a:lstStyle/>
          <a:p>
            <a:r>
              <a:rPr lang="en-GB" sz="7200" b="1" dirty="0"/>
              <a:t>Explain why</a:t>
            </a:r>
            <a:br>
              <a:rPr lang="en-GB" sz="7200" b="1" dirty="0"/>
            </a:br>
            <a:endParaRPr lang="en-GB" sz="7200" dirty="0"/>
          </a:p>
        </p:txBody>
      </p:sp>
      <p:sp>
        <p:nvSpPr>
          <p:cNvPr id="3" name="Content Placeholder 2"/>
          <p:cNvSpPr>
            <a:spLocks noGrp="1"/>
          </p:cNvSpPr>
          <p:nvPr>
            <p:ph idx="1"/>
          </p:nvPr>
        </p:nvSpPr>
        <p:spPr>
          <a:xfrm>
            <a:off x="323528" y="2308101"/>
            <a:ext cx="8229600" cy="4525963"/>
          </a:xfrm>
        </p:spPr>
        <p:txBody>
          <a:bodyPr>
            <a:normAutofit/>
          </a:bodyPr>
          <a:lstStyle/>
          <a:p>
            <a:pPr marL="0" indent="0" algn="ctr">
              <a:buNone/>
            </a:pPr>
            <a:r>
              <a:rPr lang="en-GB" sz="6600" dirty="0"/>
              <a:t>Give a detailed account of reasons in relation to a particular situation. </a:t>
            </a:r>
          </a:p>
          <a:p>
            <a:endParaRPr lang="en-GB" dirty="0"/>
          </a:p>
        </p:txBody>
      </p:sp>
      <p:pic>
        <p:nvPicPr>
          <p:cNvPr id="4" name="Picture 3"/>
          <p:cNvPicPr>
            <a:picLocks noChangeAspect="1"/>
          </p:cNvPicPr>
          <p:nvPr/>
        </p:nvPicPr>
        <p:blipFill>
          <a:blip r:embed="rId2"/>
          <a:stretch>
            <a:fillRect/>
          </a:stretch>
        </p:blipFill>
        <p:spPr>
          <a:xfrm>
            <a:off x="7452320" y="4365104"/>
            <a:ext cx="912149" cy="1217765"/>
          </a:xfrm>
          <a:prstGeom prst="rect">
            <a:avLst/>
          </a:prstGeom>
        </p:spPr>
      </p:pic>
    </p:spTree>
    <p:extLst>
      <p:ext uri="{BB962C8B-B14F-4D97-AF65-F5344CB8AC3E}">
        <p14:creationId xmlns:p14="http://schemas.microsoft.com/office/powerpoint/2010/main" val="32010815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617897" y="3863180"/>
            <a:ext cx="2518147" cy="2518147"/>
          </a:xfrm>
          <a:prstGeom prst="rect">
            <a:avLst/>
          </a:prstGeom>
        </p:spPr>
      </p:pic>
      <p:sp>
        <p:nvSpPr>
          <p:cNvPr id="2" name="Title 1"/>
          <p:cNvSpPr>
            <a:spLocks noGrp="1"/>
          </p:cNvSpPr>
          <p:nvPr>
            <p:ph type="title"/>
          </p:nvPr>
        </p:nvSpPr>
        <p:spPr>
          <a:xfrm>
            <a:off x="457200" y="773536"/>
            <a:ext cx="8229600" cy="1143000"/>
          </a:xfrm>
        </p:spPr>
        <p:txBody>
          <a:bodyPr>
            <a:normAutofit fontScale="90000"/>
          </a:bodyPr>
          <a:lstStyle/>
          <a:p>
            <a:r>
              <a:rPr lang="en-GB" sz="8025" b="1" dirty="0"/>
              <a:t>Consider</a:t>
            </a:r>
            <a:r>
              <a:rPr lang="en-GB" b="1" dirty="0"/>
              <a:t/>
            </a:r>
            <a:br>
              <a:rPr lang="en-GB" b="1" dirty="0"/>
            </a:br>
            <a:endParaRPr lang="en-GB" dirty="0"/>
          </a:p>
        </p:txBody>
      </p:sp>
      <p:sp>
        <p:nvSpPr>
          <p:cNvPr id="3" name="Content Placeholder 2"/>
          <p:cNvSpPr>
            <a:spLocks noGrp="1"/>
          </p:cNvSpPr>
          <p:nvPr>
            <p:ph idx="1"/>
          </p:nvPr>
        </p:nvSpPr>
        <p:spPr/>
        <p:txBody>
          <a:bodyPr/>
          <a:lstStyle/>
          <a:p>
            <a:pPr marL="0" indent="0" algn="ctr">
              <a:buNone/>
            </a:pPr>
            <a:r>
              <a:rPr lang="en-GB" sz="6000" dirty="0"/>
              <a:t>Review and respond to given information.</a:t>
            </a:r>
          </a:p>
          <a:p>
            <a:endParaRPr lang="en-GB" dirty="0"/>
          </a:p>
        </p:txBody>
      </p:sp>
    </p:spTree>
    <p:extLst>
      <p:ext uri="{BB962C8B-B14F-4D97-AF65-F5344CB8AC3E}">
        <p14:creationId xmlns:p14="http://schemas.microsoft.com/office/powerpoint/2010/main" val="25291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8992" y="836712"/>
            <a:ext cx="8229600" cy="1143000"/>
          </a:xfrm>
        </p:spPr>
        <p:txBody>
          <a:bodyPr>
            <a:normAutofit fontScale="90000"/>
          </a:bodyPr>
          <a:lstStyle/>
          <a:p>
            <a:r>
              <a:rPr lang="en-GB" sz="8025" b="1" dirty="0"/>
              <a:t>Justify</a:t>
            </a:r>
            <a:r>
              <a:rPr lang="en-GB" b="1" dirty="0"/>
              <a:t/>
            </a:r>
            <a:br>
              <a:rPr lang="en-GB" b="1" dirty="0"/>
            </a:br>
            <a:endParaRPr lang="en-GB" dirty="0"/>
          </a:p>
        </p:txBody>
      </p:sp>
      <p:sp>
        <p:nvSpPr>
          <p:cNvPr id="3" name="Content Placeholder 2"/>
          <p:cNvSpPr>
            <a:spLocks noGrp="1"/>
          </p:cNvSpPr>
          <p:nvPr>
            <p:ph idx="1"/>
          </p:nvPr>
        </p:nvSpPr>
        <p:spPr/>
        <p:txBody>
          <a:bodyPr>
            <a:noAutofit/>
          </a:bodyPr>
          <a:lstStyle/>
          <a:p>
            <a:pPr marL="0" indent="0" algn="ctr">
              <a:buNone/>
            </a:pPr>
            <a:r>
              <a:rPr lang="en-GB" sz="5400" dirty="0"/>
              <a:t>Provide reasons, reasoned argument to support, possibly provide evidence.</a:t>
            </a:r>
          </a:p>
        </p:txBody>
      </p:sp>
      <p:pic>
        <p:nvPicPr>
          <p:cNvPr id="4" name="Picture 3"/>
          <p:cNvPicPr>
            <a:picLocks noChangeAspect="1"/>
          </p:cNvPicPr>
          <p:nvPr/>
        </p:nvPicPr>
        <p:blipFill>
          <a:blip r:embed="rId2"/>
          <a:stretch>
            <a:fillRect/>
          </a:stretch>
        </p:blipFill>
        <p:spPr>
          <a:xfrm>
            <a:off x="2771800" y="4149080"/>
            <a:ext cx="3263985" cy="2444838"/>
          </a:xfrm>
          <a:prstGeom prst="rect">
            <a:avLst/>
          </a:prstGeom>
        </p:spPr>
      </p:pic>
    </p:spTree>
    <p:extLst>
      <p:ext uri="{BB962C8B-B14F-4D97-AF65-F5344CB8AC3E}">
        <p14:creationId xmlns:p14="http://schemas.microsoft.com/office/powerpoint/2010/main" val="16145736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56202"/>
            <a:ext cx="8229600" cy="1143000"/>
          </a:xfrm>
        </p:spPr>
        <p:txBody>
          <a:bodyPr>
            <a:normAutofit fontScale="90000"/>
          </a:bodyPr>
          <a:lstStyle/>
          <a:p>
            <a:pPr algn="ctr"/>
            <a:r>
              <a:rPr lang="en-GB" sz="12525" b="1" dirty="0"/>
              <a:t>Calculate</a:t>
            </a:r>
            <a:r>
              <a:rPr lang="en-GB" b="1" dirty="0"/>
              <a:t/>
            </a:r>
            <a:br>
              <a:rPr lang="en-GB" b="1" dirty="0"/>
            </a:br>
            <a:endParaRPr lang="en-GB" dirty="0"/>
          </a:p>
        </p:txBody>
      </p:sp>
      <p:sp>
        <p:nvSpPr>
          <p:cNvPr id="3" name="Content Placeholder 2"/>
          <p:cNvSpPr>
            <a:spLocks noGrp="1"/>
          </p:cNvSpPr>
          <p:nvPr>
            <p:ph idx="1"/>
          </p:nvPr>
        </p:nvSpPr>
        <p:spPr>
          <a:xfrm>
            <a:off x="755576" y="2996952"/>
            <a:ext cx="8229600" cy="4525963"/>
          </a:xfrm>
        </p:spPr>
        <p:txBody>
          <a:bodyPr/>
          <a:lstStyle/>
          <a:p>
            <a:pPr marL="0" indent="0" algn="ctr">
              <a:buNone/>
            </a:pPr>
            <a:r>
              <a:rPr lang="en-GB" sz="6600" dirty="0"/>
              <a:t>Work out the value of something.</a:t>
            </a:r>
          </a:p>
          <a:p>
            <a:pPr marL="0" indent="0">
              <a:buNone/>
            </a:pPr>
            <a:endParaRPr lang="en-GB" dirty="0"/>
          </a:p>
        </p:txBody>
      </p:sp>
      <p:pic>
        <p:nvPicPr>
          <p:cNvPr id="4" name="Picture 3"/>
          <p:cNvPicPr>
            <a:picLocks noChangeAspect="1"/>
          </p:cNvPicPr>
          <p:nvPr/>
        </p:nvPicPr>
        <p:blipFill>
          <a:blip r:embed="rId2"/>
          <a:stretch>
            <a:fillRect/>
          </a:stretch>
        </p:blipFill>
        <p:spPr>
          <a:xfrm>
            <a:off x="457200" y="4350737"/>
            <a:ext cx="2242592" cy="2232625"/>
          </a:xfrm>
          <a:prstGeom prst="rect">
            <a:avLst/>
          </a:prstGeom>
        </p:spPr>
      </p:pic>
    </p:spTree>
    <p:extLst>
      <p:ext uri="{BB962C8B-B14F-4D97-AF65-F5344CB8AC3E}">
        <p14:creationId xmlns:p14="http://schemas.microsoft.com/office/powerpoint/2010/main" val="24370674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66336" y="491488"/>
            <a:ext cx="2433456" cy="2433456"/>
          </a:xfrm>
          <a:prstGeom prst="rect">
            <a:avLst/>
          </a:prstGeom>
        </p:spPr>
      </p:pic>
      <p:sp>
        <p:nvSpPr>
          <p:cNvPr id="2" name="Title 1"/>
          <p:cNvSpPr>
            <a:spLocks noGrp="1"/>
          </p:cNvSpPr>
          <p:nvPr>
            <p:ph type="title"/>
          </p:nvPr>
        </p:nvSpPr>
        <p:spPr>
          <a:xfrm>
            <a:off x="2195736" y="1196752"/>
            <a:ext cx="7200897" cy="1255040"/>
          </a:xfrm>
        </p:spPr>
        <p:txBody>
          <a:bodyPr>
            <a:normAutofit fontScale="90000"/>
          </a:bodyPr>
          <a:lstStyle/>
          <a:p>
            <a:pPr algn="ctr"/>
            <a:r>
              <a:rPr lang="en-GB" sz="15825" b="1" dirty="0"/>
              <a:t>Analyse</a:t>
            </a:r>
            <a:r>
              <a:rPr lang="en-GB" b="1" dirty="0"/>
              <a:t/>
            </a:r>
            <a:br>
              <a:rPr lang="en-GB" b="1" dirty="0"/>
            </a:br>
            <a:endParaRPr lang="en-GB" dirty="0"/>
          </a:p>
        </p:txBody>
      </p:sp>
      <p:sp>
        <p:nvSpPr>
          <p:cNvPr id="3" name="Content Placeholder 2"/>
          <p:cNvSpPr>
            <a:spLocks noGrp="1"/>
          </p:cNvSpPr>
          <p:nvPr>
            <p:ph idx="1"/>
          </p:nvPr>
        </p:nvSpPr>
        <p:spPr>
          <a:xfrm>
            <a:off x="971551" y="3036778"/>
            <a:ext cx="7200897" cy="2227373"/>
          </a:xfrm>
        </p:spPr>
        <p:txBody>
          <a:bodyPr>
            <a:normAutofit fontScale="92500" lnSpcReduction="10000"/>
          </a:bodyPr>
          <a:lstStyle/>
          <a:p>
            <a:pPr marL="0" indent="0" algn="ctr">
              <a:buNone/>
            </a:pPr>
            <a:r>
              <a:rPr lang="en-GB" sz="5400" dirty="0"/>
              <a:t>Separate information into components and identify their characteristics.</a:t>
            </a:r>
          </a:p>
          <a:p>
            <a:pPr marL="0" indent="0">
              <a:buNone/>
            </a:pPr>
            <a:endParaRPr lang="en-GB" dirty="0"/>
          </a:p>
        </p:txBody>
      </p:sp>
    </p:spTree>
    <p:extLst>
      <p:ext uri="{BB962C8B-B14F-4D97-AF65-F5344CB8AC3E}">
        <p14:creationId xmlns:p14="http://schemas.microsoft.com/office/powerpoint/2010/main" val="35898361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71293"/>
            <a:ext cx="8229600" cy="1143000"/>
          </a:xfrm>
        </p:spPr>
        <p:txBody>
          <a:bodyPr>
            <a:normAutofit fontScale="90000"/>
          </a:bodyPr>
          <a:lstStyle/>
          <a:p>
            <a:r>
              <a:rPr lang="en-GB" sz="8025" b="1" dirty="0"/>
              <a:t>Suggest</a:t>
            </a:r>
            <a:r>
              <a:rPr lang="en-GB" b="1" dirty="0"/>
              <a:t/>
            </a:r>
            <a:br>
              <a:rPr lang="en-GB" b="1" dirty="0"/>
            </a:br>
            <a:endParaRPr lang="en-GB" dirty="0"/>
          </a:p>
        </p:txBody>
      </p:sp>
      <p:sp>
        <p:nvSpPr>
          <p:cNvPr id="3" name="Content Placeholder 2"/>
          <p:cNvSpPr>
            <a:spLocks noGrp="1"/>
          </p:cNvSpPr>
          <p:nvPr>
            <p:ph idx="1"/>
          </p:nvPr>
        </p:nvSpPr>
        <p:spPr/>
        <p:txBody>
          <a:bodyPr/>
          <a:lstStyle/>
          <a:p>
            <a:pPr marL="0" indent="0" algn="ctr">
              <a:buNone/>
            </a:pPr>
            <a:r>
              <a:rPr lang="en-GB" sz="6600" dirty="0"/>
              <a:t>Present a possible case/solution.</a:t>
            </a:r>
          </a:p>
          <a:p>
            <a:endParaRPr lang="en-GB" dirty="0"/>
          </a:p>
        </p:txBody>
      </p:sp>
      <p:pic>
        <p:nvPicPr>
          <p:cNvPr id="4" name="Picture 3"/>
          <p:cNvPicPr>
            <a:picLocks noChangeAspect="1"/>
          </p:cNvPicPr>
          <p:nvPr/>
        </p:nvPicPr>
        <p:blipFill>
          <a:blip r:embed="rId2"/>
          <a:stretch>
            <a:fillRect/>
          </a:stretch>
        </p:blipFill>
        <p:spPr>
          <a:xfrm>
            <a:off x="251520" y="3531237"/>
            <a:ext cx="3057203" cy="3057203"/>
          </a:xfrm>
          <a:prstGeom prst="rect">
            <a:avLst/>
          </a:prstGeom>
        </p:spPr>
      </p:pic>
    </p:spTree>
    <p:extLst>
      <p:ext uri="{BB962C8B-B14F-4D97-AF65-F5344CB8AC3E}">
        <p14:creationId xmlns:p14="http://schemas.microsoft.com/office/powerpoint/2010/main" val="6889620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77888"/>
            <a:ext cx="8229600" cy="1143000"/>
          </a:xfrm>
        </p:spPr>
        <p:txBody>
          <a:bodyPr>
            <a:normAutofit fontScale="90000"/>
          </a:bodyPr>
          <a:lstStyle/>
          <a:p>
            <a:r>
              <a:rPr lang="en-GB" sz="8025" b="1" dirty="0"/>
              <a:t>Give</a:t>
            </a:r>
            <a:r>
              <a:rPr lang="en-GB" b="1" dirty="0"/>
              <a:t/>
            </a:r>
            <a:br>
              <a:rPr lang="en-GB" b="1" dirty="0"/>
            </a:br>
            <a:endParaRPr lang="en-GB" dirty="0"/>
          </a:p>
        </p:txBody>
      </p:sp>
      <p:sp>
        <p:nvSpPr>
          <p:cNvPr id="3" name="Content Placeholder 2"/>
          <p:cNvSpPr>
            <a:spLocks noGrp="1"/>
          </p:cNvSpPr>
          <p:nvPr>
            <p:ph idx="1"/>
          </p:nvPr>
        </p:nvSpPr>
        <p:spPr>
          <a:xfrm>
            <a:off x="457200" y="1449388"/>
            <a:ext cx="8229600" cy="4525963"/>
          </a:xfrm>
        </p:spPr>
        <p:txBody>
          <a:bodyPr>
            <a:normAutofit/>
          </a:bodyPr>
          <a:lstStyle/>
          <a:p>
            <a:pPr marL="0" indent="0" algn="ctr">
              <a:buNone/>
            </a:pPr>
            <a:r>
              <a:rPr lang="en-GB" sz="6600" dirty="0"/>
              <a:t>Produce an answer from recall or from given information. </a:t>
            </a:r>
          </a:p>
          <a:p>
            <a:endParaRPr lang="en-GB" dirty="0"/>
          </a:p>
        </p:txBody>
      </p:sp>
      <p:pic>
        <p:nvPicPr>
          <p:cNvPr id="4" name="Picture 3"/>
          <p:cNvPicPr>
            <a:picLocks noChangeAspect="1"/>
          </p:cNvPicPr>
          <p:nvPr/>
        </p:nvPicPr>
        <p:blipFill>
          <a:blip r:embed="rId2"/>
          <a:stretch>
            <a:fillRect/>
          </a:stretch>
        </p:blipFill>
        <p:spPr>
          <a:xfrm>
            <a:off x="3635896" y="4513449"/>
            <a:ext cx="2344804" cy="2334384"/>
          </a:xfrm>
          <a:prstGeom prst="rect">
            <a:avLst/>
          </a:prstGeom>
        </p:spPr>
      </p:pic>
    </p:spTree>
    <p:extLst>
      <p:ext uri="{BB962C8B-B14F-4D97-AF65-F5344CB8AC3E}">
        <p14:creationId xmlns:p14="http://schemas.microsoft.com/office/powerpoint/2010/main" val="41061498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481" y="652674"/>
            <a:ext cx="8229600" cy="1143000"/>
          </a:xfrm>
        </p:spPr>
        <p:txBody>
          <a:bodyPr>
            <a:normAutofit fontScale="90000"/>
          </a:bodyPr>
          <a:lstStyle/>
          <a:p>
            <a:r>
              <a:rPr lang="en-GB" sz="8025" b="1" dirty="0"/>
              <a:t>Evaluate</a:t>
            </a:r>
            <a:r>
              <a:rPr lang="en-GB" b="1" dirty="0"/>
              <a:t/>
            </a:r>
            <a:br>
              <a:rPr lang="en-GB" b="1" dirty="0"/>
            </a:br>
            <a:endParaRPr lang="en-GB" dirty="0"/>
          </a:p>
        </p:txBody>
      </p:sp>
      <p:sp>
        <p:nvSpPr>
          <p:cNvPr id="3" name="Content Placeholder 2"/>
          <p:cNvSpPr>
            <a:spLocks noGrp="1"/>
          </p:cNvSpPr>
          <p:nvPr>
            <p:ph idx="1"/>
          </p:nvPr>
        </p:nvSpPr>
        <p:spPr>
          <a:xfrm>
            <a:off x="751760" y="1412916"/>
            <a:ext cx="8229600" cy="4525963"/>
          </a:xfrm>
        </p:spPr>
        <p:txBody>
          <a:bodyPr/>
          <a:lstStyle/>
          <a:p>
            <a:pPr marL="0" indent="0" algn="ctr">
              <a:buNone/>
            </a:pPr>
            <a:r>
              <a:rPr lang="en-GB" sz="5400" dirty="0"/>
              <a:t>Judge from the available evidence.</a:t>
            </a:r>
          </a:p>
          <a:p>
            <a:pPr marL="0" indent="0" algn="ctr">
              <a:buNone/>
            </a:pPr>
            <a:r>
              <a:rPr lang="en-GB" sz="5400" dirty="0"/>
              <a:t>Weigh up different points of view </a:t>
            </a:r>
          </a:p>
          <a:p>
            <a:endParaRPr lang="en-GB" dirty="0"/>
          </a:p>
        </p:txBody>
      </p:sp>
      <p:sp>
        <p:nvSpPr>
          <p:cNvPr id="4" name="AutoShape 2" descr="Image result for evaluate"/>
          <p:cNvSpPr>
            <a:spLocks noChangeAspect="1" noChangeArrowheads="1"/>
          </p:cNvSpPr>
          <p:nvPr/>
        </p:nvSpPr>
        <p:spPr bwMode="auto">
          <a:xfrm>
            <a:off x="-23813" y="754856"/>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GB" sz="1350"/>
          </a:p>
        </p:txBody>
      </p:sp>
      <p:sp>
        <p:nvSpPr>
          <p:cNvPr id="5" name="AutoShape 4" descr="Image result for evaluate"/>
          <p:cNvSpPr>
            <a:spLocks noChangeAspect="1" noChangeArrowheads="1"/>
          </p:cNvSpPr>
          <p:nvPr/>
        </p:nvSpPr>
        <p:spPr bwMode="auto">
          <a:xfrm>
            <a:off x="90488" y="869156"/>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GB" sz="1350"/>
          </a:p>
        </p:txBody>
      </p:sp>
      <p:pic>
        <p:nvPicPr>
          <p:cNvPr id="6" name="Picture 5"/>
          <p:cNvPicPr>
            <a:picLocks noChangeAspect="1"/>
          </p:cNvPicPr>
          <p:nvPr/>
        </p:nvPicPr>
        <p:blipFill>
          <a:blip r:embed="rId2"/>
          <a:stretch>
            <a:fillRect/>
          </a:stretch>
        </p:blipFill>
        <p:spPr>
          <a:xfrm>
            <a:off x="1403648" y="4156846"/>
            <a:ext cx="2549142" cy="2701154"/>
          </a:xfrm>
          <a:prstGeom prst="rect">
            <a:avLst/>
          </a:prstGeom>
        </p:spPr>
      </p:pic>
    </p:spTree>
    <p:extLst>
      <p:ext uri="{BB962C8B-B14F-4D97-AF65-F5344CB8AC3E}">
        <p14:creationId xmlns:p14="http://schemas.microsoft.com/office/powerpoint/2010/main" val="7119508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666399" y="3789040"/>
            <a:ext cx="5811201" cy="2668588"/>
          </a:xfrm>
          <a:prstGeom prst="rect">
            <a:avLst/>
          </a:prstGeom>
        </p:spPr>
      </p:pic>
      <p:sp>
        <p:nvSpPr>
          <p:cNvPr id="2" name="Title 1"/>
          <p:cNvSpPr>
            <a:spLocks noGrp="1"/>
          </p:cNvSpPr>
          <p:nvPr>
            <p:ph type="title"/>
          </p:nvPr>
        </p:nvSpPr>
        <p:spPr>
          <a:xfrm>
            <a:off x="457200" y="731837"/>
            <a:ext cx="8229600" cy="1143000"/>
          </a:xfrm>
        </p:spPr>
        <p:txBody>
          <a:bodyPr>
            <a:normAutofit fontScale="90000"/>
          </a:bodyPr>
          <a:lstStyle/>
          <a:p>
            <a:r>
              <a:rPr lang="en-GB" sz="8025" b="1" dirty="0"/>
              <a:t>Distinguish</a:t>
            </a:r>
            <a:r>
              <a:rPr lang="en-GB" b="1" dirty="0"/>
              <a:t/>
            </a:r>
            <a:br>
              <a:rPr lang="en-GB" b="1" dirty="0"/>
            </a:br>
            <a:endParaRPr lang="en-GB" dirty="0"/>
          </a:p>
        </p:txBody>
      </p:sp>
      <p:sp>
        <p:nvSpPr>
          <p:cNvPr id="3" name="Content Placeholder 2"/>
          <p:cNvSpPr>
            <a:spLocks noGrp="1"/>
          </p:cNvSpPr>
          <p:nvPr>
            <p:ph idx="1"/>
          </p:nvPr>
        </p:nvSpPr>
        <p:spPr/>
        <p:txBody>
          <a:bodyPr/>
          <a:lstStyle/>
          <a:p>
            <a:pPr marL="0" indent="0" algn="ctr">
              <a:buNone/>
            </a:pPr>
            <a:r>
              <a:rPr lang="en-GB" sz="3600" dirty="0"/>
              <a:t>Explain ways in which two things differ. Provide detail of characteristic that enable a person to know the difference between … </a:t>
            </a:r>
          </a:p>
          <a:p>
            <a:pPr marL="0" indent="0">
              <a:buNone/>
            </a:pPr>
            <a:endParaRPr lang="en-GB" dirty="0"/>
          </a:p>
        </p:txBody>
      </p:sp>
    </p:spTree>
    <p:extLst>
      <p:ext uri="{BB962C8B-B14F-4D97-AF65-F5344CB8AC3E}">
        <p14:creationId xmlns:p14="http://schemas.microsoft.com/office/powerpoint/2010/main" val="24377333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5979"/>
            <a:ext cx="8229600" cy="1143000"/>
          </a:xfrm>
        </p:spPr>
        <p:txBody>
          <a:bodyPr>
            <a:normAutofit fontScale="90000"/>
          </a:bodyPr>
          <a:lstStyle/>
          <a:p>
            <a:r>
              <a:rPr lang="en-GB" sz="8025" b="1" dirty="0"/>
              <a:t>Explain</a:t>
            </a:r>
            <a:r>
              <a:rPr lang="en-GB" b="1" dirty="0"/>
              <a:t/>
            </a:r>
            <a:br>
              <a:rPr lang="en-GB" b="1" dirty="0"/>
            </a:br>
            <a:endParaRPr lang="en-GB" dirty="0"/>
          </a:p>
        </p:txBody>
      </p:sp>
      <p:sp>
        <p:nvSpPr>
          <p:cNvPr id="3" name="Content Placeholder 2"/>
          <p:cNvSpPr>
            <a:spLocks noGrp="1"/>
          </p:cNvSpPr>
          <p:nvPr>
            <p:ph idx="1"/>
          </p:nvPr>
        </p:nvSpPr>
        <p:spPr/>
        <p:txBody>
          <a:bodyPr/>
          <a:lstStyle/>
          <a:p>
            <a:pPr marL="0" indent="0" algn="ctr">
              <a:buNone/>
            </a:pPr>
            <a:r>
              <a:rPr lang="en-GB" sz="6600" dirty="0"/>
              <a:t>Set out purposes or reasons.</a:t>
            </a:r>
          </a:p>
          <a:p>
            <a:endParaRPr lang="en-GB" dirty="0"/>
          </a:p>
        </p:txBody>
      </p:sp>
      <p:pic>
        <p:nvPicPr>
          <p:cNvPr id="4" name="Picture 3"/>
          <p:cNvPicPr>
            <a:picLocks noChangeAspect="1"/>
          </p:cNvPicPr>
          <p:nvPr/>
        </p:nvPicPr>
        <p:blipFill>
          <a:blip r:embed="rId2"/>
          <a:stretch>
            <a:fillRect/>
          </a:stretch>
        </p:blipFill>
        <p:spPr>
          <a:xfrm>
            <a:off x="251520" y="3804969"/>
            <a:ext cx="4122988" cy="2748657"/>
          </a:xfrm>
          <a:prstGeom prst="rect">
            <a:avLst/>
          </a:prstGeom>
        </p:spPr>
      </p:pic>
    </p:spTree>
    <p:extLst>
      <p:ext uri="{BB962C8B-B14F-4D97-AF65-F5344CB8AC3E}">
        <p14:creationId xmlns:p14="http://schemas.microsoft.com/office/powerpoint/2010/main" val="34270179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23528" y="1988840"/>
            <a:ext cx="2818500" cy="2111152"/>
          </a:xfrm>
          <a:prstGeom prst="rect">
            <a:avLst/>
          </a:prstGeom>
        </p:spPr>
      </p:pic>
      <p:sp>
        <p:nvSpPr>
          <p:cNvPr id="2" name="Title 1"/>
          <p:cNvSpPr>
            <a:spLocks noGrp="1"/>
          </p:cNvSpPr>
          <p:nvPr>
            <p:ph type="title"/>
          </p:nvPr>
        </p:nvSpPr>
        <p:spPr>
          <a:xfrm>
            <a:off x="457200" y="654068"/>
            <a:ext cx="8229600" cy="1143000"/>
          </a:xfrm>
        </p:spPr>
        <p:txBody>
          <a:bodyPr>
            <a:normAutofit fontScale="90000"/>
          </a:bodyPr>
          <a:lstStyle/>
          <a:p>
            <a:r>
              <a:rPr lang="en-GB" sz="8025" b="1" dirty="0"/>
              <a:t>Explain how</a:t>
            </a:r>
            <a:r>
              <a:rPr lang="en-GB" b="1" dirty="0"/>
              <a:t/>
            </a:r>
            <a:br>
              <a:rPr lang="en-GB" b="1" dirty="0"/>
            </a:br>
            <a:endParaRPr lang="en-GB" dirty="0"/>
          </a:p>
        </p:txBody>
      </p:sp>
      <p:sp>
        <p:nvSpPr>
          <p:cNvPr id="3" name="Content Placeholder 2"/>
          <p:cNvSpPr>
            <a:spLocks noGrp="1"/>
          </p:cNvSpPr>
          <p:nvPr>
            <p:ph idx="1"/>
          </p:nvPr>
        </p:nvSpPr>
        <p:spPr>
          <a:xfrm>
            <a:off x="2699792" y="1797068"/>
            <a:ext cx="5987008" cy="4329095"/>
          </a:xfrm>
        </p:spPr>
        <p:txBody>
          <a:bodyPr>
            <a:normAutofit/>
          </a:bodyPr>
          <a:lstStyle/>
          <a:p>
            <a:pPr marL="0" indent="0" algn="ctr">
              <a:buNone/>
            </a:pPr>
            <a:r>
              <a:rPr lang="en-GB" sz="5850" dirty="0"/>
              <a:t>Give a detailed account of a </a:t>
            </a:r>
            <a:r>
              <a:rPr lang="en-GB" sz="5850" b="1" dirty="0"/>
              <a:t>process</a:t>
            </a:r>
            <a:r>
              <a:rPr lang="en-GB" sz="5850" dirty="0"/>
              <a:t> or way of doing something.</a:t>
            </a:r>
          </a:p>
          <a:p>
            <a:endParaRPr lang="en-GB" dirty="0"/>
          </a:p>
        </p:txBody>
      </p:sp>
    </p:spTree>
    <p:extLst>
      <p:ext uri="{BB962C8B-B14F-4D97-AF65-F5344CB8AC3E}">
        <p14:creationId xmlns:p14="http://schemas.microsoft.com/office/powerpoint/2010/main" val="10625540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576" y="314718"/>
            <a:ext cx="3330306" cy="3330306"/>
          </a:xfrm>
          <a:prstGeom prst="rect">
            <a:avLst/>
          </a:prstGeom>
        </p:spPr>
      </p:pic>
      <p:sp>
        <p:nvSpPr>
          <p:cNvPr id="2" name="Title 1"/>
          <p:cNvSpPr>
            <a:spLocks noGrp="1"/>
          </p:cNvSpPr>
          <p:nvPr>
            <p:ph type="title"/>
          </p:nvPr>
        </p:nvSpPr>
        <p:spPr>
          <a:xfrm>
            <a:off x="1475656" y="1268760"/>
            <a:ext cx="8229600" cy="1143000"/>
          </a:xfrm>
        </p:spPr>
        <p:txBody>
          <a:bodyPr>
            <a:normAutofit fontScale="90000"/>
          </a:bodyPr>
          <a:lstStyle/>
          <a:p>
            <a:r>
              <a:rPr lang="en-GB" sz="8025" b="1" dirty="0"/>
              <a:t>Draw</a:t>
            </a:r>
            <a:r>
              <a:rPr lang="en-GB" b="1" dirty="0"/>
              <a:t/>
            </a:r>
            <a:br>
              <a:rPr lang="en-GB" b="1" dirty="0"/>
            </a:br>
            <a:endParaRPr lang="en-GB" dirty="0"/>
          </a:p>
        </p:txBody>
      </p:sp>
      <p:sp>
        <p:nvSpPr>
          <p:cNvPr id="3" name="Content Placeholder 2"/>
          <p:cNvSpPr>
            <a:spLocks noGrp="1"/>
          </p:cNvSpPr>
          <p:nvPr>
            <p:ph idx="1"/>
          </p:nvPr>
        </p:nvSpPr>
        <p:spPr>
          <a:xfrm>
            <a:off x="485089" y="4005064"/>
            <a:ext cx="8229600" cy="4525963"/>
          </a:xfrm>
        </p:spPr>
        <p:txBody>
          <a:bodyPr/>
          <a:lstStyle/>
          <a:p>
            <a:pPr marL="0" indent="0" algn="ctr">
              <a:buNone/>
            </a:pPr>
            <a:r>
              <a:rPr lang="en-GB" sz="6600" dirty="0"/>
              <a:t>Produce a diagram or a graph</a:t>
            </a:r>
          </a:p>
          <a:p>
            <a:endParaRPr lang="en-GB" dirty="0"/>
          </a:p>
        </p:txBody>
      </p:sp>
    </p:spTree>
    <p:extLst>
      <p:ext uri="{BB962C8B-B14F-4D97-AF65-F5344CB8AC3E}">
        <p14:creationId xmlns:p14="http://schemas.microsoft.com/office/powerpoint/2010/main" val="135806252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8070" y="1484784"/>
            <a:ext cx="8229600" cy="1143000"/>
          </a:xfrm>
        </p:spPr>
        <p:txBody>
          <a:bodyPr>
            <a:normAutofit fontScale="90000"/>
          </a:bodyPr>
          <a:lstStyle/>
          <a:p>
            <a:r>
              <a:rPr lang="en-GB" sz="8025" b="1" dirty="0"/>
              <a:t>Design</a:t>
            </a:r>
            <a:r>
              <a:rPr lang="en-GB" b="1" dirty="0"/>
              <a:t/>
            </a:r>
            <a:br>
              <a:rPr lang="en-GB" b="1" dirty="0"/>
            </a:br>
            <a:endParaRPr lang="en-GB" dirty="0"/>
          </a:p>
        </p:txBody>
      </p:sp>
      <p:sp>
        <p:nvSpPr>
          <p:cNvPr id="3" name="Content Placeholder 2"/>
          <p:cNvSpPr>
            <a:spLocks noGrp="1"/>
          </p:cNvSpPr>
          <p:nvPr>
            <p:ph idx="1"/>
          </p:nvPr>
        </p:nvSpPr>
        <p:spPr>
          <a:xfrm>
            <a:off x="447647" y="3212976"/>
            <a:ext cx="8229600" cy="4525963"/>
          </a:xfrm>
        </p:spPr>
        <p:txBody>
          <a:bodyPr/>
          <a:lstStyle/>
          <a:p>
            <a:pPr marL="0" indent="0" algn="ctr">
              <a:buNone/>
            </a:pPr>
            <a:r>
              <a:rPr lang="en-GB" sz="5400" dirty="0"/>
              <a:t>Set out how something will be done. Design a piece of research – give the stages </a:t>
            </a:r>
          </a:p>
          <a:p>
            <a:pPr marL="0" indent="0">
              <a:buNone/>
            </a:pPr>
            <a:endParaRPr lang="en-GB" dirty="0"/>
          </a:p>
        </p:txBody>
      </p:sp>
      <p:pic>
        <p:nvPicPr>
          <p:cNvPr id="4" name="Picture 3"/>
          <p:cNvPicPr>
            <a:picLocks noChangeAspect="1"/>
          </p:cNvPicPr>
          <p:nvPr/>
        </p:nvPicPr>
        <p:blipFill>
          <a:blip r:embed="rId2"/>
          <a:stretch>
            <a:fillRect/>
          </a:stretch>
        </p:blipFill>
        <p:spPr>
          <a:xfrm>
            <a:off x="683568" y="375412"/>
            <a:ext cx="2837564" cy="2837564"/>
          </a:xfrm>
          <a:prstGeom prst="rect">
            <a:avLst/>
          </a:prstGeom>
        </p:spPr>
      </p:pic>
    </p:spTree>
    <p:extLst>
      <p:ext uri="{BB962C8B-B14F-4D97-AF65-F5344CB8AC3E}">
        <p14:creationId xmlns:p14="http://schemas.microsoft.com/office/powerpoint/2010/main" val="173739475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7513" y="1615595"/>
            <a:ext cx="7694047" cy="977900"/>
          </a:xfrm>
        </p:spPr>
        <p:txBody>
          <a:bodyPr>
            <a:normAutofit fontScale="90000"/>
          </a:bodyPr>
          <a:lstStyle/>
          <a:p>
            <a:r>
              <a:rPr lang="en-GB" dirty="0"/>
              <a:t>Understanding the exam question is essential to exam success</a:t>
            </a:r>
          </a:p>
        </p:txBody>
      </p:sp>
      <p:pic>
        <p:nvPicPr>
          <p:cNvPr id="4" name="Content Placeholder 3"/>
          <p:cNvPicPr>
            <a:picLocks noGrp="1" noChangeAspect="1"/>
          </p:cNvPicPr>
          <p:nvPr>
            <p:ph idx="1"/>
          </p:nvPr>
        </p:nvPicPr>
        <p:blipFill>
          <a:blip r:embed="rId2"/>
          <a:stretch>
            <a:fillRect/>
          </a:stretch>
        </p:blipFill>
        <p:spPr>
          <a:xfrm>
            <a:off x="1693653" y="2924944"/>
            <a:ext cx="5756693" cy="3310099"/>
          </a:xfrm>
        </p:spPr>
      </p:pic>
    </p:spTree>
    <p:extLst>
      <p:ext uri="{BB962C8B-B14F-4D97-AF65-F5344CB8AC3E}">
        <p14:creationId xmlns:p14="http://schemas.microsoft.com/office/powerpoint/2010/main" val="177635109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FA8FBEE-814E-409D-B9B2-06634A24DFC6}"/>
              </a:ext>
            </a:extLst>
          </p:cNvPr>
          <p:cNvSpPr>
            <a:spLocks noGrp="1"/>
          </p:cNvSpPr>
          <p:nvPr>
            <p:ph type="title"/>
          </p:nvPr>
        </p:nvSpPr>
        <p:spPr>
          <a:xfrm>
            <a:off x="491490" y="365125"/>
            <a:ext cx="3840085" cy="1692794"/>
          </a:xfrm>
        </p:spPr>
        <p:txBody>
          <a:bodyPr>
            <a:normAutofit/>
          </a:bodyPr>
          <a:lstStyle/>
          <a:p>
            <a:r>
              <a:rPr lang="en-GB" dirty="0">
                <a:hlinkClick r:id="rId3"/>
              </a:rPr>
              <a:t>Candyman</a:t>
            </a:r>
            <a:endParaRPr lang="en-GB" dirty="0"/>
          </a:p>
        </p:txBody>
      </p:sp>
      <p:cxnSp>
        <p:nvCxnSpPr>
          <p:cNvPr id="11" name="Straight Arrow Connector 10">
            <a:extLst>
              <a:ext uri="{FF2B5EF4-FFF2-40B4-BE49-F238E27FC236}">
                <a16:creationId xmlns:a16="http://schemas.microsoft.com/office/drawing/2014/main" xmlns="" id="{E4A809D5-3600-46D4-A466-67F2349A54F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91490" y="231648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xmlns="" id="{3359A9AA-731A-42BF-8B1E-D5AF116D84F0}"/>
              </a:ext>
            </a:extLst>
          </p:cNvPr>
          <p:cNvSpPr>
            <a:spLocks noGrp="1"/>
          </p:cNvSpPr>
          <p:nvPr>
            <p:ph idx="1"/>
          </p:nvPr>
        </p:nvSpPr>
        <p:spPr>
          <a:xfrm>
            <a:off x="491490" y="2575034"/>
            <a:ext cx="4368542" cy="3462228"/>
          </a:xfrm>
        </p:spPr>
        <p:txBody>
          <a:bodyPr>
            <a:noAutofit/>
          </a:bodyPr>
          <a:lstStyle/>
          <a:p>
            <a:pPr marL="0" indent="0">
              <a:buNone/>
            </a:pPr>
            <a:r>
              <a:rPr lang="en-GB" sz="3600" b="1" dirty="0"/>
              <a:t>Define (what is it?)</a:t>
            </a:r>
          </a:p>
          <a:p>
            <a:pPr marL="0" indent="0">
              <a:buNone/>
            </a:pPr>
            <a:r>
              <a:rPr lang="en-GB" sz="3600" b="1" dirty="0"/>
              <a:t>Describe</a:t>
            </a:r>
          </a:p>
          <a:p>
            <a:pPr marL="0" indent="0">
              <a:buNone/>
            </a:pPr>
            <a:r>
              <a:rPr lang="en-GB" sz="3600" b="1" dirty="0"/>
              <a:t>Compare/contrast to another</a:t>
            </a:r>
          </a:p>
          <a:p>
            <a:pPr marL="0" indent="0">
              <a:buNone/>
            </a:pPr>
            <a:r>
              <a:rPr lang="en-GB" sz="3600" b="1" dirty="0"/>
              <a:t>Evaluate – strengths and weaknesses</a:t>
            </a:r>
          </a:p>
        </p:txBody>
      </p:sp>
      <p:pic>
        <p:nvPicPr>
          <p:cNvPr id="5" name="Picture 4">
            <a:extLst>
              <a:ext uri="{FF2B5EF4-FFF2-40B4-BE49-F238E27FC236}">
                <a16:creationId xmlns:a16="http://schemas.microsoft.com/office/drawing/2014/main" xmlns="" id="{7D1343B1-C72B-4EA6-BBCC-BC64A2002F49}"/>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xmlns="" r:id="rId5"/>
              </a:ext>
            </a:extLst>
          </a:blip>
          <a:srcRect l="21125" r="36069" b="-1"/>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6" name="TextBox 5">
            <a:extLst>
              <a:ext uri="{FF2B5EF4-FFF2-40B4-BE49-F238E27FC236}">
                <a16:creationId xmlns:a16="http://schemas.microsoft.com/office/drawing/2014/main" xmlns="" id="{748583F0-2062-4B1F-8989-8039E57BBE15}"/>
              </a:ext>
            </a:extLst>
          </p:cNvPr>
          <p:cNvSpPr txBox="1"/>
          <p:nvPr/>
        </p:nvSpPr>
        <p:spPr>
          <a:xfrm>
            <a:off x="6836958" y="6657945"/>
            <a:ext cx="2307042" cy="200055"/>
          </a:xfrm>
          <a:prstGeom prst="rect">
            <a:avLst/>
          </a:prstGeom>
          <a:solidFill>
            <a:srgbClr val="000000"/>
          </a:solidFill>
        </p:spPr>
        <p:txBody>
          <a:bodyPr wrap="none" rtlCol="0">
            <a:spAutoFit/>
          </a:bodyPr>
          <a:lstStyle/>
          <a:p>
            <a:pPr algn="r">
              <a:spcAft>
                <a:spcPts val="600"/>
              </a:spcAft>
            </a:pPr>
            <a:r>
              <a:rPr lang="en-GB" sz="700">
                <a:solidFill>
                  <a:srgbClr val="FFFFFF"/>
                </a:solidFill>
                <a:hlinkClick r:id="rId5" tooltip="http://techsamay.com/2014/10/google-android-5-lollipop-new-features.html">
                  <a:extLst>
                    <a:ext uri="{A12FA001-AC4F-418D-AE19-62706E023703}">
                      <ahyp:hlinkClr xmlns="" xmlns:ahyp="http://schemas.microsoft.com/office/drawing/2018/hyperlinkcolor" val="tx"/>
                    </a:ext>
                  </a:extLst>
                </a:hlinkClick>
              </a:rPr>
              <a:t>This Photo</a:t>
            </a:r>
            <a:r>
              <a:rPr lang="en-GB" sz="700">
                <a:solidFill>
                  <a:srgbClr val="FFFFFF"/>
                </a:solidFill>
              </a:rPr>
              <a:t> by Unknown Author is licensed under </a:t>
            </a:r>
            <a:r>
              <a:rPr lang="en-GB" sz="700">
                <a:solidFill>
                  <a:srgbClr val="FFFFFF"/>
                </a:solidFill>
                <a:hlinkClick r:id="rId6" tooltip="https://creativecommons.org/licenses/by-sa/3.0/">
                  <a:extLst>
                    <a:ext uri="{A12FA001-AC4F-418D-AE19-62706E023703}">
                      <ahyp:hlinkClr xmlns="" xmlns:ahyp="http://schemas.microsoft.com/office/drawing/2018/hyperlinkcolor" val="tx"/>
                    </a:ext>
                  </a:extLst>
                </a:hlinkClick>
              </a:rPr>
              <a:t>CC BY-SA</a:t>
            </a:r>
            <a:endParaRPr lang="en-GB" sz="700">
              <a:solidFill>
                <a:srgbClr val="FFFFFF"/>
              </a:solidFill>
            </a:endParaRPr>
          </a:p>
        </p:txBody>
      </p:sp>
    </p:spTree>
    <p:custDataLst>
      <p:tags r:id="rId1"/>
    </p:custDataLst>
    <p:extLst>
      <p:ext uri="{BB962C8B-B14F-4D97-AF65-F5344CB8AC3E}">
        <p14:creationId xmlns:p14="http://schemas.microsoft.com/office/powerpoint/2010/main" val="80423423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D0C6D8-7CFF-47FE-9D4A-BF55A5A108F8}"/>
              </a:ext>
            </a:extLst>
          </p:cNvPr>
          <p:cNvSpPr>
            <a:spLocks noGrp="1"/>
          </p:cNvSpPr>
          <p:nvPr>
            <p:ph type="title"/>
          </p:nvPr>
        </p:nvSpPr>
        <p:spPr>
          <a:xfrm>
            <a:off x="3724072" y="629268"/>
            <a:ext cx="4939868" cy="1286160"/>
          </a:xfrm>
        </p:spPr>
        <p:txBody>
          <a:bodyPr anchor="b">
            <a:normAutofit/>
          </a:bodyPr>
          <a:lstStyle/>
          <a:p>
            <a:r>
              <a:rPr lang="en-GB" dirty="0"/>
              <a:t>Definition </a:t>
            </a:r>
          </a:p>
        </p:txBody>
      </p:sp>
      <p:pic>
        <p:nvPicPr>
          <p:cNvPr id="5" name="Picture 4">
            <a:extLst>
              <a:ext uri="{FF2B5EF4-FFF2-40B4-BE49-F238E27FC236}">
                <a16:creationId xmlns:a16="http://schemas.microsoft.com/office/drawing/2014/main" xmlns="" id="{23735CEF-53B1-411F-B0D7-953C58F516F6}"/>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xmlns="" r:id="rId3"/>
              </a:ext>
            </a:extLst>
          </a:blip>
          <a:srcRect r="-1" b="3837"/>
          <a:stretch/>
        </p:blipFill>
        <p:spPr>
          <a:xfrm>
            <a:off x="20" y="10"/>
            <a:ext cx="3476673" cy="6857990"/>
          </a:xfrm>
          <a:prstGeom prst="rect">
            <a:avLst/>
          </a:prstGeom>
          <a:effectLst/>
        </p:spPr>
      </p:pic>
      <p:cxnSp>
        <p:nvCxnSpPr>
          <p:cNvPr id="11" name="Straight Connector 10">
            <a:extLst>
              <a:ext uri="{FF2B5EF4-FFF2-40B4-BE49-F238E27FC236}">
                <a16:creationId xmlns:a16="http://schemas.microsoft.com/office/drawing/2014/main" xmlns="" id="{A7F400EE-A8A5-48AF-B4D6-291B52C6F0B0}"/>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3810700" y="2115117"/>
            <a:ext cx="4732020" cy="0"/>
          </a:xfrm>
          <a:prstGeom prst="line">
            <a:avLst/>
          </a:prstGeom>
          <a:ln w="19050">
            <a:solidFill>
              <a:srgbClr val="C0054D"/>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xmlns="" id="{B619BC6E-50C3-4285-A13C-6402746B99B0}"/>
              </a:ext>
            </a:extLst>
          </p:cNvPr>
          <p:cNvSpPr>
            <a:spLocks noGrp="1"/>
          </p:cNvSpPr>
          <p:nvPr>
            <p:ph idx="1"/>
          </p:nvPr>
        </p:nvSpPr>
        <p:spPr>
          <a:xfrm>
            <a:off x="3724073" y="2438400"/>
            <a:ext cx="4939867" cy="3785419"/>
          </a:xfrm>
        </p:spPr>
        <p:txBody>
          <a:bodyPr>
            <a:normAutofit fontScale="92500" lnSpcReduction="20000"/>
          </a:bodyPr>
          <a:lstStyle/>
          <a:p>
            <a:pPr marL="0" indent="0">
              <a:buNone/>
            </a:pPr>
            <a:r>
              <a:rPr lang="en-GB" dirty="0" err="1"/>
              <a:t>lol·li·pop</a:t>
            </a:r>
            <a:endParaRPr lang="en-GB" dirty="0"/>
          </a:p>
          <a:p>
            <a:pPr marL="0" indent="0">
              <a:buNone/>
            </a:pPr>
            <a:endParaRPr lang="en-GB" i="1" dirty="0"/>
          </a:p>
          <a:p>
            <a:pPr marL="0" indent="0">
              <a:buNone/>
            </a:pPr>
            <a:r>
              <a:rPr lang="en-GB" i="1" dirty="0"/>
              <a:t>Noun          </a:t>
            </a:r>
          </a:p>
          <a:p>
            <a:endParaRPr lang="en-GB" i="1" dirty="0"/>
          </a:p>
          <a:p>
            <a:pPr marL="0" indent="0">
              <a:buNone/>
            </a:pPr>
            <a:r>
              <a:rPr lang="en-GB" dirty="0"/>
              <a:t>A confection consisting of a </a:t>
            </a:r>
          </a:p>
          <a:p>
            <a:pPr marL="0" indent="0">
              <a:buNone/>
            </a:pPr>
            <a:r>
              <a:rPr lang="en-GB" dirty="0"/>
              <a:t>piece of hard candy attached to the end of a </a:t>
            </a:r>
            <a:r>
              <a:rPr lang="en-GB" u="sng" dirty="0"/>
              <a:t>small</a:t>
            </a:r>
            <a:r>
              <a:rPr lang="en-GB" dirty="0"/>
              <a:t> stick.</a:t>
            </a:r>
          </a:p>
          <a:p>
            <a:pPr marL="0" indent="0">
              <a:buNone/>
            </a:pPr>
            <a:r>
              <a:rPr lang="en-GB" sz="1700" dirty="0"/>
              <a:t/>
            </a:r>
            <a:br>
              <a:rPr lang="en-GB" sz="1700" dirty="0"/>
            </a:br>
            <a:endParaRPr lang="en-GB" sz="1700" dirty="0"/>
          </a:p>
        </p:txBody>
      </p:sp>
      <p:sp>
        <p:nvSpPr>
          <p:cNvPr id="6" name="TextBox 5">
            <a:extLst>
              <a:ext uri="{FF2B5EF4-FFF2-40B4-BE49-F238E27FC236}">
                <a16:creationId xmlns:a16="http://schemas.microsoft.com/office/drawing/2014/main" xmlns="" id="{2E8183E0-004B-4B41-B546-C4FFF5159808}"/>
              </a:ext>
            </a:extLst>
          </p:cNvPr>
          <p:cNvSpPr txBox="1"/>
          <p:nvPr/>
        </p:nvSpPr>
        <p:spPr>
          <a:xfrm>
            <a:off x="1150414" y="6657945"/>
            <a:ext cx="2326279" cy="200055"/>
          </a:xfrm>
          <a:prstGeom prst="rect">
            <a:avLst/>
          </a:prstGeom>
          <a:solidFill>
            <a:srgbClr val="000000"/>
          </a:solidFill>
        </p:spPr>
        <p:txBody>
          <a:bodyPr wrap="none" rtlCol="0">
            <a:spAutoFit/>
          </a:bodyPr>
          <a:lstStyle/>
          <a:p>
            <a:pPr algn="r">
              <a:spcAft>
                <a:spcPts val="600"/>
              </a:spcAft>
            </a:pPr>
            <a:r>
              <a:rPr lang="en-GB" sz="700">
                <a:solidFill>
                  <a:srgbClr val="FFFFFF"/>
                </a:solidFill>
                <a:hlinkClick r:id="rId3" tooltip="http://www.dailyclipart.net/clipart/category/food-clip-art/">
                  <a:extLst>
                    <a:ext uri="{A12FA001-AC4F-418D-AE19-62706E023703}">
                      <ahyp:hlinkClr xmlns="" xmlns:ahyp="http://schemas.microsoft.com/office/drawing/2018/hyperlinkcolor" val="tx"/>
                    </a:ext>
                  </a:extLst>
                </a:hlinkClick>
              </a:rPr>
              <a:t>This Photo</a:t>
            </a:r>
            <a:r>
              <a:rPr lang="en-GB" sz="700">
                <a:solidFill>
                  <a:srgbClr val="FFFFFF"/>
                </a:solidFill>
              </a:rPr>
              <a:t> by Unknown Author is licensed under </a:t>
            </a:r>
            <a:r>
              <a:rPr lang="en-GB" sz="700">
                <a:solidFill>
                  <a:srgbClr val="FFFFFF"/>
                </a:solidFill>
                <a:hlinkClick r:id="rId4" tooltip="https://creativecommons.org/licenses/by-nd/3.0/">
                  <a:extLst>
                    <a:ext uri="{A12FA001-AC4F-418D-AE19-62706E023703}">
                      <ahyp:hlinkClr xmlns="" xmlns:ahyp="http://schemas.microsoft.com/office/drawing/2018/hyperlinkcolor" val="tx"/>
                    </a:ext>
                  </a:extLst>
                </a:hlinkClick>
              </a:rPr>
              <a:t>CC BY-ND</a:t>
            </a:r>
            <a:endParaRPr lang="en-GB" sz="700">
              <a:solidFill>
                <a:srgbClr val="FFFFFF"/>
              </a:solidFill>
            </a:endParaRPr>
          </a:p>
        </p:txBody>
      </p:sp>
    </p:spTree>
    <p:extLst>
      <p:ext uri="{BB962C8B-B14F-4D97-AF65-F5344CB8AC3E}">
        <p14:creationId xmlns:p14="http://schemas.microsoft.com/office/powerpoint/2010/main" val="104769277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9228552E-C8B1-4A80-8448-0787CE0FC7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xmlns="" id="{6D6E7999-D121-4DB1-86EE-967BD8599BA3}"/>
              </a:ext>
            </a:extLst>
          </p:cNvPr>
          <p:cNvPicPr>
            <a:picLocks noChangeAspect="1"/>
          </p:cNvPicPr>
          <p:nvPr/>
        </p:nvPicPr>
        <p:blipFill rotWithShape="1">
          <a:blip r:embed="rId2">
            <a:alphaModFix amt="35000"/>
            <a:extLst>
              <a:ext uri="{28A0092B-C50C-407E-A947-70E740481C1C}">
                <a14:useLocalDpi xmlns:a14="http://schemas.microsoft.com/office/drawing/2010/main" val="0"/>
              </a:ext>
              <a:ext uri="{837473B0-CC2E-450A-ABE3-18F120FF3D39}">
                <a1611:picAttrSrcUrl xmlns:a1611="http://schemas.microsoft.com/office/drawing/2016/11/main" xmlns="" r:id="rId3"/>
              </a:ext>
            </a:extLst>
          </a:blip>
          <a:srcRect r="11334"/>
          <a:stretch/>
        </p:blipFill>
        <p:spPr>
          <a:xfrm>
            <a:off x="20" y="10"/>
            <a:ext cx="9143980" cy="6857990"/>
          </a:xfrm>
          <a:prstGeom prst="rect">
            <a:avLst/>
          </a:prstGeom>
        </p:spPr>
      </p:pic>
      <p:sp>
        <p:nvSpPr>
          <p:cNvPr id="2" name="Title 1">
            <a:extLst>
              <a:ext uri="{FF2B5EF4-FFF2-40B4-BE49-F238E27FC236}">
                <a16:creationId xmlns:a16="http://schemas.microsoft.com/office/drawing/2014/main" xmlns="" id="{7FEAEF8F-C736-4738-8952-528DB82282F1}"/>
              </a:ext>
            </a:extLst>
          </p:cNvPr>
          <p:cNvSpPr>
            <a:spLocks noGrp="1"/>
          </p:cNvSpPr>
          <p:nvPr>
            <p:ph type="title"/>
          </p:nvPr>
        </p:nvSpPr>
        <p:spPr>
          <a:xfrm>
            <a:off x="628650" y="365125"/>
            <a:ext cx="7886700" cy="1325563"/>
          </a:xfrm>
        </p:spPr>
        <p:txBody>
          <a:bodyPr>
            <a:normAutofit/>
          </a:bodyPr>
          <a:lstStyle/>
          <a:p>
            <a:pPr>
              <a:lnSpc>
                <a:spcPct val="90000"/>
              </a:lnSpc>
            </a:pPr>
            <a:r>
              <a:rPr lang="en-GB">
                <a:solidFill>
                  <a:srgbClr val="FFFFFF"/>
                </a:solidFill>
              </a:rPr>
              <a:t>Describe</a:t>
            </a:r>
            <a:br>
              <a:rPr lang="en-GB">
                <a:solidFill>
                  <a:srgbClr val="FFFFFF"/>
                </a:solidFill>
              </a:rPr>
            </a:br>
            <a:endParaRPr lang="en-GB">
              <a:solidFill>
                <a:srgbClr val="FFFFFF"/>
              </a:solidFill>
            </a:endParaRPr>
          </a:p>
        </p:txBody>
      </p:sp>
      <p:sp>
        <p:nvSpPr>
          <p:cNvPr id="3" name="Content Placeholder 2">
            <a:extLst>
              <a:ext uri="{FF2B5EF4-FFF2-40B4-BE49-F238E27FC236}">
                <a16:creationId xmlns:a16="http://schemas.microsoft.com/office/drawing/2014/main" xmlns="" id="{AD153C59-C0B2-4F75-A2CA-A8E1F83BD2C9}"/>
              </a:ext>
            </a:extLst>
          </p:cNvPr>
          <p:cNvSpPr>
            <a:spLocks noGrp="1"/>
          </p:cNvSpPr>
          <p:nvPr>
            <p:ph idx="1"/>
          </p:nvPr>
        </p:nvSpPr>
        <p:spPr>
          <a:xfrm>
            <a:off x="628650" y="1825625"/>
            <a:ext cx="7886700" cy="4351338"/>
          </a:xfrm>
        </p:spPr>
        <p:txBody>
          <a:bodyPr>
            <a:normAutofit/>
          </a:bodyPr>
          <a:lstStyle/>
          <a:p>
            <a:pPr marL="0" indent="0">
              <a:buNone/>
            </a:pPr>
            <a:r>
              <a:rPr lang="en-GB">
                <a:solidFill>
                  <a:srgbClr val="FFFFFF"/>
                </a:solidFill>
              </a:rPr>
              <a:t>This lollipop is made of hard boiled sugar. It is red and shiny. It tastes of sweet strawberries and is sticky to touch. It is a spherical shape and the size of a large marble. </a:t>
            </a:r>
          </a:p>
          <a:p>
            <a:pPr marL="0" indent="0">
              <a:buNone/>
            </a:pPr>
            <a:endParaRPr lang="en-GB">
              <a:solidFill>
                <a:srgbClr val="FFFFFF"/>
              </a:solidFill>
            </a:endParaRPr>
          </a:p>
          <a:p>
            <a:pPr marL="0" indent="0">
              <a:buNone/>
            </a:pPr>
            <a:r>
              <a:rPr lang="en-GB" b="1">
                <a:solidFill>
                  <a:srgbClr val="FFFFFF"/>
                </a:solidFill>
              </a:rPr>
              <a:t>Make at least 6 points </a:t>
            </a:r>
          </a:p>
        </p:txBody>
      </p:sp>
      <p:sp>
        <p:nvSpPr>
          <p:cNvPr id="6" name="TextBox 5">
            <a:extLst>
              <a:ext uri="{FF2B5EF4-FFF2-40B4-BE49-F238E27FC236}">
                <a16:creationId xmlns:a16="http://schemas.microsoft.com/office/drawing/2014/main" xmlns="" id="{AE3BBA93-37D3-4B47-B471-A701D36F9AC7}"/>
              </a:ext>
            </a:extLst>
          </p:cNvPr>
          <p:cNvSpPr txBox="1"/>
          <p:nvPr/>
        </p:nvSpPr>
        <p:spPr>
          <a:xfrm>
            <a:off x="6836958" y="6657945"/>
            <a:ext cx="2307042" cy="200055"/>
          </a:xfrm>
          <a:prstGeom prst="rect">
            <a:avLst/>
          </a:prstGeom>
          <a:solidFill>
            <a:srgbClr val="000000"/>
          </a:solidFill>
        </p:spPr>
        <p:txBody>
          <a:bodyPr wrap="none" rtlCol="0">
            <a:spAutoFit/>
          </a:bodyPr>
          <a:lstStyle/>
          <a:p>
            <a:pPr algn="r">
              <a:spcAft>
                <a:spcPts val="600"/>
              </a:spcAft>
            </a:pPr>
            <a:r>
              <a:rPr lang="en-GB" sz="700">
                <a:solidFill>
                  <a:srgbClr val="FFFFFF"/>
                </a:solidFill>
                <a:hlinkClick r:id="rId3" tooltip="http://www.flickr.com/photos/anaulin/1672203711/">
                  <a:extLst>
                    <a:ext uri="{A12FA001-AC4F-418D-AE19-62706E023703}">
                      <ahyp:hlinkClr xmlns="" xmlns:ahyp="http://schemas.microsoft.com/office/drawing/2018/hyperlinkcolor" val="tx"/>
                    </a:ext>
                  </a:extLst>
                </a:hlinkClick>
              </a:rPr>
              <a:t>This Photo</a:t>
            </a:r>
            <a:r>
              <a:rPr lang="en-GB" sz="700">
                <a:solidFill>
                  <a:srgbClr val="FFFFFF"/>
                </a:solidFill>
              </a:rPr>
              <a:t> by Unknown Author is licensed under </a:t>
            </a:r>
            <a:r>
              <a:rPr lang="en-GB" sz="700">
                <a:solidFill>
                  <a:srgbClr val="FFFFFF"/>
                </a:solidFill>
                <a:hlinkClick r:id="rId4" tooltip="https://creativecommons.org/licenses/by-sa/3.0/">
                  <a:extLst>
                    <a:ext uri="{A12FA001-AC4F-418D-AE19-62706E023703}">
                      <ahyp:hlinkClr xmlns="" xmlns:ahyp="http://schemas.microsoft.com/office/drawing/2018/hyperlinkcolor" val="tx"/>
                    </a:ext>
                  </a:extLst>
                </a:hlinkClick>
              </a:rPr>
              <a:t>CC BY-SA</a:t>
            </a:r>
            <a:endParaRPr lang="en-GB" sz="700">
              <a:solidFill>
                <a:srgbClr val="FFFFFF"/>
              </a:solidFill>
            </a:endParaRPr>
          </a:p>
        </p:txBody>
      </p:sp>
    </p:spTree>
    <p:extLst>
      <p:ext uri="{BB962C8B-B14F-4D97-AF65-F5344CB8AC3E}">
        <p14:creationId xmlns:p14="http://schemas.microsoft.com/office/powerpoint/2010/main" val="428376765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3B854194-185D-494D-905C-7C7CB2E30F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456158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B4F5FA0D-0104-4987-8241-EFF7C85B88D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3999"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xmlns="" id="{2897127E-6CEF-446C-BE87-93B7C46E49D1}"/>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xmlns="" id="{11EF42B5-FB5A-4363-A197-DCDC175DB1FA}"/>
              </a:ext>
            </a:extLst>
          </p:cNvPr>
          <p:cNvSpPr>
            <a:spLocks noGrp="1"/>
          </p:cNvSpPr>
          <p:nvPr>
            <p:ph type="title"/>
          </p:nvPr>
        </p:nvSpPr>
        <p:spPr>
          <a:xfrm>
            <a:off x="480059" y="2053641"/>
            <a:ext cx="2751871" cy="2760098"/>
          </a:xfrm>
        </p:spPr>
        <p:txBody>
          <a:bodyPr>
            <a:normAutofit/>
          </a:bodyPr>
          <a:lstStyle/>
          <a:p>
            <a:r>
              <a:rPr lang="en-GB" b="1">
                <a:solidFill>
                  <a:srgbClr val="FFFFFF"/>
                </a:solidFill>
              </a:rPr>
              <a:t>Compare and contrast</a:t>
            </a:r>
          </a:p>
        </p:txBody>
      </p:sp>
      <p:sp>
        <p:nvSpPr>
          <p:cNvPr id="3" name="Content Placeholder 2">
            <a:extLst>
              <a:ext uri="{FF2B5EF4-FFF2-40B4-BE49-F238E27FC236}">
                <a16:creationId xmlns:a16="http://schemas.microsoft.com/office/drawing/2014/main" xmlns="" id="{CC878E9E-19E2-4A28-B1EE-11530F422D90}"/>
              </a:ext>
            </a:extLst>
          </p:cNvPr>
          <p:cNvSpPr>
            <a:spLocks noGrp="1"/>
          </p:cNvSpPr>
          <p:nvPr>
            <p:ph idx="1"/>
          </p:nvPr>
        </p:nvSpPr>
        <p:spPr>
          <a:xfrm>
            <a:off x="4567930" y="801866"/>
            <a:ext cx="3979563" cy="5230634"/>
          </a:xfrm>
        </p:spPr>
        <p:txBody>
          <a:bodyPr anchor="ctr">
            <a:normAutofit/>
          </a:bodyPr>
          <a:lstStyle/>
          <a:p>
            <a:pPr marL="0" indent="0">
              <a:lnSpc>
                <a:spcPct val="90000"/>
              </a:lnSpc>
              <a:buNone/>
            </a:pPr>
            <a:r>
              <a:rPr lang="en-GB" sz="2100" b="1">
                <a:solidFill>
                  <a:srgbClr val="000000"/>
                </a:solidFill>
              </a:rPr>
              <a:t>Both</a:t>
            </a:r>
            <a:r>
              <a:rPr lang="en-GB" sz="2100">
                <a:solidFill>
                  <a:srgbClr val="000000"/>
                </a:solidFill>
              </a:rPr>
              <a:t> lollipops are of similar size </a:t>
            </a:r>
            <a:r>
              <a:rPr lang="en-GB" sz="2100" b="1">
                <a:solidFill>
                  <a:srgbClr val="000000"/>
                </a:solidFill>
              </a:rPr>
              <a:t>however</a:t>
            </a:r>
            <a:r>
              <a:rPr lang="en-GB" sz="2100">
                <a:solidFill>
                  <a:srgbClr val="000000"/>
                </a:solidFill>
              </a:rPr>
              <a:t> one is spherical </a:t>
            </a:r>
            <a:r>
              <a:rPr lang="en-GB" sz="2100" b="1">
                <a:solidFill>
                  <a:srgbClr val="000000"/>
                </a:solidFill>
              </a:rPr>
              <a:t>whereas</a:t>
            </a:r>
            <a:r>
              <a:rPr lang="en-GB" sz="2100">
                <a:solidFill>
                  <a:srgbClr val="000000"/>
                </a:solidFill>
              </a:rPr>
              <a:t> the other is an oblong shape. They are </a:t>
            </a:r>
            <a:r>
              <a:rPr lang="en-GB" sz="2100" b="1">
                <a:solidFill>
                  <a:srgbClr val="000000"/>
                </a:solidFill>
              </a:rPr>
              <a:t>similar in as much </a:t>
            </a:r>
            <a:r>
              <a:rPr lang="en-GB" sz="2100">
                <a:solidFill>
                  <a:srgbClr val="000000"/>
                </a:solidFill>
              </a:rPr>
              <a:t>as they are </a:t>
            </a:r>
            <a:r>
              <a:rPr lang="en-GB" sz="2100" b="1">
                <a:solidFill>
                  <a:srgbClr val="000000"/>
                </a:solidFill>
              </a:rPr>
              <a:t>both</a:t>
            </a:r>
            <a:r>
              <a:rPr lang="en-GB" sz="2100">
                <a:solidFill>
                  <a:srgbClr val="000000"/>
                </a:solidFill>
              </a:rPr>
              <a:t> on plastic sticks which are white in colour. </a:t>
            </a:r>
            <a:r>
              <a:rPr lang="en-GB" sz="2100" b="1">
                <a:solidFill>
                  <a:srgbClr val="000000"/>
                </a:solidFill>
              </a:rPr>
              <a:t>However </a:t>
            </a:r>
            <a:r>
              <a:rPr lang="en-GB" sz="2100">
                <a:solidFill>
                  <a:srgbClr val="000000"/>
                </a:solidFill>
              </a:rPr>
              <a:t>the rectangular lollipop is covered in a brightly coloured plastic wrapper </a:t>
            </a:r>
            <a:r>
              <a:rPr lang="en-GB" sz="2100" b="1">
                <a:solidFill>
                  <a:srgbClr val="000000"/>
                </a:solidFill>
              </a:rPr>
              <a:t>whereas</a:t>
            </a:r>
            <a:r>
              <a:rPr lang="en-GB" sz="2100">
                <a:solidFill>
                  <a:srgbClr val="000000"/>
                </a:solidFill>
              </a:rPr>
              <a:t> the spherical one is wrapped in a clear covering. </a:t>
            </a:r>
            <a:r>
              <a:rPr lang="en-GB" sz="2100" b="1">
                <a:solidFill>
                  <a:srgbClr val="000000"/>
                </a:solidFill>
              </a:rPr>
              <a:t>Both </a:t>
            </a:r>
            <a:r>
              <a:rPr lang="en-GB" sz="2100">
                <a:solidFill>
                  <a:srgbClr val="000000"/>
                </a:solidFill>
              </a:rPr>
              <a:t>taste very sweet and both are sticky. The lollipops </a:t>
            </a:r>
            <a:r>
              <a:rPr lang="en-GB" sz="2100" b="1">
                <a:solidFill>
                  <a:srgbClr val="000000"/>
                </a:solidFill>
              </a:rPr>
              <a:t>are different in that </a:t>
            </a:r>
            <a:r>
              <a:rPr lang="en-GB" sz="2100">
                <a:solidFill>
                  <a:srgbClr val="000000"/>
                </a:solidFill>
              </a:rPr>
              <a:t>one is chewy </a:t>
            </a:r>
            <a:r>
              <a:rPr lang="en-GB" sz="2100" b="1">
                <a:solidFill>
                  <a:srgbClr val="000000"/>
                </a:solidFill>
              </a:rPr>
              <a:t>however</a:t>
            </a:r>
            <a:r>
              <a:rPr lang="en-GB" sz="2100">
                <a:solidFill>
                  <a:srgbClr val="000000"/>
                </a:solidFill>
              </a:rPr>
              <a:t> whilst the other is hard and can be crunched not chewed.</a:t>
            </a:r>
          </a:p>
          <a:p>
            <a:pPr marL="0" indent="0">
              <a:lnSpc>
                <a:spcPct val="90000"/>
              </a:lnSpc>
              <a:buNone/>
            </a:pPr>
            <a:r>
              <a:rPr lang="en-GB" sz="2100" b="1">
                <a:solidFill>
                  <a:srgbClr val="000000"/>
                </a:solidFill>
              </a:rPr>
              <a:t>Use connectives and the language of comparison </a:t>
            </a:r>
          </a:p>
        </p:txBody>
      </p:sp>
    </p:spTree>
    <p:extLst>
      <p:ext uri="{BB962C8B-B14F-4D97-AF65-F5344CB8AC3E}">
        <p14:creationId xmlns:p14="http://schemas.microsoft.com/office/powerpoint/2010/main" val="477833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151067-B198-4225-A791-589F3320055E}"/>
              </a:ext>
            </a:extLst>
          </p:cNvPr>
          <p:cNvSpPr>
            <a:spLocks noGrp="1"/>
          </p:cNvSpPr>
          <p:nvPr>
            <p:ph type="title"/>
          </p:nvPr>
        </p:nvSpPr>
        <p:spPr/>
        <p:txBody>
          <a:bodyPr/>
          <a:lstStyle/>
          <a:p>
            <a:r>
              <a:rPr lang="en-GB" b="1" dirty="0"/>
              <a:t>Evaluate </a:t>
            </a:r>
          </a:p>
        </p:txBody>
      </p:sp>
      <p:sp>
        <p:nvSpPr>
          <p:cNvPr id="3" name="Content Placeholder 2">
            <a:extLst>
              <a:ext uri="{FF2B5EF4-FFF2-40B4-BE49-F238E27FC236}">
                <a16:creationId xmlns:a16="http://schemas.microsoft.com/office/drawing/2014/main" xmlns="" id="{132B7444-400D-41D6-915F-52BD88030DA9}"/>
              </a:ext>
            </a:extLst>
          </p:cNvPr>
          <p:cNvSpPr>
            <a:spLocks noGrp="1"/>
          </p:cNvSpPr>
          <p:nvPr>
            <p:ph idx="1"/>
          </p:nvPr>
        </p:nvSpPr>
        <p:spPr>
          <a:xfrm>
            <a:off x="457200" y="1268760"/>
            <a:ext cx="8229600" cy="5314602"/>
          </a:xfrm>
        </p:spPr>
        <p:txBody>
          <a:bodyPr>
            <a:normAutofit fontScale="92500" lnSpcReduction="20000"/>
          </a:bodyPr>
          <a:lstStyle/>
          <a:p>
            <a:pPr marL="0" indent="0">
              <a:buNone/>
            </a:pPr>
            <a:r>
              <a:rPr lang="en-GB" b="1" dirty="0"/>
              <a:t>A strength </a:t>
            </a:r>
            <a:r>
              <a:rPr lang="en-GB" dirty="0"/>
              <a:t>of having a lollipop is that they are an inexpensive treat that anyone can afford. </a:t>
            </a:r>
          </a:p>
          <a:p>
            <a:pPr marL="0" indent="0">
              <a:buNone/>
            </a:pPr>
            <a:r>
              <a:rPr lang="en-GB" b="1" dirty="0"/>
              <a:t>For example</a:t>
            </a:r>
            <a:r>
              <a:rPr lang="en-GB" dirty="0"/>
              <a:t>, you can buy a whole multi pack of lollipops for 99p. </a:t>
            </a:r>
          </a:p>
          <a:p>
            <a:pPr marL="0" indent="0">
              <a:buNone/>
            </a:pPr>
            <a:r>
              <a:rPr lang="en-GB" b="1" dirty="0">
                <a:solidFill>
                  <a:srgbClr val="002060"/>
                </a:solidFill>
              </a:rPr>
              <a:t>In fact the lollipops teachers buy for their students are often even cheaper as most teachers buy in bulk. </a:t>
            </a:r>
          </a:p>
          <a:p>
            <a:pPr marL="0" indent="0">
              <a:buNone/>
            </a:pPr>
            <a:r>
              <a:rPr lang="en-GB" dirty="0">
                <a:solidFill>
                  <a:srgbClr val="7030A0"/>
                </a:solidFill>
              </a:rPr>
              <a:t>Being so inexpensive means everyone can enjoy lollipops and give them to their friends as gifts without feeling guilty which means joy is added to the world.</a:t>
            </a:r>
          </a:p>
          <a:p>
            <a:pPr marL="0" indent="0">
              <a:buNone/>
            </a:pPr>
            <a:r>
              <a:rPr lang="en-GB" b="1" dirty="0"/>
              <a:t>Point     Example   </a:t>
            </a:r>
            <a:r>
              <a:rPr lang="en-GB" b="1" dirty="0">
                <a:solidFill>
                  <a:srgbClr val="002060"/>
                </a:solidFill>
              </a:rPr>
              <a:t>Extra detail</a:t>
            </a:r>
            <a:r>
              <a:rPr lang="en-GB" dirty="0">
                <a:solidFill>
                  <a:srgbClr val="7030A0"/>
                </a:solidFill>
              </a:rPr>
              <a:t>   </a:t>
            </a:r>
            <a:r>
              <a:rPr lang="en-GB" b="1" dirty="0">
                <a:solidFill>
                  <a:srgbClr val="7030A0"/>
                </a:solidFill>
              </a:rPr>
              <a:t>Which means </a:t>
            </a:r>
          </a:p>
        </p:txBody>
      </p:sp>
    </p:spTree>
    <p:extLst>
      <p:ext uri="{BB962C8B-B14F-4D97-AF65-F5344CB8AC3E}">
        <p14:creationId xmlns:p14="http://schemas.microsoft.com/office/powerpoint/2010/main" val="47446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arn(inVertical)">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1000"/>
                                        <p:tgtEl>
                                          <p:spTgt spid="3">
                                            <p:txEl>
                                              <p:pRg st="1" end="1"/>
                                            </p:txEl>
                                          </p:spTgt>
                                        </p:tgtEl>
                                      </p:cBhvr>
                                    </p:animEffect>
                                    <p:anim calcmode="lin" valueType="num">
                                      <p:cBhvr>
                                        <p:cTn id="1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1000"/>
                                        <p:tgtEl>
                                          <p:spTgt spid="3">
                                            <p:txEl>
                                              <p:pRg st="2" end="2"/>
                                            </p:txEl>
                                          </p:spTgt>
                                        </p:tgtEl>
                                      </p:cBhvr>
                                    </p:animEffect>
                                    <p:anim calcmode="lin" valueType="num">
                                      <p:cBhvr>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1000"/>
                                        <p:tgtEl>
                                          <p:spTgt spid="3">
                                            <p:txEl>
                                              <p:pRg st="3" end="3"/>
                                            </p:txEl>
                                          </p:spTgt>
                                        </p:tgtEl>
                                      </p:cBhvr>
                                    </p:animEffect>
                                    <p:anim calcmode="lin" valueType="num">
                                      <p:cBhvr>
                                        <p:cTn id="3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Top Corners Rounded 14">
            <a:extLst>
              <a:ext uri="{FF2B5EF4-FFF2-40B4-BE49-F238E27FC236}">
                <a16:creationId xmlns:a16="http://schemas.microsoft.com/office/drawing/2014/main" xmlns="" id="{B1E3044D-AD17-4052-A453-8AA654EFAB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6200000">
            <a:off x="4358048" y="1604792"/>
            <a:ext cx="5923488" cy="3648417"/>
          </a:xfrm>
          <a:prstGeom prst="round2SameRect">
            <a:avLst>
              <a:gd name="adj1" fmla="val 3762"/>
              <a:gd name="adj2" fmla="val 0"/>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xmlns="" id="{76E4B9EC-B61E-4E2A-A2FC-7F28A0C8193D}"/>
              </a:ext>
            </a:extLst>
          </p:cNvPr>
          <p:cNvSpPr>
            <a:spLocks noGrp="1"/>
          </p:cNvSpPr>
          <p:nvPr>
            <p:ph type="title"/>
          </p:nvPr>
        </p:nvSpPr>
        <p:spPr>
          <a:xfrm>
            <a:off x="5892291" y="1556799"/>
            <a:ext cx="2885911" cy="1110473"/>
          </a:xfrm>
        </p:spPr>
        <p:txBody>
          <a:bodyPr anchor="ctr">
            <a:normAutofit/>
          </a:bodyPr>
          <a:lstStyle/>
          <a:p>
            <a:r>
              <a:rPr lang="en-GB" sz="3500" dirty="0">
                <a:solidFill>
                  <a:srgbClr val="92D050"/>
                </a:solidFill>
              </a:rPr>
              <a:t>Pages 4-9 GHG</a:t>
            </a:r>
          </a:p>
        </p:txBody>
      </p:sp>
      <p:sp>
        <p:nvSpPr>
          <p:cNvPr id="17" name="Round Single Corner Rectangle 24">
            <a:extLst>
              <a:ext uri="{FF2B5EF4-FFF2-40B4-BE49-F238E27FC236}">
                <a16:creationId xmlns:a16="http://schemas.microsoft.com/office/drawing/2014/main" xmlns="" id="{81289F98-975F-4EB2-9553-8E1A9946BA3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6200000">
            <a:off x="351230" y="967291"/>
            <a:ext cx="2657864" cy="1993398"/>
          </a:xfrm>
          <a:prstGeom prst="round1Rect">
            <a:avLst>
              <a:gd name="adj" fmla="val 11295"/>
            </a:avLst>
          </a:prstGeom>
          <a:solidFill>
            <a:srgbClr val="FFFFFF"/>
          </a:solidFill>
          <a:ln w="57150">
            <a:solidFill>
              <a:srgbClr val="66674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Content Placeholder 4">
            <a:extLst>
              <a:ext uri="{FF2B5EF4-FFF2-40B4-BE49-F238E27FC236}">
                <a16:creationId xmlns:a16="http://schemas.microsoft.com/office/drawing/2014/main" xmlns="" id="{AABF0857-9067-4D69-BB33-9427F505BA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9448" y="806515"/>
            <a:ext cx="1781427" cy="2314950"/>
          </a:xfrm>
          <a:prstGeom prst="rect">
            <a:avLst/>
          </a:prstGeom>
        </p:spPr>
      </p:pic>
      <p:sp>
        <p:nvSpPr>
          <p:cNvPr id="19" name="Round Single Corner Rectangle 22">
            <a:extLst>
              <a:ext uri="{FF2B5EF4-FFF2-40B4-BE49-F238E27FC236}">
                <a16:creationId xmlns:a16="http://schemas.microsoft.com/office/drawing/2014/main" xmlns="" id="{1F564BCF-97B6-4D86-94EE-DD1B587F218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788149" y="1300271"/>
            <a:ext cx="1494489" cy="1992652"/>
          </a:xfrm>
          <a:prstGeom prst="round1Rect">
            <a:avLst>
              <a:gd name="adj" fmla="val 11295"/>
            </a:avLst>
          </a:prstGeom>
          <a:solidFill>
            <a:srgbClr val="6667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1" name="Round Single Corner Rectangle 23">
            <a:extLst>
              <a:ext uri="{FF2B5EF4-FFF2-40B4-BE49-F238E27FC236}">
                <a16:creationId xmlns:a16="http://schemas.microsoft.com/office/drawing/2014/main" xmlns="" id="{54600AC1-F146-4567-9C5E-A96D6D34923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a:off x="965928" y="3438135"/>
            <a:ext cx="1710933" cy="2281245"/>
          </a:xfrm>
          <a:prstGeom prst="round1Rect">
            <a:avLst>
              <a:gd name="adj" fmla="val 11295"/>
            </a:avLst>
          </a:prstGeom>
          <a:solidFill>
            <a:srgbClr val="6667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3" name="Round Single Corner Rectangle 25">
            <a:extLst>
              <a:ext uri="{FF2B5EF4-FFF2-40B4-BE49-F238E27FC236}">
                <a16:creationId xmlns:a16="http://schemas.microsoft.com/office/drawing/2014/main" xmlns="" id="{EBA7E638-205A-4579-864F-125BAC629F4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2455917" y="3770368"/>
            <a:ext cx="2657864" cy="1993398"/>
          </a:xfrm>
          <a:prstGeom prst="round1Rect">
            <a:avLst>
              <a:gd name="adj" fmla="val 11295"/>
            </a:avLst>
          </a:prstGeom>
          <a:solidFill>
            <a:srgbClr val="FFFFFF"/>
          </a:solidFill>
          <a:ln w="57150">
            <a:solidFill>
              <a:srgbClr val="66674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xmlns="" id="{9C9AE5B3-B7BA-4804-8EC7-5DC600473B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94135" y="3609592"/>
            <a:ext cx="1781427" cy="2314950"/>
          </a:xfrm>
          <a:prstGeom prst="rect">
            <a:avLst/>
          </a:prstGeom>
        </p:spPr>
      </p:pic>
      <p:sp>
        <p:nvSpPr>
          <p:cNvPr id="12" name="Content Placeholder 11">
            <a:extLst>
              <a:ext uri="{FF2B5EF4-FFF2-40B4-BE49-F238E27FC236}">
                <a16:creationId xmlns:a16="http://schemas.microsoft.com/office/drawing/2014/main" xmlns="" id="{E05D0425-3DE2-422B-9F7F-F34073144C9B}"/>
              </a:ext>
            </a:extLst>
          </p:cNvPr>
          <p:cNvSpPr>
            <a:spLocks noGrp="1"/>
          </p:cNvSpPr>
          <p:nvPr>
            <p:ph idx="1"/>
          </p:nvPr>
        </p:nvSpPr>
        <p:spPr>
          <a:xfrm>
            <a:off x="5892291" y="3038478"/>
            <a:ext cx="3000189" cy="2843844"/>
          </a:xfrm>
        </p:spPr>
        <p:txBody>
          <a:bodyPr anchor="ctr">
            <a:normAutofit/>
          </a:bodyPr>
          <a:lstStyle/>
          <a:p>
            <a:pPr marL="0" indent="0">
              <a:buNone/>
            </a:pPr>
            <a:r>
              <a:rPr lang="en-US" sz="2800" dirty="0">
                <a:solidFill>
                  <a:srgbClr val="FFFFFF"/>
                </a:solidFill>
              </a:rPr>
              <a:t>   </a:t>
            </a:r>
            <a:r>
              <a:rPr lang="en-US" dirty="0">
                <a:solidFill>
                  <a:srgbClr val="FF3399"/>
                </a:solidFill>
              </a:rPr>
              <a:t>Pages 4-9 PHG</a:t>
            </a:r>
          </a:p>
        </p:txBody>
      </p:sp>
      <p:sp>
        <p:nvSpPr>
          <p:cNvPr id="25" name="Rectangle: Top Corners Rounded 24">
            <a:extLst>
              <a:ext uri="{FF2B5EF4-FFF2-40B4-BE49-F238E27FC236}">
                <a16:creationId xmlns:a16="http://schemas.microsoft.com/office/drawing/2014/main" xmlns="" id="{2854001E-6E9D-464A-9B65-A4012F7B30D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6200000">
            <a:off x="4588062" y="1645100"/>
            <a:ext cx="5609397" cy="3567794"/>
          </a:xfrm>
          <a:prstGeom prst="round2SameRect">
            <a:avLst>
              <a:gd name="adj1" fmla="val 2061"/>
              <a:gd name="adj2" fmla="val 0"/>
            </a:avLst>
          </a:prstGeom>
          <a:noFill/>
          <a:ln w="508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7" name="Straight Connector 26">
            <a:extLst>
              <a:ext uri="{FF2B5EF4-FFF2-40B4-BE49-F238E27FC236}">
                <a16:creationId xmlns:a16="http://schemas.microsoft.com/office/drawing/2014/main" xmlns="" id="{62C9802A-EFBD-41D4-894F-AFD985DBA5BD}"/>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5964680" y="2856601"/>
            <a:ext cx="1198092" cy="0"/>
          </a:xfrm>
          <a:prstGeom prst="line">
            <a:avLst/>
          </a:prstGeom>
          <a:ln w="50800">
            <a:solidFill>
              <a:srgbClr val="A6A6A6"/>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xmlns="" id="{C6648DD2-5EA2-4271-A5EA-D32A3895C5E8}"/>
              </a:ext>
            </a:extLst>
          </p:cNvPr>
          <p:cNvSpPr txBox="1"/>
          <p:nvPr/>
        </p:nvSpPr>
        <p:spPr>
          <a:xfrm>
            <a:off x="6084168" y="908720"/>
            <a:ext cx="2592288" cy="830997"/>
          </a:xfrm>
          <a:prstGeom prst="rect">
            <a:avLst/>
          </a:prstGeom>
          <a:noFill/>
        </p:spPr>
        <p:txBody>
          <a:bodyPr wrap="square" rtlCol="0">
            <a:spAutoFit/>
          </a:bodyPr>
          <a:lstStyle/>
          <a:p>
            <a:r>
              <a:rPr lang="en-GB" sz="2400" b="1" dirty="0">
                <a:solidFill>
                  <a:srgbClr val="00B0F0"/>
                </a:solidFill>
              </a:rPr>
              <a:t>Read the section on exams advise </a:t>
            </a:r>
          </a:p>
        </p:txBody>
      </p:sp>
    </p:spTree>
    <p:extLst>
      <p:ext uri="{BB962C8B-B14F-4D97-AF65-F5344CB8AC3E}">
        <p14:creationId xmlns:p14="http://schemas.microsoft.com/office/powerpoint/2010/main" val="150751345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556</TotalTime>
  <Words>985</Words>
  <Application>Microsoft Office PowerPoint</Application>
  <PresentationFormat>On-screen Show (4:3)</PresentationFormat>
  <Paragraphs>162</Paragraphs>
  <Slides>43</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43</vt:i4>
      </vt:variant>
    </vt:vector>
  </HeadingPairs>
  <TitlesOfParts>
    <vt:vector size="49" baseType="lpstr">
      <vt:lpstr>Arial</vt:lpstr>
      <vt:lpstr>Calibri</vt:lpstr>
      <vt:lpstr>Rockwell</vt:lpstr>
      <vt:lpstr>Segoe Print</vt:lpstr>
      <vt:lpstr>Times New Roman</vt:lpstr>
      <vt:lpstr>Office Theme</vt:lpstr>
      <vt:lpstr> Introduction to  Assessment and Command words    </vt:lpstr>
      <vt:lpstr>PowerPoint Presentation</vt:lpstr>
      <vt:lpstr>PowerPoint Presentation</vt:lpstr>
      <vt:lpstr>Remember Exam Skills + Hard work = Success</vt:lpstr>
      <vt:lpstr>From the specification </vt:lpstr>
      <vt:lpstr>AO’s</vt:lpstr>
      <vt:lpstr>Test your understanding…..draw this diagram and place the command word in the appropriate column as we go </vt:lpstr>
      <vt:lpstr>Exam terminology</vt:lpstr>
      <vt:lpstr>Complete </vt:lpstr>
      <vt:lpstr>Identify </vt:lpstr>
      <vt:lpstr>Choose </vt:lpstr>
      <vt:lpstr>Select </vt:lpstr>
      <vt:lpstr>State </vt:lpstr>
      <vt:lpstr>Label </vt:lpstr>
      <vt:lpstr>Comment </vt:lpstr>
      <vt:lpstr>Name </vt:lpstr>
      <vt:lpstr>Which is </vt:lpstr>
      <vt:lpstr>Write </vt:lpstr>
      <vt:lpstr>Discuss </vt:lpstr>
      <vt:lpstr>Outline </vt:lpstr>
      <vt:lpstr>Describe </vt:lpstr>
      <vt:lpstr>Compare </vt:lpstr>
      <vt:lpstr>What is meant by </vt:lpstr>
      <vt:lpstr>Explain why </vt:lpstr>
      <vt:lpstr>Consider </vt:lpstr>
      <vt:lpstr>Justify </vt:lpstr>
      <vt:lpstr>Calculate </vt:lpstr>
      <vt:lpstr>Analyse </vt:lpstr>
      <vt:lpstr>Suggest </vt:lpstr>
      <vt:lpstr>Give </vt:lpstr>
      <vt:lpstr>Evaluate </vt:lpstr>
      <vt:lpstr>Distinguish </vt:lpstr>
      <vt:lpstr>Explain </vt:lpstr>
      <vt:lpstr>Explain how </vt:lpstr>
      <vt:lpstr>Draw </vt:lpstr>
      <vt:lpstr>Design </vt:lpstr>
      <vt:lpstr>Understanding the exam question is essential to exam success</vt:lpstr>
      <vt:lpstr>Candyman</vt:lpstr>
      <vt:lpstr>Definition </vt:lpstr>
      <vt:lpstr>Describe </vt:lpstr>
      <vt:lpstr>Compare and contrast</vt:lpstr>
      <vt:lpstr>Evaluate </vt:lpstr>
      <vt:lpstr>Pages 4-9 GHG</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PSYCHOLOGY A LEVEL</dc:title>
  <dc:creator>jackie</dc:creator>
  <cp:lastModifiedBy>Fran Alexander</cp:lastModifiedBy>
  <cp:revision>42</cp:revision>
  <cp:lastPrinted>2017-09-02T17:15:53Z</cp:lastPrinted>
  <dcterms:created xsi:type="dcterms:W3CDTF">2009-09-07T20:02:12Z</dcterms:created>
  <dcterms:modified xsi:type="dcterms:W3CDTF">2018-09-24T10:23:46Z</dcterms:modified>
</cp:coreProperties>
</file>